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28" r:id="rId1"/>
  </p:sldMasterIdLst>
  <p:notesMasterIdLst>
    <p:notesMasterId r:id="rId16"/>
  </p:notesMasterIdLst>
  <p:handoutMasterIdLst>
    <p:handoutMasterId r:id="rId17"/>
  </p:handoutMasterIdLst>
  <p:sldIdLst>
    <p:sldId id="406" r:id="rId2"/>
    <p:sldId id="446" r:id="rId3"/>
    <p:sldId id="407" r:id="rId4"/>
    <p:sldId id="409" r:id="rId5"/>
    <p:sldId id="410" r:id="rId6"/>
    <p:sldId id="447" r:id="rId7"/>
    <p:sldId id="411" r:id="rId8"/>
    <p:sldId id="412" r:id="rId9"/>
    <p:sldId id="448" r:id="rId10"/>
    <p:sldId id="413" r:id="rId11"/>
    <p:sldId id="414" r:id="rId12"/>
    <p:sldId id="449" r:id="rId13"/>
    <p:sldId id="415" r:id="rId14"/>
    <p:sldId id="416" r:id="rId15"/>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3" userDrawn="1">
          <p15:clr>
            <a:srgbClr val="A4A3A4"/>
          </p15:clr>
        </p15:guide>
        <p15:guide id="2" pos="2146" userDrawn="1">
          <p15:clr>
            <a:srgbClr val="A4A3A4"/>
          </p15:clr>
        </p15:guide>
        <p15:guide id="3" orient="horz" pos="3131" userDrawn="1">
          <p15:clr>
            <a:srgbClr val="A4A3A4"/>
          </p15:clr>
        </p15:guide>
        <p15:guide id="4" pos="214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olar7" initials="p" lastIdx="2" clrIdx="0">
    <p:extLst/>
  </p:cmAuthor>
  <p:cmAuthor id="2" name="前田翔太" initials="前田翔太" lastIdx="3"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CDFF"/>
    <a:srgbClr val="EBDDC3"/>
    <a:srgbClr val="00B050"/>
    <a:srgbClr val="00FF00"/>
    <a:srgbClr val="FDFA90"/>
    <a:srgbClr val="66FF99"/>
    <a:srgbClr val="66FF66"/>
    <a:srgbClr val="99FF99"/>
    <a:srgbClr val="FF6600"/>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13" autoAdjust="0"/>
    <p:restoredTop sz="44201" autoAdjust="0"/>
  </p:normalViewPr>
  <p:slideViewPr>
    <p:cSldViewPr>
      <p:cViewPr varScale="1">
        <p:scale>
          <a:sx n="33" d="100"/>
          <a:sy n="33" d="100"/>
        </p:scale>
        <p:origin x="2184" y="48"/>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66" d="100"/>
        <a:sy n="66" d="100"/>
      </p:scale>
      <p:origin x="0" y="0"/>
    </p:cViewPr>
  </p:sorterViewPr>
  <p:notesViewPr>
    <p:cSldViewPr>
      <p:cViewPr varScale="1">
        <p:scale>
          <a:sx n="107" d="100"/>
          <a:sy n="107" d="100"/>
        </p:scale>
        <p:origin x="-702" y="-84"/>
      </p:cViewPr>
      <p:guideLst>
        <p:guide orient="horz" pos="3133"/>
        <p:guide pos="2146"/>
        <p:guide orient="horz" pos="3131"/>
        <p:guide pos="2145"/>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2" y="3"/>
            <a:ext cx="2949787" cy="496967"/>
          </a:xfrm>
          <a:prstGeom prst="rect">
            <a:avLst/>
          </a:prstGeom>
        </p:spPr>
        <p:txBody>
          <a:bodyPr vert="horz" lIns="92145" tIns="46073" rIns="92145" bIns="46073"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55839" y="3"/>
            <a:ext cx="2949787" cy="496967"/>
          </a:xfrm>
          <a:prstGeom prst="rect">
            <a:avLst/>
          </a:prstGeom>
        </p:spPr>
        <p:txBody>
          <a:bodyPr vert="horz" lIns="92145" tIns="46073" rIns="92145" bIns="46073" rtlCol="0"/>
          <a:lstStyle>
            <a:lvl1pPr algn="r">
              <a:defRPr sz="1200"/>
            </a:lvl1pPr>
          </a:lstStyle>
          <a:p>
            <a:fld id="{B8529941-EBA7-4BC3-9844-DBE26D54CAB4}" type="datetimeFigureOut">
              <a:rPr kumimoji="1" lang="ja-JP" altLang="en-US" smtClean="0"/>
              <a:pPr/>
              <a:t>2017/5/28</a:t>
            </a:fld>
            <a:endParaRPr kumimoji="1" lang="ja-JP" altLang="en-US"/>
          </a:p>
        </p:txBody>
      </p:sp>
      <p:sp>
        <p:nvSpPr>
          <p:cNvPr id="4" name="フッター プレースホルダ 3"/>
          <p:cNvSpPr>
            <a:spLocks noGrp="1"/>
          </p:cNvSpPr>
          <p:nvPr>
            <p:ph type="ftr" sz="quarter" idx="2"/>
          </p:nvPr>
        </p:nvSpPr>
        <p:spPr>
          <a:xfrm>
            <a:off x="2" y="9440649"/>
            <a:ext cx="2949787" cy="496967"/>
          </a:xfrm>
          <a:prstGeom prst="rect">
            <a:avLst/>
          </a:prstGeom>
        </p:spPr>
        <p:txBody>
          <a:bodyPr vert="horz" lIns="92145" tIns="46073" rIns="92145" bIns="46073"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55839" y="9440649"/>
            <a:ext cx="2949787" cy="496967"/>
          </a:xfrm>
          <a:prstGeom prst="rect">
            <a:avLst/>
          </a:prstGeom>
        </p:spPr>
        <p:txBody>
          <a:bodyPr vert="horz" lIns="92145" tIns="46073" rIns="92145" bIns="46073" rtlCol="0" anchor="b"/>
          <a:lstStyle>
            <a:lvl1pPr algn="r">
              <a:defRPr sz="1200"/>
            </a:lvl1pPr>
          </a:lstStyle>
          <a:p>
            <a:fld id="{DAA2307C-BE97-4FB2-B3AF-126947752140}" type="slidenum">
              <a:rPr kumimoji="1" lang="ja-JP" altLang="en-US" smtClean="0"/>
              <a:pPr/>
              <a:t>‹#›</a:t>
            </a:fld>
            <a:endParaRPr kumimoji="1" lang="ja-JP" altLang="en-US"/>
          </a:p>
        </p:txBody>
      </p:sp>
    </p:spTree>
    <p:extLst>
      <p:ext uri="{BB962C8B-B14F-4D97-AF65-F5344CB8AC3E}">
        <p14:creationId xmlns:p14="http://schemas.microsoft.com/office/powerpoint/2010/main" val="13258966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2" y="3"/>
            <a:ext cx="2949787" cy="496967"/>
          </a:xfrm>
          <a:prstGeom prst="rect">
            <a:avLst/>
          </a:prstGeom>
        </p:spPr>
        <p:txBody>
          <a:bodyPr vert="horz" lIns="92145" tIns="46073" rIns="92145" bIns="46073" rtlCol="0"/>
          <a:lstStyle>
            <a:lvl1pPr algn="l">
              <a:defRPr sz="1200"/>
            </a:lvl1pPr>
          </a:lstStyle>
          <a:p>
            <a:endParaRPr kumimoji="1" lang="ja-JP" altLang="en-US"/>
          </a:p>
        </p:txBody>
      </p:sp>
      <p:sp>
        <p:nvSpPr>
          <p:cNvPr id="3" name="日付プレースホルダ 2"/>
          <p:cNvSpPr>
            <a:spLocks noGrp="1"/>
          </p:cNvSpPr>
          <p:nvPr>
            <p:ph type="dt" idx="1"/>
          </p:nvPr>
        </p:nvSpPr>
        <p:spPr>
          <a:xfrm>
            <a:off x="3855839" y="3"/>
            <a:ext cx="2949787" cy="496967"/>
          </a:xfrm>
          <a:prstGeom prst="rect">
            <a:avLst/>
          </a:prstGeom>
        </p:spPr>
        <p:txBody>
          <a:bodyPr vert="horz" lIns="92145" tIns="46073" rIns="92145" bIns="46073" rtlCol="0"/>
          <a:lstStyle>
            <a:lvl1pPr algn="r">
              <a:defRPr sz="1200"/>
            </a:lvl1pPr>
          </a:lstStyle>
          <a:p>
            <a:fld id="{DAE9F0B2-4F6A-45F4-9D80-AC7AAC0D5717}" type="datetimeFigureOut">
              <a:rPr kumimoji="1" lang="ja-JP" altLang="en-US" smtClean="0"/>
              <a:pPr/>
              <a:t>2017/5/28</a:t>
            </a:fld>
            <a:endParaRPr kumimoji="1" lang="ja-JP" altLang="en-US"/>
          </a:p>
        </p:txBody>
      </p:sp>
      <p:sp>
        <p:nvSpPr>
          <p:cNvPr id="4" name="スライド イメージ プレースホルダ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2145" tIns="46073" rIns="92145" bIns="46073" rtlCol="0" anchor="ctr"/>
          <a:lstStyle/>
          <a:p>
            <a:endParaRPr lang="ja-JP" altLang="en-US"/>
          </a:p>
        </p:txBody>
      </p:sp>
      <p:sp>
        <p:nvSpPr>
          <p:cNvPr id="5" name="ノート プレースホルダ 4"/>
          <p:cNvSpPr>
            <a:spLocks noGrp="1"/>
          </p:cNvSpPr>
          <p:nvPr>
            <p:ph type="body" sz="quarter" idx="3"/>
          </p:nvPr>
        </p:nvSpPr>
        <p:spPr>
          <a:xfrm>
            <a:off x="680720" y="4721187"/>
            <a:ext cx="5445760" cy="4472702"/>
          </a:xfrm>
          <a:prstGeom prst="rect">
            <a:avLst/>
          </a:prstGeom>
        </p:spPr>
        <p:txBody>
          <a:bodyPr vert="horz" lIns="92145" tIns="46073" rIns="92145" bIns="46073"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2" y="9440649"/>
            <a:ext cx="2949787" cy="496967"/>
          </a:xfrm>
          <a:prstGeom prst="rect">
            <a:avLst/>
          </a:prstGeom>
        </p:spPr>
        <p:txBody>
          <a:bodyPr vert="horz" lIns="92145" tIns="46073" rIns="92145" bIns="46073"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55839" y="9440649"/>
            <a:ext cx="2949787" cy="496967"/>
          </a:xfrm>
          <a:prstGeom prst="rect">
            <a:avLst/>
          </a:prstGeom>
        </p:spPr>
        <p:txBody>
          <a:bodyPr vert="horz" lIns="92145" tIns="46073" rIns="92145" bIns="46073" rtlCol="0" anchor="b"/>
          <a:lstStyle>
            <a:lvl1pPr algn="r">
              <a:defRPr sz="1200"/>
            </a:lvl1pPr>
          </a:lstStyle>
          <a:p>
            <a:fld id="{54D2E09C-3C41-49CE-8FFB-B55B3F4AAB7D}" type="slidenum">
              <a:rPr kumimoji="1" lang="ja-JP" altLang="en-US" smtClean="0"/>
              <a:pPr/>
              <a:t>‹#›</a:t>
            </a:fld>
            <a:endParaRPr kumimoji="1" lang="ja-JP" altLang="en-US"/>
          </a:p>
        </p:txBody>
      </p:sp>
    </p:spTree>
    <p:extLst>
      <p:ext uri="{BB962C8B-B14F-4D97-AF65-F5344CB8AC3E}">
        <p14:creationId xmlns:p14="http://schemas.microsoft.com/office/powerpoint/2010/main" val="57168516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第五章では「法・倫理的問題」について学びます。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この章では、研究データを取り扱う上で必要となる、知的財産に対する一般的な法的知識を概観します。また、研究不正や研究倫理といった、研究データを取り扱う上で実際に気をつけなければならないことにも触れていきます。</a:t>
            </a:r>
          </a:p>
          <a:p>
            <a:endParaRPr kumimoji="1" lang="en-US" altLang="ja-JP"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1</a:t>
            </a:fld>
            <a:endParaRPr kumimoji="1" lang="ja-JP" altLang="en-US" dirty="0"/>
          </a:p>
        </p:txBody>
      </p:sp>
    </p:spTree>
    <p:extLst>
      <p:ext uri="{BB962C8B-B14F-4D97-AF65-F5344CB8AC3E}">
        <p14:creationId xmlns:p14="http://schemas.microsoft.com/office/powerpoint/2010/main" val="23896703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まず、著作権について見ていきましょう。</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2</a:t>
            </a:fld>
            <a:endParaRPr kumimoji="1" lang="ja-JP" altLang="en-US"/>
          </a:p>
        </p:txBody>
      </p:sp>
    </p:spTree>
    <p:extLst>
      <p:ext uri="{BB962C8B-B14F-4D97-AF65-F5344CB8AC3E}">
        <p14:creationId xmlns:p14="http://schemas.microsoft.com/office/powerpoint/2010/main" val="2825875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日本では、著作権法第</a:t>
            </a:r>
            <a:r>
              <a:rPr kumimoji="1" lang="en-US" altLang="ja-JP" sz="1200" kern="1200" dirty="0">
                <a:solidFill>
                  <a:schemeClr val="tx1"/>
                </a:solidFill>
                <a:effectLst/>
                <a:latin typeface="+mn-lt"/>
                <a:ea typeface="+mn-ea"/>
                <a:cs typeface="+mn-cs"/>
              </a:rPr>
              <a:t>1</a:t>
            </a:r>
            <a:r>
              <a:rPr kumimoji="1" lang="ja-JP" altLang="ja-JP" sz="1200" kern="1200" dirty="0">
                <a:solidFill>
                  <a:schemeClr val="tx1"/>
                </a:solidFill>
                <a:effectLst/>
                <a:latin typeface="+mn-lt"/>
                <a:ea typeface="+mn-ea"/>
                <a:cs typeface="+mn-cs"/>
              </a:rPr>
              <a:t>条に「文化的所産の公正な利用に留意しつつ、著作者等の権利の保護を図り、もって文化の発展に寄与することを目的とする」と規定されています。これは、著作物を権利として保護することにより、創作者の意欲が促進される効果を狙ったものです。もっとも、いつまでも権利が独占されていては知的財産である著作物が社会に還元されません。そこで、保護期間を設けることで、「文化の発展に寄与する」目的とのバランスを取ってい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以上は日本の例ですが、著作物保護の方法や、著作権侵害への対処については各国で少しずつ異なります。例えば、ヨーロッパでは</a:t>
            </a:r>
            <a:r>
              <a:rPr kumimoji="1" lang="en-US" altLang="ja-JP" sz="1200" kern="1200" dirty="0">
                <a:solidFill>
                  <a:schemeClr val="tx1"/>
                </a:solidFill>
                <a:effectLst/>
                <a:latin typeface="+mn-lt"/>
                <a:ea typeface="+mn-ea"/>
                <a:cs typeface="+mn-cs"/>
              </a:rPr>
              <a:t>”sui generis rights”</a:t>
            </a:r>
            <a:r>
              <a:rPr kumimoji="1" lang="ja-JP" altLang="ja-JP" sz="1200" kern="1200" dirty="0">
                <a:solidFill>
                  <a:schemeClr val="tx1"/>
                </a:solidFill>
                <a:effectLst/>
                <a:latin typeface="+mn-lt"/>
                <a:ea typeface="+mn-ea"/>
                <a:cs typeface="+mn-cs"/>
              </a:rPr>
              <a:t>（スイ・ジェネリス・ライツ。一定の投資がなされているデータベースに関する新たな権利）があります。現在は著作物がインターネットによって国際的に流通しているので、各国で異なるルールをどのように標準化して使いやすくするかということを考える必要があります。この点については、「</a:t>
            </a:r>
            <a:r>
              <a:rPr kumimoji="1" lang="en-US" altLang="ja-JP" sz="1200" kern="1200" dirty="0">
                <a:solidFill>
                  <a:schemeClr val="tx1"/>
                </a:solidFill>
                <a:effectLst/>
                <a:latin typeface="+mn-lt"/>
                <a:ea typeface="+mn-ea"/>
                <a:cs typeface="+mn-cs"/>
              </a:rPr>
              <a:t>5.2</a:t>
            </a:r>
            <a:r>
              <a:rPr kumimoji="1" lang="ja-JP" altLang="ja-JP" sz="1200" kern="1200" dirty="0">
                <a:solidFill>
                  <a:schemeClr val="tx1"/>
                </a:solidFill>
                <a:effectLst/>
                <a:latin typeface="+mn-lt"/>
                <a:ea typeface="+mn-ea"/>
                <a:cs typeface="+mn-cs"/>
              </a:rPr>
              <a:t>ライセンシング」で解説します。</a:t>
            </a:r>
          </a:p>
          <a:p>
            <a:endParaRPr kumimoji="1" lang="en-US" altLang="ja-JP" dirty="0"/>
          </a:p>
        </p:txBody>
      </p:sp>
      <p:sp>
        <p:nvSpPr>
          <p:cNvPr id="4" name="スライド番号プレースホルダー 3"/>
          <p:cNvSpPr>
            <a:spLocks noGrp="1"/>
          </p:cNvSpPr>
          <p:nvPr>
            <p:ph type="sldNum" sz="quarter" idx="10"/>
          </p:nvPr>
        </p:nvSpPr>
        <p:spPr/>
        <p:txBody>
          <a:bodyPr/>
          <a:lstStyle/>
          <a:p>
            <a:fld id="{1D3777A0-2519-4BD3-869D-7FD90D8CFF1F}" type="slidenum">
              <a:rPr lang="ja-JP" altLang="en-US" smtClean="0"/>
              <a:pPr/>
              <a:t>3</a:t>
            </a:fld>
            <a:endParaRPr lang="ja-JP" altLang="en-US"/>
          </a:p>
        </p:txBody>
      </p:sp>
    </p:spTree>
    <p:extLst>
      <p:ext uri="{BB962C8B-B14F-4D97-AF65-F5344CB8AC3E}">
        <p14:creationId xmlns:p14="http://schemas.microsoft.com/office/powerpoint/2010/main" val="4262310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では、そもそもデータは著作物なのでしょうか。日本の著作権法では、第</a:t>
            </a:r>
            <a:r>
              <a:rPr kumimoji="1" lang="en-US" altLang="ja-JP" sz="1200" kern="1200" dirty="0">
                <a:solidFill>
                  <a:schemeClr val="tx1"/>
                </a:solidFill>
                <a:effectLst/>
                <a:latin typeface="+mn-lt"/>
                <a:ea typeface="+mn-ea"/>
                <a:cs typeface="+mn-cs"/>
              </a:rPr>
              <a:t>2</a:t>
            </a:r>
            <a:r>
              <a:rPr kumimoji="1" lang="ja-JP" altLang="ja-JP" sz="1200" kern="1200" dirty="0">
                <a:solidFill>
                  <a:schemeClr val="tx1"/>
                </a:solidFill>
                <a:effectLst/>
                <a:latin typeface="+mn-lt"/>
                <a:ea typeface="+mn-ea"/>
                <a:cs typeface="+mn-cs"/>
              </a:rPr>
              <a:t>条に著作物の定義が記されています。この定義によれば、著作物は「思想又は感情を創作的に表現したもの」であるため、単なる客観的事実やデータは、原則として著作物とはされません。これは、データを得るために高度の知識や多大な労力、資金を必要としたとしても、著作権法で保護されないことを意味します。ただし、一定の考え方のもとにデータを整理・分析した場合は創作性が認められる場合もあり、著作物として保護の対象となります。</a:t>
            </a:r>
          </a:p>
          <a:p>
            <a:endParaRPr kumimoji="1" lang="en-US" altLang="ja-JP" dirty="0"/>
          </a:p>
        </p:txBody>
      </p:sp>
      <p:sp>
        <p:nvSpPr>
          <p:cNvPr id="4" name="スライド番号プレースホルダー 3"/>
          <p:cNvSpPr>
            <a:spLocks noGrp="1"/>
          </p:cNvSpPr>
          <p:nvPr>
            <p:ph type="sldNum" sz="quarter" idx="10"/>
          </p:nvPr>
        </p:nvSpPr>
        <p:spPr/>
        <p:txBody>
          <a:bodyPr/>
          <a:lstStyle/>
          <a:p>
            <a:fld id="{B2CD8067-AC23-448E-B500-6C59ACC9AF1B}" type="slidenum">
              <a:rPr kumimoji="1" lang="ja-JP" altLang="en-US" smtClean="0"/>
              <a:t>4</a:t>
            </a:fld>
            <a:endParaRPr kumimoji="1" lang="ja-JP" altLang="en-US"/>
          </a:p>
        </p:txBody>
      </p:sp>
    </p:spTree>
    <p:extLst>
      <p:ext uri="{BB962C8B-B14F-4D97-AF65-F5344CB8AC3E}">
        <p14:creationId xmlns:p14="http://schemas.microsoft.com/office/powerpoint/2010/main" val="3153146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続いて、データの帰属先について見ていきます。文部科学省の公式見解によれば、知的財産権は原則として機関に帰属する、とされています。さきほど紹介したとおり、一般的に、事実を収集したデータは創作性が認められないので、法的には知的財産ではありません。しかし、データはその有用性から知的財産に準じて扱われることが多く、機関帰属とすることが妥当と考えられます。文部科学省は知的財産の一元的な管理・活用を図るため、各機関でポリシーを定めることを推奨しています。そのポリシーでは、例えば、個別具体的な知的財産の取扱い方針のほか、紛争解決の手続等も定めることとなってい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5</a:t>
            </a:fld>
            <a:endParaRPr kumimoji="1" lang="ja-JP" altLang="en-US"/>
          </a:p>
        </p:txBody>
      </p:sp>
    </p:spTree>
    <p:extLst>
      <p:ext uri="{BB962C8B-B14F-4D97-AF65-F5344CB8AC3E}">
        <p14:creationId xmlns:p14="http://schemas.microsoft.com/office/powerpoint/2010/main" val="37429969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6</a:t>
            </a:fld>
            <a:endParaRPr kumimoji="1" lang="ja-JP" altLang="en-US"/>
          </a:p>
        </p:txBody>
      </p:sp>
    </p:spTree>
    <p:extLst>
      <p:ext uri="{BB962C8B-B14F-4D97-AF65-F5344CB8AC3E}">
        <p14:creationId xmlns:p14="http://schemas.microsoft.com/office/powerpoint/2010/main" val="33294053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ライセンシングとは、コンテンツの所有者がその利用許諾の条件を明示することを言います。データが著作物として認められないケースでは、所有者に断りなく自由に再利用できますが、データが著作物として認められるかどうかの判断は、実際には難しいケースが多いです。そこで、ライセンシングによって再利用できる範囲を明確に示すことで、データの流通促進が期待できます。また、各国で異なる著作権の保護についても、ライセンシングにより標準化することが可能になり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コミュニティによって良く使われるライセンスの種類は異なりますが、学術コミュニティではクリエイティブ・コモンズ・ライセンスが広く使われています。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7</a:t>
            </a:fld>
            <a:endParaRPr kumimoji="1" lang="ja-JP" altLang="en-US"/>
          </a:p>
        </p:txBody>
      </p:sp>
    </p:spTree>
    <p:extLst>
      <p:ext uri="{BB962C8B-B14F-4D97-AF65-F5344CB8AC3E}">
        <p14:creationId xmlns:p14="http://schemas.microsoft.com/office/powerpoint/2010/main" val="2030167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クリエイティブ・コモンズ・ライセンスは、「インターネット時代の新しい著作権のルール」で著作権者が作品の利用条件について「意思表示をするためのツール」です。クリエイティブ・コモンズ・ライセンスでは、表示（</a:t>
            </a:r>
            <a:r>
              <a:rPr kumimoji="1" lang="en-US" altLang="ja-JP" sz="1200" kern="1200" dirty="0">
                <a:solidFill>
                  <a:schemeClr val="tx1"/>
                </a:solidFill>
                <a:effectLst/>
                <a:latin typeface="+mn-lt"/>
                <a:ea typeface="+mn-ea"/>
                <a:cs typeface="+mn-cs"/>
              </a:rPr>
              <a:t>BY</a:t>
            </a:r>
            <a:r>
              <a:rPr kumimoji="1" lang="ja-JP" altLang="ja-JP" sz="1200" kern="1200" dirty="0">
                <a:solidFill>
                  <a:schemeClr val="tx1"/>
                </a:solidFill>
                <a:effectLst/>
                <a:latin typeface="+mn-lt"/>
                <a:ea typeface="+mn-ea"/>
                <a:cs typeface="+mn-cs"/>
              </a:rPr>
              <a:t>）、継承（</a:t>
            </a:r>
            <a:r>
              <a:rPr kumimoji="1" lang="en-US" altLang="ja-JP" sz="1200" kern="1200" dirty="0" err="1">
                <a:solidFill>
                  <a:schemeClr val="tx1"/>
                </a:solidFill>
                <a:effectLst/>
                <a:latin typeface="+mn-lt"/>
                <a:ea typeface="+mn-ea"/>
                <a:cs typeface="+mn-cs"/>
              </a:rPr>
              <a:t>ShareAlike</a:t>
            </a:r>
            <a:r>
              <a:rPr kumimoji="1" lang="ja-JP" altLang="ja-JP" sz="1200" kern="1200" dirty="0">
                <a:solidFill>
                  <a:schemeClr val="tx1"/>
                </a:solidFill>
                <a:effectLst/>
                <a:latin typeface="+mn-lt"/>
                <a:ea typeface="+mn-ea"/>
                <a:cs typeface="+mn-cs"/>
              </a:rPr>
              <a:t>）、非営利（</a:t>
            </a:r>
            <a:r>
              <a:rPr kumimoji="1" lang="en-US" altLang="ja-JP" sz="1200" kern="1200" dirty="0">
                <a:solidFill>
                  <a:schemeClr val="tx1"/>
                </a:solidFill>
                <a:effectLst/>
                <a:latin typeface="+mn-lt"/>
                <a:ea typeface="+mn-ea"/>
                <a:cs typeface="+mn-cs"/>
              </a:rPr>
              <a:t>Non-Commercial</a:t>
            </a:r>
            <a:r>
              <a:rPr kumimoji="1" lang="ja-JP" altLang="ja-JP" sz="1200" kern="1200" dirty="0">
                <a:solidFill>
                  <a:schemeClr val="tx1"/>
                </a:solidFill>
                <a:effectLst/>
                <a:latin typeface="+mn-lt"/>
                <a:ea typeface="+mn-ea"/>
                <a:cs typeface="+mn-cs"/>
              </a:rPr>
              <a:t>）、改変禁止（</a:t>
            </a:r>
            <a:r>
              <a:rPr kumimoji="1" lang="en-US" altLang="ja-JP" sz="1200" kern="1200" dirty="0">
                <a:solidFill>
                  <a:schemeClr val="tx1"/>
                </a:solidFill>
                <a:effectLst/>
                <a:latin typeface="+mn-lt"/>
                <a:ea typeface="+mn-ea"/>
                <a:cs typeface="+mn-cs"/>
              </a:rPr>
              <a:t>Non-Derivative</a:t>
            </a:r>
            <a:r>
              <a:rPr kumimoji="1" lang="ja-JP" altLang="ja-JP" sz="1200" kern="1200" dirty="0">
                <a:solidFill>
                  <a:schemeClr val="tx1"/>
                </a:solidFill>
                <a:effectLst/>
                <a:latin typeface="+mn-lt"/>
                <a:ea typeface="+mn-ea"/>
                <a:cs typeface="+mn-cs"/>
              </a:rPr>
              <a:t>）の</a:t>
            </a:r>
            <a:r>
              <a:rPr kumimoji="1" lang="en-US" altLang="ja-JP" sz="1200" kern="1200" dirty="0">
                <a:solidFill>
                  <a:schemeClr val="tx1"/>
                </a:solidFill>
                <a:effectLst/>
                <a:latin typeface="+mn-lt"/>
                <a:ea typeface="+mn-ea"/>
                <a:cs typeface="+mn-cs"/>
              </a:rPr>
              <a:t>4</a:t>
            </a:r>
            <a:r>
              <a:rPr kumimoji="1" lang="ja-JP" altLang="ja-JP" sz="1200" kern="1200" dirty="0" err="1">
                <a:solidFill>
                  <a:schemeClr val="tx1"/>
                </a:solidFill>
                <a:effectLst/>
                <a:latin typeface="+mn-lt"/>
                <a:ea typeface="+mn-ea"/>
                <a:cs typeface="+mn-cs"/>
              </a:rPr>
              <a:t>つの</a:t>
            </a:r>
            <a:r>
              <a:rPr kumimoji="1" lang="ja-JP" altLang="ja-JP" sz="1200" kern="1200" dirty="0">
                <a:solidFill>
                  <a:schemeClr val="tx1"/>
                </a:solidFill>
                <a:effectLst/>
                <a:latin typeface="+mn-lt"/>
                <a:ea typeface="+mn-ea"/>
                <a:cs typeface="+mn-cs"/>
              </a:rPr>
              <a:t>条件を組み合わせることで、利用範囲を表現します。画面の黄色で囲った部分は「オープンライセンス」と呼ばれ、最小限の制約で改変や商用利用が可能となっています。データは著作物ではありませんが、その帰属先の機関がクリエイティブ・コモンズ・ライセンスを使用して利用条件を明示することが現在では一般的です。</a:t>
            </a:r>
          </a:p>
          <a:p>
            <a:endParaRPr kumimoji="1" lang="en-US" altLang="ja-JP" dirty="0"/>
          </a:p>
        </p:txBody>
      </p:sp>
      <p:sp>
        <p:nvSpPr>
          <p:cNvPr id="4" name="スライド番号プレースホルダー 3"/>
          <p:cNvSpPr>
            <a:spLocks noGrp="1"/>
          </p:cNvSpPr>
          <p:nvPr>
            <p:ph type="sldNum" sz="quarter" idx="10"/>
          </p:nvPr>
        </p:nvSpPr>
        <p:spPr/>
        <p:txBody>
          <a:bodyPr/>
          <a:lstStyle/>
          <a:p>
            <a:fld id="{1D3777A0-2519-4BD3-869D-7FD90D8CFF1F}" type="slidenum">
              <a:rPr lang="ja-JP" altLang="en-US" smtClean="0"/>
              <a:pPr/>
              <a:t>8</a:t>
            </a:fld>
            <a:endParaRPr lang="ja-JP" altLang="en-US"/>
          </a:p>
        </p:txBody>
      </p:sp>
    </p:spTree>
    <p:extLst>
      <p:ext uri="{BB962C8B-B14F-4D97-AF65-F5344CB8AC3E}">
        <p14:creationId xmlns:p14="http://schemas.microsoft.com/office/powerpoint/2010/main" val="9572231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ここからは、学術的なデータである研究データの取扱いにおいて、研究不正や研究倫理の側面から実際に気をつけなければならないことを見ていきましょう。</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9</a:t>
            </a:fld>
            <a:endParaRPr kumimoji="1" lang="ja-JP" altLang="en-US"/>
          </a:p>
        </p:txBody>
      </p:sp>
    </p:spTree>
    <p:extLst>
      <p:ext uri="{BB962C8B-B14F-4D97-AF65-F5344CB8AC3E}">
        <p14:creationId xmlns:p14="http://schemas.microsoft.com/office/powerpoint/2010/main" val="1070423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まず、「研究不正」とは何かを確認しましょう。「研究不正」は「ねつ造」「改ざん」「盗用」の</a:t>
            </a:r>
            <a:r>
              <a:rPr kumimoji="1" lang="en-US" altLang="ja-JP" sz="1200" kern="1200" dirty="0">
                <a:solidFill>
                  <a:schemeClr val="tx1"/>
                </a:solidFill>
                <a:effectLst/>
                <a:latin typeface="+mn-lt"/>
                <a:ea typeface="+mn-ea"/>
                <a:cs typeface="+mn-cs"/>
              </a:rPr>
              <a:t>3</a:t>
            </a:r>
            <a:r>
              <a:rPr kumimoji="1" lang="ja-JP" altLang="ja-JP" sz="1200" kern="1200" dirty="0" err="1">
                <a:solidFill>
                  <a:schemeClr val="tx1"/>
                </a:solidFill>
                <a:effectLst/>
                <a:latin typeface="+mn-lt"/>
                <a:ea typeface="+mn-ea"/>
                <a:cs typeface="+mn-cs"/>
              </a:rPr>
              <a:t>つに</a:t>
            </a:r>
            <a:r>
              <a:rPr kumimoji="1" lang="ja-JP" altLang="ja-JP" sz="1200" kern="1200" dirty="0">
                <a:solidFill>
                  <a:schemeClr val="tx1"/>
                </a:solidFill>
                <a:effectLst/>
                <a:latin typeface="+mn-lt"/>
                <a:ea typeface="+mn-ea"/>
                <a:cs typeface="+mn-cs"/>
              </a:rPr>
              <a:t>限定されます。その英語名の頭文字を取って</a:t>
            </a:r>
            <a:r>
              <a:rPr kumimoji="1" lang="en-US" altLang="ja-JP" sz="1200" kern="1200" dirty="0">
                <a:solidFill>
                  <a:schemeClr val="tx1"/>
                </a:solidFill>
                <a:effectLst/>
                <a:latin typeface="+mn-lt"/>
                <a:ea typeface="+mn-ea"/>
                <a:cs typeface="+mn-cs"/>
              </a:rPr>
              <a:t>FFP</a:t>
            </a:r>
            <a:r>
              <a:rPr kumimoji="1" lang="ja-JP" altLang="ja-JP" sz="1200" kern="1200" dirty="0">
                <a:solidFill>
                  <a:schemeClr val="tx1"/>
                </a:solidFill>
                <a:effectLst/>
                <a:latin typeface="+mn-lt"/>
                <a:ea typeface="+mn-ea"/>
                <a:cs typeface="+mn-cs"/>
              </a:rPr>
              <a:t>と呼ばれることもあります。例えば、存在しないデータを作成すること、研究機器を操作して結果であるデータを加工すること、他人のデータを無断で利用することなどが該当します。それ以外の不正行為、例えば研究費の私的な使用などは「研究不正」には含まれません。研究不正は法的な処罰の対象とはなりませんが、ほとんどの場合、各機関のポリシーによって処分され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研究不正以外にも、研究倫理に反するような行為は慎むべきです。適正な共著者名に関する問題など、科学研究の信頼を損なう恐れのある行為については、学術出版社のポリシーによって制限がかけられています。</a:t>
            </a:r>
          </a:p>
          <a:p>
            <a:r>
              <a:rPr kumimoji="1" lang="en-US" altLang="ja-JP" sz="1200" kern="1200" dirty="0">
                <a:solidFill>
                  <a:schemeClr val="tx1"/>
                </a:solidFill>
                <a:effectLst/>
                <a:latin typeface="+mn-lt"/>
                <a:ea typeface="+mn-ea"/>
                <a:cs typeface="+mn-cs"/>
              </a:rPr>
              <a:t> </a:t>
            </a:r>
            <a:endParaRPr kumimoji="1" lang="ja-JP" altLang="ja-JP" sz="1200" kern="1200" dirty="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10</a:t>
            </a:fld>
            <a:endParaRPr kumimoji="1" lang="ja-JP" altLang="en-US"/>
          </a:p>
        </p:txBody>
      </p:sp>
    </p:spTree>
    <p:extLst>
      <p:ext uri="{BB962C8B-B14F-4D97-AF65-F5344CB8AC3E}">
        <p14:creationId xmlns:p14="http://schemas.microsoft.com/office/powerpoint/2010/main" val="19358362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日本では、既に多くの大学において研究倫理に関するガイドラインや規程が定められています。研究データの取扱いについても、このようなポリシーの中に定められている場合が多いです。また、科学技術振興機構（</a:t>
            </a:r>
            <a:r>
              <a:rPr kumimoji="1" lang="en-US" altLang="ja-JP" sz="1200" kern="1200" dirty="0">
                <a:solidFill>
                  <a:schemeClr val="tx1"/>
                </a:solidFill>
                <a:effectLst/>
                <a:latin typeface="+mn-lt"/>
                <a:ea typeface="+mn-ea"/>
                <a:cs typeface="+mn-cs"/>
              </a:rPr>
              <a:t>JST</a:t>
            </a:r>
            <a:r>
              <a:rPr kumimoji="1" lang="ja-JP" altLang="ja-JP" sz="1200" kern="1200" dirty="0">
                <a:solidFill>
                  <a:schemeClr val="tx1"/>
                </a:solidFill>
                <a:effectLst/>
                <a:latin typeface="+mn-lt"/>
                <a:ea typeface="+mn-ea"/>
                <a:cs typeface="+mn-cs"/>
              </a:rPr>
              <a:t>）、日本学術振興会（</a:t>
            </a:r>
            <a:r>
              <a:rPr kumimoji="1" lang="en-US" altLang="ja-JP" sz="1200" kern="1200" dirty="0">
                <a:solidFill>
                  <a:schemeClr val="tx1"/>
                </a:solidFill>
                <a:effectLst/>
                <a:latin typeface="+mn-lt"/>
                <a:ea typeface="+mn-ea"/>
                <a:cs typeface="+mn-cs"/>
              </a:rPr>
              <a:t>JSPS</a:t>
            </a:r>
            <a:r>
              <a:rPr kumimoji="1" lang="ja-JP" altLang="ja-JP" sz="1200" kern="1200" dirty="0">
                <a:solidFill>
                  <a:schemeClr val="tx1"/>
                </a:solidFill>
                <a:effectLst/>
                <a:latin typeface="+mn-lt"/>
                <a:ea typeface="+mn-ea"/>
                <a:cs typeface="+mn-cs"/>
              </a:rPr>
              <a:t>）といった助成機関や、学術団体である日本学術会議からも研究公正に関する声明や教材が提供されていますので、これらの教材等にも目を通すとよいでしょう</a:t>
            </a:r>
          </a:p>
          <a:p>
            <a:endParaRPr kumimoji="1" lang="ja-JP" altLang="en-US"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11</a:t>
            </a:fld>
            <a:endParaRPr kumimoji="1" lang="ja-JP" altLang="en-US"/>
          </a:p>
        </p:txBody>
      </p:sp>
    </p:spTree>
    <p:extLst>
      <p:ext uri="{BB962C8B-B14F-4D97-AF65-F5344CB8AC3E}">
        <p14:creationId xmlns:p14="http://schemas.microsoft.com/office/powerpoint/2010/main" val="3179426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最後に特に慎重に扱う必要のあるセンシティブデータについて解説します。</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12</a:t>
            </a:fld>
            <a:endParaRPr kumimoji="1" lang="ja-JP" altLang="en-US"/>
          </a:p>
        </p:txBody>
      </p:sp>
    </p:spTree>
    <p:extLst>
      <p:ext uri="{BB962C8B-B14F-4D97-AF65-F5344CB8AC3E}">
        <p14:creationId xmlns:p14="http://schemas.microsoft.com/office/powerpoint/2010/main" val="32848313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センシティブデータとは、一般に個人情報、国家安全保障に関するもの、知的財産権に関係するものが含まれるデータのことを言います。研究の際にこれらのデータを用いるときは社会的見地から、特に慎重な取扱いが要求されます。センシティブデータは、その性質から不適切な管理・使用方法により自分以外の誰かが不利益を蒙る可能性がある点も意識しておいてください。</a:t>
            </a:r>
          </a:p>
          <a:p>
            <a:endParaRPr kumimoji="1" lang="ja-JP" altLang="en-US"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13</a:t>
            </a:fld>
            <a:endParaRPr kumimoji="1" lang="ja-JP" altLang="en-US"/>
          </a:p>
        </p:txBody>
      </p:sp>
    </p:spTree>
    <p:extLst>
      <p:ext uri="{BB962C8B-B14F-4D97-AF65-F5344CB8AC3E}">
        <p14:creationId xmlns:p14="http://schemas.microsoft.com/office/powerpoint/2010/main" val="20821409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センシティブデータを取り扱う場合、最も安全な方法は、センシティブデータに該当するデータを集めないことです。不要な情報を管理することによるリスクを十分に意識しましょう。</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研究内容がセンシティブデータを含んでしまう場合、当然ながら情報漏えい等には十分な注意が必要です。それを踏まえた上で、センシティブデータの対象者に対して「データがどのように使われるのか」について十分な説明を行う必要があります。スライドでは、医療データを取得する際の具体的な説明内容を記載していますので、参考にしてください。</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オープンサイエンスへの対応が求められるようになり、論文のエビデンスとしての研究データも広く公開し、イノベーション創出につなげることが期待されています。研究データを取り扱う際には不正利用や紛失をしないよう適切に管理する必要があります。また、データを公開する際にはライセンスを用いて利用条件を明示することが大切です。ただしセンシティブデータについては情報の匿名化や暗号化等を行い、厳重に管理した上で、公開の可否や範囲を慎重に検討する必要があります。</a:t>
            </a:r>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14</a:t>
            </a:fld>
            <a:endParaRPr kumimoji="1" lang="ja-JP" altLang="en-US"/>
          </a:p>
        </p:txBody>
      </p:sp>
    </p:spTree>
    <p:extLst>
      <p:ext uri="{BB962C8B-B14F-4D97-AF65-F5344CB8AC3E}">
        <p14:creationId xmlns:p14="http://schemas.microsoft.com/office/powerpoint/2010/main" val="4418985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8" name="タイトル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ja-JP" altLang="en-US"/>
              <a:t>マスタ タイトルの書式設定</a:t>
            </a:r>
            <a:endParaRPr kumimoji="0" lang="en-US"/>
          </a:p>
        </p:txBody>
      </p:sp>
      <p:sp>
        <p:nvSpPr>
          <p:cNvPr id="9" name="サブタイトル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a:t>マスタ サブタイトルの書式設定</a:t>
            </a:r>
            <a:endParaRPr kumimoji="0" lang="en-US"/>
          </a:p>
        </p:txBody>
      </p:sp>
      <p:sp>
        <p:nvSpPr>
          <p:cNvPr id="29" name="スライド番号プレースホルダー 28"/>
          <p:cNvSpPr>
            <a:spLocks noGrp="1"/>
          </p:cNvSpPr>
          <p:nvPr>
            <p:ph type="sldNum" sz="quarter" idx="12"/>
          </p:nvPr>
        </p:nvSpPr>
        <p:spPr>
          <a:xfrm>
            <a:off x="914400" y="6355080"/>
            <a:ext cx="1520952" cy="365760"/>
          </a:xfrm>
        </p:spPr>
        <p:txBody>
          <a:bodyPr/>
          <a:lstStyle>
            <a:lvl1pPr>
              <a:defRPr sz="1050">
                <a:solidFill>
                  <a:schemeClr val="tx1">
                    <a:lumMod val="65000"/>
                    <a:lumOff val="35000"/>
                  </a:schemeClr>
                </a:solidFill>
                <a:latin typeface="Arial" pitchFamily="34" charset="0"/>
                <a:cs typeface="Arial" pitchFamily="34" charset="0"/>
              </a:defRPr>
            </a:lvl1pPr>
          </a:lstStyle>
          <a:p>
            <a:fld id="{827AFBEA-BABF-42A7-A3D0-E7438FE159D0}" type="slidenum">
              <a:rPr lang="en-US" altLang="ja-JP" smtClean="0"/>
              <a:pPr/>
              <a:t>‹#›</a:t>
            </a:fld>
            <a:endParaRPr lang="en-US" altLang="en-US"/>
          </a:p>
        </p:txBody>
      </p:sp>
      <p:sp>
        <p:nvSpPr>
          <p:cNvPr id="21" name="正方形/長方形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正方形/長方形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正方形/長方形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a:t>マスタ タイトルの書式設定</a:t>
            </a:r>
            <a:endParaRPr kumimoji="0" lang="en-US" dirty="0"/>
          </a:p>
        </p:txBody>
      </p:sp>
      <p:sp>
        <p:nvSpPr>
          <p:cNvPr id="5" name="フッター プレースホルダー 4"/>
          <p:cNvSpPr>
            <a:spLocks noGrp="1"/>
          </p:cNvSpPr>
          <p:nvPr>
            <p:ph type="ftr" sz="quarter" idx="11"/>
          </p:nvPr>
        </p:nvSpPr>
        <p:spPr>
          <a:xfrm>
            <a:off x="2898648" y="6356350"/>
            <a:ext cx="3505200" cy="365760"/>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p:txBody>
          <a:bodyPr anchor="ctr"/>
          <a:lstStyle>
            <a:lvl1pPr>
              <a:defRPr sz="1000" b="1">
                <a:solidFill>
                  <a:schemeClr val="tx1">
                    <a:lumMod val="50000"/>
                    <a:lumOff val="50000"/>
                  </a:schemeClr>
                </a:solidFill>
                <a:latin typeface="Arial" pitchFamily="34" charset="0"/>
                <a:cs typeface="Arial" pitchFamily="34" charset="0"/>
              </a:defRPr>
            </a:lvl1pPr>
          </a:lstStyle>
          <a:p>
            <a:fld id="{827AFBEA-BABF-42A7-A3D0-E7438FE159D0}" type="slidenum">
              <a:rPr lang="en-US" altLang="ja-JP" smtClean="0"/>
              <a:pPr/>
              <a:t>‹#›</a:t>
            </a:fld>
            <a:endParaRPr lang="en-US" altLang="en-US"/>
          </a:p>
        </p:txBody>
      </p:sp>
      <p:sp>
        <p:nvSpPr>
          <p:cNvPr id="8" name="コンテンツ プレースホルダー 7"/>
          <p:cNvSpPr>
            <a:spLocks noGrp="1"/>
          </p:cNvSpPr>
          <p:nvPr>
            <p:ph sz="quarter" idx="1"/>
          </p:nvPr>
        </p:nvSpPr>
        <p:spPr>
          <a:xfrm>
            <a:off x="457200" y="1219200"/>
            <a:ext cx="8229600" cy="4937760"/>
          </a:xfrm>
        </p:spPr>
        <p:txBody>
          <a:body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ja-JP" altLang="en-US"/>
              <a:t>マスタ タイトルの書式設定</a:t>
            </a:r>
            <a:endParaRPr kumimoji="0" lang="en-US"/>
          </a:p>
        </p:txBody>
      </p:sp>
      <p:sp>
        <p:nvSpPr>
          <p:cNvPr id="3" name="テキスト プレースホルダー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a:t>マスタ テキストの書式設定</a:t>
            </a:r>
          </a:p>
        </p:txBody>
      </p:sp>
      <p:sp>
        <p:nvSpPr>
          <p:cNvPr id="5" name="フッター プレースホルダー 4"/>
          <p:cNvSpPr>
            <a:spLocks noGrp="1"/>
          </p:cNvSpPr>
          <p:nvPr>
            <p:ph type="ftr" sz="quarter" idx="11"/>
          </p:nvPr>
        </p:nvSpPr>
        <p:spPr>
          <a:xfrm>
            <a:off x="2898648" y="6355080"/>
            <a:ext cx="3474720" cy="365760"/>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a:xfrm>
            <a:off x="431540" y="6355080"/>
            <a:ext cx="2162816" cy="365760"/>
          </a:xfrm>
        </p:spPr>
        <p:txBody>
          <a:bodyPr/>
          <a:lstStyle/>
          <a:p>
            <a:fld id="{827AFBEA-BABF-42A7-A3D0-E7438FE159D0}" type="slidenum">
              <a:rPr kumimoji="1" lang="ja-JP" altLang="en-US" smtClean="0"/>
              <a:pPr/>
              <a:t>‹#›</a:t>
            </a:fld>
            <a:endParaRPr kumimoji="1" lang="ja-JP" altLang="en-US"/>
          </a:p>
        </p:txBody>
      </p:sp>
      <p:sp>
        <p:nvSpPr>
          <p:cNvPr id="7" name="正方形/長方形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正方形/長方形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a:t>マスタ タイトルの書式設定</a:t>
            </a:r>
            <a:endParaRPr kumimoji="0" lang="en-US"/>
          </a:p>
        </p:txBody>
      </p:sp>
      <p:sp>
        <p:nvSpPr>
          <p:cNvPr id="6" name="フッター プレースホルダー 5"/>
          <p:cNvSpPr>
            <a:spLocks noGrp="1"/>
          </p:cNvSpPr>
          <p:nvPr>
            <p:ph type="ftr" sz="quarter" idx="11"/>
          </p:nvPr>
        </p:nvSpPr>
        <p:spPr>
          <a:xfrm>
            <a:off x="2898648" y="6356350"/>
            <a:ext cx="3505200" cy="365760"/>
          </a:xfrm>
          <a:prstGeom prst="rect">
            <a:avLst/>
          </a:prstGeom>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27AFBEA-BABF-42A7-A3D0-E7438FE159D0}" type="slidenum">
              <a:rPr kumimoji="1" lang="ja-JP" altLang="en-US" smtClean="0"/>
              <a:pPr/>
              <a:t>‹#›</a:t>
            </a:fld>
            <a:endParaRPr kumimoji="1" lang="ja-JP" altLang="en-US"/>
          </a:p>
        </p:txBody>
      </p:sp>
      <p:sp>
        <p:nvSpPr>
          <p:cNvPr id="9" name="コンテンツ プレースホルダー 8"/>
          <p:cNvSpPr>
            <a:spLocks noGrp="1"/>
          </p:cNvSpPr>
          <p:nvPr>
            <p:ph sz="quarter" idx="1"/>
          </p:nvPr>
        </p:nvSpPr>
        <p:spPr>
          <a:xfrm>
            <a:off x="457200" y="1219200"/>
            <a:ext cx="4041648" cy="4937760"/>
          </a:xfrm>
        </p:spPr>
        <p:txBody>
          <a:body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1" name="コンテンツ プレースホルダー 10"/>
          <p:cNvSpPr>
            <a:spLocks noGrp="1"/>
          </p:cNvSpPr>
          <p:nvPr>
            <p:ph sz="quarter" idx="2"/>
          </p:nvPr>
        </p:nvSpPr>
        <p:spPr>
          <a:xfrm>
            <a:off x="4632198" y="1216152"/>
            <a:ext cx="4041648" cy="4937760"/>
          </a:xfrm>
        </p:spPr>
        <p:txBody>
          <a:body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nchor="ctr"/>
          <a:lstStyle>
            <a:lvl1pPr>
              <a:defRPr/>
            </a:lvl1pPr>
          </a:lstStyle>
          <a:p>
            <a:r>
              <a:rPr kumimoji="0" lang="ja-JP" altLang="en-US"/>
              <a:t>マスタ タイトルの書式設定</a:t>
            </a:r>
            <a:endParaRPr kumimoji="0" lang="en-US"/>
          </a:p>
        </p:txBody>
      </p:sp>
      <p:sp>
        <p:nvSpPr>
          <p:cNvPr id="3" name="テキスト プレースホルダー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a:t>マスタ テキストの書式設定</a:t>
            </a:r>
          </a:p>
        </p:txBody>
      </p:sp>
      <p:sp>
        <p:nvSpPr>
          <p:cNvPr id="4" name="テキスト プレースホルダー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a:t>マスタ テキストの書式設定</a:t>
            </a:r>
          </a:p>
        </p:txBody>
      </p:sp>
      <p:sp>
        <p:nvSpPr>
          <p:cNvPr id="8" name="フッター プレースホルダー 7"/>
          <p:cNvSpPr>
            <a:spLocks noGrp="1"/>
          </p:cNvSpPr>
          <p:nvPr>
            <p:ph type="ftr" sz="quarter" idx="11"/>
          </p:nvPr>
        </p:nvSpPr>
        <p:spPr>
          <a:xfrm>
            <a:off x="2898648" y="6356350"/>
            <a:ext cx="3505200" cy="365760"/>
          </a:xfrm>
          <a:prstGeom prst="rect">
            <a:avLst/>
          </a:prstGeom>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827AFBEA-BABF-42A7-A3D0-E7438FE159D0}" type="slidenum">
              <a:rPr kumimoji="1" lang="ja-JP" altLang="en-US" smtClean="0"/>
              <a:pPr/>
              <a:t>‹#›</a:t>
            </a:fld>
            <a:endParaRPr kumimoji="1" lang="ja-JP" altLang="en-US"/>
          </a:p>
        </p:txBody>
      </p:sp>
      <p:sp>
        <p:nvSpPr>
          <p:cNvPr id="11" name="コンテンツ プレースホルダー 10"/>
          <p:cNvSpPr>
            <a:spLocks noGrp="1"/>
          </p:cNvSpPr>
          <p:nvPr>
            <p:ph sz="quarter" idx="2"/>
          </p:nvPr>
        </p:nvSpPr>
        <p:spPr>
          <a:xfrm>
            <a:off x="457200" y="2133600"/>
            <a:ext cx="4038600" cy="4038600"/>
          </a:xfrm>
        </p:spPr>
        <p:txBody>
          <a:body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3" name="コンテンツ プレースホルダー 12"/>
          <p:cNvSpPr>
            <a:spLocks noGrp="1"/>
          </p:cNvSpPr>
          <p:nvPr>
            <p:ph sz="quarter" idx="4"/>
          </p:nvPr>
        </p:nvSpPr>
        <p:spPr>
          <a:xfrm>
            <a:off x="4648200" y="2133600"/>
            <a:ext cx="4038600" cy="4038600"/>
          </a:xfrm>
        </p:spPr>
        <p:txBody>
          <a:body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08280"/>
            <a:ext cx="8229600" cy="914400"/>
          </a:xfrm>
        </p:spPr>
        <p:txBody>
          <a:bodyPr/>
          <a:lstStyle/>
          <a:p>
            <a:r>
              <a:rPr kumimoji="0" lang="ja-JP" altLang="en-US"/>
              <a:t>マスタ タイトルの書式設定</a:t>
            </a:r>
            <a:endParaRPr kumimoji="0" lang="en-US"/>
          </a:p>
        </p:txBody>
      </p:sp>
      <p:sp>
        <p:nvSpPr>
          <p:cNvPr id="4" name="フッター プレースホルダー 3"/>
          <p:cNvSpPr>
            <a:spLocks noGrp="1"/>
          </p:cNvSpPr>
          <p:nvPr>
            <p:ph type="ftr" sz="quarter" idx="11"/>
          </p:nvPr>
        </p:nvSpPr>
        <p:spPr>
          <a:xfrm>
            <a:off x="2898648" y="6356350"/>
            <a:ext cx="3505200" cy="365760"/>
          </a:xfrm>
          <a:prstGeom prst="rect">
            <a:avLst/>
          </a:prstGeom>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827AFBEA-BABF-42A7-A3D0-E7438FE159D0}"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a:xfrm>
            <a:off x="2898648" y="6356350"/>
            <a:ext cx="3505200" cy="365760"/>
          </a:xfrm>
          <a:prstGeom prst="rect">
            <a:avLst/>
          </a:prstGeom>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827AFBEA-BABF-42A7-A3D0-E7438FE159D0}" type="slidenum">
              <a:rPr kumimoji="1" lang="ja-JP" altLang="en-US" smtClean="0"/>
              <a:pPr/>
              <a:t>‹#›</a:t>
            </a:fld>
            <a:endParaRPr kumimoji="1" lang="ja-JP" altLang="en-US"/>
          </a:p>
        </p:txBody>
      </p:sp>
      <p:sp>
        <p:nvSpPr>
          <p:cNvPr id="5" name="直線コネクタ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ja-JP" altLang="en-US"/>
              <a:t>マスタ タイトルの書式設定</a:t>
            </a:r>
            <a:endParaRPr kumimoji="0" lang="en-US"/>
          </a:p>
        </p:txBody>
      </p:sp>
      <p:sp>
        <p:nvSpPr>
          <p:cNvPr id="3" name="テキスト プレースホルダー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ja-JP" altLang="en-US"/>
              <a:t>マスタ テキストの書式設定</a:t>
            </a:r>
          </a:p>
        </p:txBody>
      </p:sp>
      <p:sp>
        <p:nvSpPr>
          <p:cNvPr id="6" name="フッター プレースホルダー 5"/>
          <p:cNvSpPr>
            <a:spLocks noGrp="1"/>
          </p:cNvSpPr>
          <p:nvPr>
            <p:ph type="ftr" sz="quarter" idx="11"/>
          </p:nvPr>
        </p:nvSpPr>
        <p:spPr>
          <a:xfrm>
            <a:off x="2898648" y="6356350"/>
            <a:ext cx="3505200" cy="365760"/>
          </a:xfrm>
          <a:prstGeom prst="rect">
            <a:avLst/>
          </a:prstGeom>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27AFBEA-BABF-42A7-A3D0-E7438FE159D0}" type="slidenum">
              <a:rPr kumimoji="1" lang="ja-JP" altLang="en-US" smtClean="0"/>
              <a:pPr/>
              <a: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直線コネクタ 9"/>
          <p:cNvSpPr>
            <a:spLocks noChangeShapeType="1"/>
          </p:cNvSpPr>
          <p:nvPr/>
        </p:nvSpPr>
        <p:spPr bwMode="auto">
          <a:xfrm rot="5400000">
            <a:off x="3160645" y="334454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コンテンツ プレースホルダー 11"/>
          <p:cNvSpPr>
            <a:spLocks noGrp="1"/>
          </p:cNvSpPr>
          <p:nvPr>
            <p:ph sz="quarter" idx="1"/>
          </p:nvPr>
        </p:nvSpPr>
        <p:spPr>
          <a:xfrm>
            <a:off x="304800" y="304800"/>
            <a:ext cx="5715000" cy="5715000"/>
          </a:xfrm>
        </p:spPr>
        <p:txBody>
          <a:body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ja-JP" altLang="en-US"/>
              <a:t>マスタ タイトルの書式設定</a:t>
            </a:r>
            <a:endParaRPr kumimoji="0" lang="en-US"/>
          </a:p>
        </p:txBody>
      </p:sp>
      <p:sp>
        <p:nvSpPr>
          <p:cNvPr id="3" name="図プレースホルダー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ja-JP" altLang="en-US"/>
              <a:t>アイコンをクリックして図を追加</a:t>
            </a:r>
            <a:endParaRPr kumimoji="0" lang="en-US" dirty="0"/>
          </a:p>
        </p:txBody>
      </p:sp>
      <p:sp>
        <p:nvSpPr>
          <p:cNvPr id="4" name="テキスト プレースホルダー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ja-JP" altLang="en-US"/>
              <a:t>マスタ テキストの書式設定</a:t>
            </a:r>
          </a:p>
        </p:txBody>
      </p:sp>
      <p:sp>
        <p:nvSpPr>
          <p:cNvPr id="6" name="フッター プレースホルダー 5"/>
          <p:cNvSpPr>
            <a:spLocks noGrp="1"/>
          </p:cNvSpPr>
          <p:nvPr>
            <p:ph type="ftr" sz="quarter" idx="11"/>
          </p:nvPr>
        </p:nvSpPr>
        <p:spPr>
          <a:xfrm>
            <a:off x="2898648" y="6356350"/>
            <a:ext cx="3505200" cy="365760"/>
          </a:xfrm>
          <a:prstGeom prst="rect">
            <a:avLst/>
          </a:prstGeom>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27AFBEA-BABF-42A7-A3D0-E7438FE159D0}" type="slidenum">
              <a:rPr kumimoji="1" lang="ja-JP" altLang="en-US" smtClean="0"/>
              <a:pPr/>
              <a: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正方形/長方形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a:t>マスタ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5" name="フッター プレースホルダー 4"/>
          <p:cNvSpPr>
            <a:spLocks noGrp="1"/>
          </p:cNvSpPr>
          <p:nvPr>
            <p:ph type="ftr" sz="quarter" idx="11"/>
          </p:nvPr>
        </p:nvSpPr>
        <p:spPr>
          <a:xfrm>
            <a:off x="2898648" y="6356350"/>
            <a:ext cx="3505200" cy="365760"/>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27AFBEA-BABF-42A7-A3D0-E7438FE159D0}"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0" lang="ja-JP" altLang="en-US"/>
              <a:t>マスタ タイトルの書式設定</a:t>
            </a:r>
            <a:endParaRPr kumimoji="0" 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5" name="フッター プレースホルダー 4"/>
          <p:cNvSpPr>
            <a:spLocks noGrp="1"/>
          </p:cNvSpPr>
          <p:nvPr>
            <p:ph type="ftr" sz="quarter" idx="11"/>
          </p:nvPr>
        </p:nvSpPr>
        <p:spPr>
          <a:xfrm>
            <a:off x="2898648" y="6356350"/>
            <a:ext cx="3505200" cy="365760"/>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27AFBEA-BABF-42A7-A3D0-E7438FE159D0}" type="slidenum">
              <a:rPr kumimoji="1" lang="ja-JP" altLang="en-US" smtClean="0"/>
              <a:pPr/>
              <a:t>‹#›</a:t>
            </a:fld>
            <a:endParaRPr kumimoji="1" lang="ja-JP" altLang="en-US" dirty="0"/>
          </a:p>
        </p:txBody>
      </p:sp>
      <p:sp>
        <p:nvSpPr>
          <p:cNvPr id="7" name="直線コネクタ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直線コネクタ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タイトル プレースホルダー 21"/>
          <p:cNvSpPr>
            <a:spLocks noGrp="1"/>
          </p:cNvSpPr>
          <p:nvPr>
            <p:ph type="title"/>
          </p:nvPr>
        </p:nvSpPr>
        <p:spPr>
          <a:xfrm>
            <a:off x="457200" y="152400"/>
            <a:ext cx="8229600" cy="990600"/>
          </a:xfrm>
          <a:prstGeom prst="rect">
            <a:avLst/>
          </a:prstGeom>
        </p:spPr>
        <p:txBody>
          <a:bodyPr vert="horz" anchor="b" anchorCtr="0">
            <a:normAutofit/>
          </a:bodyPr>
          <a:lstStyle/>
          <a:p>
            <a:r>
              <a:rPr kumimoji="0" lang="ja-JP" altLang="en-US"/>
              <a:t>マスター タイトルの書式設定</a:t>
            </a:r>
            <a:endParaRPr kumimoji="0" lang="en-US"/>
          </a:p>
        </p:txBody>
      </p:sp>
      <p:sp>
        <p:nvSpPr>
          <p:cNvPr id="13" name="テキスト プレースホルダー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ja-JP" altLang="en-US"/>
              <a:t>マスター テキストの書式設定</a:t>
            </a:r>
          </a:p>
          <a:p>
            <a:pPr lvl="1" eaLnBrk="1" latinLnBrk="0" hangingPunct="1"/>
            <a:r>
              <a:rPr kumimoji="0" lang="ja-JP" altLang="en-US"/>
              <a:t>第 </a:t>
            </a:r>
            <a:r>
              <a:rPr kumimoji="0" lang="en-US" altLang="ja-JP"/>
              <a:t>2 </a:t>
            </a:r>
            <a:r>
              <a:rPr kumimoji="0" lang="ja-JP" altLang="en-US"/>
              <a:t>レベル</a:t>
            </a:r>
          </a:p>
          <a:p>
            <a:pPr lvl="2" eaLnBrk="1" latinLnBrk="0" hangingPunct="1"/>
            <a:r>
              <a:rPr kumimoji="0" lang="ja-JP" altLang="en-US"/>
              <a:t>第 </a:t>
            </a:r>
            <a:r>
              <a:rPr kumimoji="0" lang="en-US" altLang="ja-JP"/>
              <a:t>3 </a:t>
            </a:r>
            <a:r>
              <a:rPr kumimoji="0" lang="ja-JP" altLang="en-US"/>
              <a:t>レベル</a:t>
            </a:r>
          </a:p>
          <a:p>
            <a:pPr lvl="3" eaLnBrk="1" latinLnBrk="0" hangingPunct="1"/>
            <a:r>
              <a:rPr kumimoji="0" lang="ja-JP" altLang="en-US"/>
              <a:t>第 </a:t>
            </a:r>
            <a:r>
              <a:rPr kumimoji="0" lang="en-US" altLang="ja-JP"/>
              <a:t>4 </a:t>
            </a:r>
            <a:r>
              <a:rPr kumimoji="0" lang="ja-JP" altLang="en-US"/>
              <a:t>レベル</a:t>
            </a:r>
          </a:p>
          <a:p>
            <a:pPr lvl="4" eaLnBrk="1" latinLnBrk="0" hangingPunct="1"/>
            <a:r>
              <a:rPr kumimoji="0" lang="ja-JP" altLang="en-US"/>
              <a:t>第 </a:t>
            </a:r>
            <a:r>
              <a:rPr kumimoji="0" lang="en-US" altLang="ja-JP"/>
              <a:t>5 </a:t>
            </a:r>
            <a:r>
              <a:rPr kumimoji="0" lang="ja-JP" altLang="en-US"/>
              <a:t>レベル</a:t>
            </a:r>
            <a:endParaRPr kumimoji="0" lang="en-US"/>
          </a:p>
        </p:txBody>
      </p:sp>
      <p:sp>
        <p:nvSpPr>
          <p:cNvPr id="23" name="スライド番号プレースホルダー 22"/>
          <p:cNvSpPr>
            <a:spLocks noGrp="1"/>
          </p:cNvSpPr>
          <p:nvPr>
            <p:ph type="sldNum" sz="quarter" idx="4"/>
          </p:nvPr>
        </p:nvSpPr>
        <p:spPr>
          <a:xfrm>
            <a:off x="457200" y="6356350"/>
            <a:ext cx="2136648" cy="365760"/>
          </a:xfrm>
          <a:prstGeom prst="rect">
            <a:avLst/>
          </a:prstGeom>
        </p:spPr>
        <p:txBody>
          <a:bodyPr vert="horz" anchor="ctr"/>
          <a:lstStyle>
            <a:lvl1pPr algn="l" eaLnBrk="1" latinLnBrk="0" hangingPunct="1">
              <a:defRPr kumimoji="0" sz="1050" b="1">
                <a:solidFill>
                  <a:schemeClr val="tx1">
                    <a:lumMod val="65000"/>
                    <a:lumOff val="35000"/>
                  </a:schemeClr>
                </a:solidFill>
                <a:latin typeface="Arial" pitchFamily="34" charset="0"/>
                <a:cs typeface="Arial" pitchFamily="34" charset="0"/>
              </a:defRPr>
            </a:lvl1pPr>
          </a:lstStyle>
          <a:p>
            <a:fld id="{827AFBEA-BABF-42A7-A3D0-E7438FE159D0}" type="slidenum">
              <a:rPr kumimoji="1" lang="ja-JP" altLang="en-US" smtClean="0"/>
              <a:pPr/>
              <a:t>‹#›</a:t>
            </a:fld>
            <a:endParaRPr kumimoji="1" lang="ja-JP" altLang="en-US"/>
          </a:p>
        </p:txBody>
      </p:sp>
      <p:sp>
        <p:nvSpPr>
          <p:cNvPr id="29" name="直線コネクタ 28"/>
          <p:cNvSpPr>
            <a:spLocks noChangeShapeType="1"/>
          </p:cNvSpPr>
          <p:nvPr userDrawn="1"/>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pic>
        <p:nvPicPr>
          <p:cNvPr id="4" name="図 3"/>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6928216" y="6271423"/>
            <a:ext cx="2208288" cy="586577"/>
          </a:xfrm>
          <a:prstGeom prst="rect">
            <a:avLst/>
          </a:prstGeom>
        </p:spPr>
      </p:pic>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sldNum="0" hdr="0" ftr="0" dt="0"/>
  <p:txStyles>
    <p:titleStyle>
      <a:lvl1pPr algn="l" rtl="0" eaLnBrk="1" latinLnBrk="0" hangingPunct="1">
        <a:spcBef>
          <a:spcPct val="0"/>
        </a:spcBef>
        <a:buNone/>
        <a:defRPr kumimoji="1"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p:txBody>
          <a:bodyPr/>
          <a:lstStyle/>
          <a:p>
            <a:r>
              <a:rPr kumimoji="1" lang="en-US" altLang="ja-JP" dirty="0"/>
              <a:t>5. </a:t>
            </a:r>
            <a:r>
              <a:rPr kumimoji="1" lang="ja-JP" altLang="en-US" dirty="0"/>
              <a:t>法・倫理的問題</a:t>
            </a:r>
          </a:p>
        </p:txBody>
      </p:sp>
      <p:sp>
        <p:nvSpPr>
          <p:cNvPr id="5" name="サブタイトル 4"/>
          <p:cNvSpPr>
            <a:spLocks noGrp="1"/>
          </p:cNvSpPr>
          <p:nvPr>
            <p:ph type="subTitle" idx="1"/>
          </p:nvPr>
        </p:nvSpPr>
        <p:spPr/>
        <p:txBody>
          <a:bodyPr/>
          <a:lstStyle/>
          <a:p>
            <a:r>
              <a:rPr lang="en-US" altLang="ja-JP" dirty="0"/>
              <a:t>Law and Ethics</a:t>
            </a:r>
            <a:endParaRPr kumimoji="1" lang="ja-JP" altLang="en-US" dirty="0"/>
          </a:p>
        </p:txBody>
      </p:sp>
    </p:spTree>
    <p:extLst>
      <p:ext uri="{BB962C8B-B14F-4D97-AF65-F5344CB8AC3E}">
        <p14:creationId xmlns:p14="http://schemas.microsoft.com/office/powerpoint/2010/main" val="3751315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5.1 </a:t>
            </a:r>
            <a:r>
              <a:rPr kumimoji="1" lang="ja-JP" altLang="en-US" dirty="0"/>
              <a:t>著作権</a:t>
            </a:r>
          </a:p>
        </p:txBody>
      </p:sp>
      <p:sp>
        <p:nvSpPr>
          <p:cNvPr id="3" name="テキス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666122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5.1.1 </a:t>
            </a:r>
            <a:r>
              <a:rPr kumimoji="1" lang="ja-JP" altLang="en-US" dirty="0"/>
              <a:t>著作権の概要</a:t>
            </a:r>
          </a:p>
        </p:txBody>
      </p:sp>
      <p:sp>
        <p:nvSpPr>
          <p:cNvPr id="3" name="コンテンツ プレースホルダー 2"/>
          <p:cNvSpPr>
            <a:spLocks noGrp="1"/>
          </p:cNvSpPr>
          <p:nvPr>
            <p:ph idx="1"/>
          </p:nvPr>
        </p:nvSpPr>
        <p:spPr/>
        <p:txBody>
          <a:bodyPr>
            <a:normAutofit fontScale="92500" lnSpcReduction="10000"/>
          </a:bodyPr>
          <a:lstStyle/>
          <a:p>
            <a:r>
              <a:rPr lang="ja-JP" altLang="en-US" dirty="0"/>
              <a:t>日本では</a:t>
            </a:r>
            <a:endParaRPr lang="en-US" altLang="ja-JP" dirty="0"/>
          </a:p>
          <a:p>
            <a:pPr lvl="1"/>
            <a:r>
              <a:rPr lang="ja-JP" altLang="en-US" dirty="0"/>
              <a:t>「文化的所産の公正な利用に留意しつつ、</a:t>
            </a:r>
            <a:r>
              <a:rPr lang="ja-JP" altLang="en-US" dirty="0">
                <a:solidFill>
                  <a:srgbClr val="FF0000"/>
                </a:solidFill>
              </a:rPr>
              <a:t>著作者等の権利の保護</a:t>
            </a:r>
            <a:r>
              <a:rPr lang="ja-JP" altLang="en-US" dirty="0"/>
              <a:t>を図り、もって</a:t>
            </a:r>
            <a:r>
              <a:rPr lang="ja-JP" altLang="en-US" dirty="0">
                <a:solidFill>
                  <a:srgbClr val="FF0000"/>
                </a:solidFill>
              </a:rPr>
              <a:t>文化の発展に寄与</a:t>
            </a:r>
            <a:r>
              <a:rPr lang="ja-JP" altLang="en-US" dirty="0"/>
              <a:t>することを目的とする」（第</a:t>
            </a:r>
            <a:r>
              <a:rPr lang="en-US" altLang="ja-JP" dirty="0"/>
              <a:t>1</a:t>
            </a:r>
            <a:r>
              <a:rPr lang="ja-JP" altLang="en-US" dirty="0"/>
              <a:t>条）</a:t>
            </a:r>
            <a:endParaRPr lang="en-US" altLang="ja-JP" dirty="0"/>
          </a:p>
          <a:p>
            <a:pPr lvl="2"/>
            <a:r>
              <a:rPr kumimoji="1" lang="ja-JP" altLang="en-US" dirty="0"/>
              <a:t>権利保護によって、創作者の意欲を</a:t>
            </a:r>
            <a:r>
              <a:rPr lang="ja-JP" altLang="en-US" dirty="0"/>
              <a:t>促進</a:t>
            </a:r>
            <a:endParaRPr lang="en-US" altLang="ja-JP" dirty="0"/>
          </a:p>
          <a:p>
            <a:pPr lvl="2"/>
            <a:r>
              <a:rPr lang="ja-JP" altLang="en-US" dirty="0"/>
              <a:t>保護期間の設定によって、期間終了後に知的財産を社会に還元</a:t>
            </a:r>
            <a:endParaRPr lang="en-US" altLang="ja-JP" dirty="0"/>
          </a:p>
          <a:p>
            <a:pPr lvl="2"/>
            <a:endParaRPr kumimoji="1" lang="en-US" altLang="ja-JP" dirty="0"/>
          </a:p>
          <a:p>
            <a:r>
              <a:rPr lang="ja-JP" altLang="en-US" sz="2400" dirty="0"/>
              <a:t>保護の対象や方法については、各国で少しずつ異なる</a:t>
            </a:r>
            <a:endParaRPr lang="en-US" altLang="ja-JP" sz="2400" dirty="0"/>
          </a:p>
          <a:p>
            <a:pPr lvl="1"/>
            <a:r>
              <a:rPr kumimoji="1" lang="ja-JP" altLang="en-US"/>
              <a:t>データベースに</a:t>
            </a:r>
            <a:r>
              <a:rPr kumimoji="1" lang="ja-JP" altLang="en-US" dirty="0"/>
              <a:t>対する保護（</a:t>
            </a:r>
            <a:r>
              <a:rPr kumimoji="1" lang="en-US" altLang="ja-JP" dirty="0"/>
              <a:t>sui generis rights</a:t>
            </a:r>
            <a:r>
              <a:rPr kumimoji="1" lang="ja-JP" altLang="en-US" dirty="0" err="1"/>
              <a:t>、</a:t>
            </a:r>
            <a:r>
              <a:rPr kumimoji="1" lang="en-US" altLang="ja-JP" dirty="0"/>
              <a:t>EU</a:t>
            </a:r>
            <a:r>
              <a:rPr kumimoji="1" lang="ja-JP" altLang="en-US" dirty="0"/>
              <a:t>）</a:t>
            </a:r>
            <a:endParaRPr kumimoji="1" lang="en-US" altLang="ja-JP" dirty="0"/>
          </a:p>
          <a:p>
            <a:pPr marL="274320" lvl="1" indent="0">
              <a:buNone/>
            </a:pPr>
            <a:r>
              <a:rPr lang="ja-JP" altLang="en-US" dirty="0"/>
              <a:t>　</a:t>
            </a:r>
            <a:r>
              <a:rPr lang="en-US" altLang="ja-JP" sz="1600" dirty="0"/>
              <a:t> http://ec.europa.eu/internal_market/copyright/prot-databases/index_en.htm</a:t>
            </a:r>
            <a:endParaRPr kumimoji="1" lang="en-US" altLang="ja-JP" sz="1600" dirty="0"/>
          </a:p>
          <a:p>
            <a:pPr lvl="1"/>
            <a:r>
              <a:rPr lang="ja-JP" altLang="en-US" dirty="0"/>
              <a:t>フェア・ユース制度（</a:t>
            </a:r>
            <a:r>
              <a:rPr lang="en-US" altLang="ja-JP" dirty="0"/>
              <a:t>USA</a:t>
            </a:r>
            <a:r>
              <a:rPr lang="ja-JP" altLang="en-US" dirty="0"/>
              <a:t>）</a:t>
            </a:r>
            <a:endParaRPr lang="en-US" altLang="ja-JP" dirty="0"/>
          </a:p>
          <a:p>
            <a:pPr marL="274320" lvl="1" indent="0">
              <a:buNone/>
            </a:pPr>
            <a:r>
              <a:rPr lang="ja-JP" altLang="en-US" dirty="0"/>
              <a:t>　</a:t>
            </a:r>
            <a:r>
              <a:rPr lang="en-US" altLang="ja-JP" dirty="0"/>
              <a:t> </a:t>
            </a:r>
            <a:r>
              <a:rPr lang="en-US" altLang="ja-JP" sz="1600" dirty="0"/>
              <a:t>http://www.jcea.info/Q&amp;A_1.html#Q4</a:t>
            </a:r>
          </a:p>
          <a:p>
            <a:pPr lvl="1"/>
            <a:r>
              <a:rPr kumimoji="1" lang="ja-JP" altLang="en-US" dirty="0"/>
              <a:t>スリーストライク制（</a:t>
            </a:r>
            <a:r>
              <a:rPr kumimoji="1" lang="en-US" altLang="ja-JP" dirty="0"/>
              <a:t>France</a:t>
            </a:r>
            <a:r>
              <a:rPr kumimoji="1" lang="ja-JP" altLang="en-US" dirty="0" err="1"/>
              <a:t>、</a:t>
            </a:r>
            <a:r>
              <a:rPr kumimoji="1" lang="en-US" altLang="ja-JP" dirty="0"/>
              <a:t>Korea</a:t>
            </a:r>
            <a:r>
              <a:rPr kumimoji="1" lang="ja-JP" altLang="en-US" dirty="0"/>
              <a:t>等）</a:t>
            </a:r>
            <a:endParaRPr kumimoji="1" lang="en-US" altLang="ja-JP" dirty="0"/>
          </a:p>
          <a:p>
            <a:pPr marL="274320" lvl="1" indent="0">
              <a:buNone/>
            </a:pPr>
            <a:r>
              <a:rPr lang="ja-JP" altLang="en-US" dirty="0"/>
              <a:t>　</a:t>
            </a:r>
            <a:r>
              <a:rPr lang="ja-JP" altLang="en-US" sz="1600" dirty="0"/>
              <a:t> </a:t>
            </a:r>
            <a:r>
              <a:rPr lang="en-US" altLang="ja-JP" sz="1600" dirty="0"/>
              <a:t>http://www.ndl.go.jp/jp/diet/publication/legis/pdf/02500005.pdf</a:t>
            </a:r>
          </a:p>
        </p:txBody>
      </p:sp>
    </p:spTree>
    <p:extLst>
      <p:ext uri="{BB962C8B-B14F-4D97-AF65-F5344CB8AC3E}">
        <p14:creationId xmlns:p14="http://schemas.microsoft.com/office/powerpoint/2010/main" val="1308144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a:t>5.1.2 </a:t>
            </a:r>
            <a:r>
              <a:rPr lang="ja-JP" altLang="en-US" dirty="0"/>
              <a:t>データの著作物性</a:t>
            </a:r>
            <a:endParaRPr kumimoji="1" lang="ja-JP" altLang="en-US" dirty="0"/>
          </a:p>
        </p:txBody>
      </p:sp>
      <p:sp>
        <p:nvSpPr>
          <p:cNvPr id="3" name="コンテンツ プレースホルダー 2"/>
          <p:cNvSpPr>
            <a:spLocks noGrp="1"/>
          </p:cNvSpPr>
          <p:nvPr>
            <p:ph idx="1"/>
          </p:nvPr>
        </p:nvSpPr>
        <p:spPr>
          <a:xfrm>
            <a:off x="457200" y="1219200"/>
            <a:ext cx="8229600" cy="4478052"/>
          </a:xfrm>
        </p:spPr>
        <p:txBody>
          <a:bodyPr>
            <a:normAutofit fontScale="92500" lnSpcReduction="20000"/>
          </a:bodyPr>
          <a:lstStyle/>
          <a:p>
            <a:pPr marL="0" indent="0">
              <a:buNone/>
            </a:pPr>
            <a:r>
              <a:rPr lang="ja-JP" altLang="en-US" dirty="0"/>
              <a:t>著作物の定義：</a:t>
            </a:r>
            <a:endParaRPr lang="en-US" altLang="ja-JP" dirty="0"/>
          </a:p>
          <a:p>
            <a:pPr marL="0" indent="0">
              <a:buNone/>
            </a:pPr>
            <a:r>
              <a:rPr lang="ja-JP" altLang="en-US" dirty="0"/>
              <a:t>　「思想又は感情を創作的に表現したものであつて、文芸、学術、美術又は音楽の範囲に属するもの」をいう（著作権法第 </a:t>
            </a:r>
            <a:r>
              <a:rPr lang="en-US" altLang="ja-JP" dirty="0"/>
              <a:t>2 </a:t>
            </a:r>
            <a:r>
              <a:rPr lang="ja-JP" altLang="en-US" dirty="0"/>
              <a:t>条第 </a:t>
            </a:r>
            <a:r>
              <a:rPr lang="en-US" altLang="ja-JP" dirty="0"/>
              <a:t>1 </a:t>
            </a:r>
            <a:r>
              <a:rPr lang="ja-JP" altLang="en-US" dirty="0"/>
              <a:t>項第 </a:t>
            </a:r>
            <a:r>
              <a:rPr lang="en-US" altLang="ja-JP" dirty="0"/>
              <a:t>1 </a:t>
            </a:r>
            <a:r>
              <a:rPr lang="ja-JP" altLang="en-US" dirty="0"/>
              <a:t>号）。</a:t>
            </a:r>
            <a:endParaRPr lang="en-US" altLang="ja-JP" dirty="0"/>
          </a:p>
          <a:p>
            <a:pPr lvl="1">
              <a:buFont typeface="Wingdings" panose="05000000000000000000" pitchFamily="2" charset="2"/>
              <a:buChar char="Ø"/>
            </a:pPr>
            <a:r>
              <a:rPr lang="ja-JP" altLang="en-US" dirty="0">
                <a:solidFill>
                  <a:srgbClr val="FF0000"/>
                </a:solidFill>
              </a:rPr>
              <a:t>単なる客観的事実やデータは、著作物としての保護対象にならない</a:t>
            </a:r>
            <a:endParaRPr lang="en-US" altLang="ja-JP" dirty="0">
              <a:solidFill>
                <a:srgbClr val="FF0000"/>
              </a:solidFill>
            </a:endParaRPr>
          </a:p>
          <a:p>
            <a:pPr lvl="1">
              <a:buFont typeface="Wingdings" panose="05000000000000000000" pitchFamily="2" charset="2"/>
              <a:buChar char="Ø"/>
            </a:pPr>
            <a:r>
              <a:rPr lang="ja-JP" altLang="en-US" dirty="0"/>
              <a:t>データを得るために高度の知識や多大な労力、資金を必要としたとしても、保護対象にならない</a:t>
            </a:r>
            <a:endParaRPr lang="en-US" altLang="ja-JP" dirty="0"/>
          </a:p>
          <a:p>
            <a:pPr marL="0" indent="0">
              <a:buNone/>
            </a:pPr>
            <a:endParaRPr lang="en-US" altLang="ja-JP" dirty="0"/>
          </a:p>
          <a:p>
            <a:pPr marL="0" indent="0">
              <a:buNone/>
            </a:pPr>
            <a:r>
              <a:rPr lang="ja-JP" altLang="en-US" dirty="0"/>
              <a:t>もっとも、</a:t>
            </a:r>
            <a:endParaRPr lang="en-US" altLang="ja-JP" dirty="0"/>
          </a:p>
          <a:p>
            <a:pPr marL="0" indent="0">
              <a:buNone/>
            </a:pPr>
            <a:r>
              <a:rPr lang="ja-JP" altLang="en-US" dirty="0"/>
              <a:t>一定の考え方のもとにデータを整理・分析した場合などは、「創作性」が認められる場合も</a:t>
            </a:r>
            <a:endParaRPr lang="en-US" altLang="ja-JP" dirty="0"/>
          </a:p>
          <a:p>
            <a:pPr marL="274320" lvl="1" indent="0">
              <a:buNone/>
            </a:pPr>
            <a:r>
              <a:rPr lang="ja-JP" altLang="en-US" dirty="0"/>
              <a:t>例：</a:t>
            </a:r>
            <a:r>
              <a:rPr lang="en-US" altLang="ja-JP" dirty="0"/>
              <a:t> </a:t>
            </a:r>
            <a:r>
              <a:rPr lang="ja-JP" altLang="en-US" dirty="0"/>
              <a:t>データベースの著作物</a:t>
            </a:r>
            <a:endParaRPr lang="en-US" altLang="ja-JP" dirty="0"/>
          </a:p>
        </p:txBody>
      </p:sp>
    </p:spTree>
    <p:extLst>
      <p:ext uri="{BB962C8B-B14F-4D97-AF65-F5344CB8AC3E}">
        <p14:creationId xmlns:p14="http://schemas.microsoft.com/office/powerpoint/2010/main" val="352265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a:t>5.1.3 </a:t>
            </a:r>
            <a:r>
              <a:rPr kumimoji="1" lang="ja-JP" altLang="en-US" dirty="0"/>
              <a:t>データの帰属先</a:t>
            </a:r>
          </a:p>
        </p:txBody>
      </p:sp>
      <p:sp>
        <p:nvSpPr>
          <p:cNvPr id="4" name="コンテンツ プレースホルダー 3"/>
          <p:cNvSpPr>
            <a:spLocks noGrp="1"/>
          </p:cNvSpPr>
          <p:nvPr>
            <p:ph sz="quarter" idx="1"/>
          </p:nvPr>
        </p:nvSpPr>
        <p:spPr>
          <a:xfrm>
            <a:off x="457200" y="1219200"/>
            <a:ext cx="8229600" cy="4552375"/>
          </a:xfrm>
        </p:spPr>
        <p:txBody>
          <a:bodyPr>
            <a:normAutofit lnSpcReduction="10000"/>
          </a:bodyPr>
          <a:lstStyle/>
          <a:p>
            <a:r>
              <a:rPr lang="ja-JP" altLang="en-US" dirty="0"/>
              <a:t>知的財産権は、原則として</a:t>
            </a:r>
            <a:r>
              <a:rPr lang="ja-JP" altLang="en-US" u="sng" dirty="0"/>
              <a:t>機関帰属</a:t>
            </a:r>
            <a:endParaRPr lang="en-US" altLang="ja-JP" u="sng" dirty="0"/>
          </a:p>
          <a:p>
            <a:pPr lvl="1"/>
            <a:r>
              <a:rPr lang="ja-JP" altLang="en-US" dirty="0"/>
              <a:t>研究データは、知的財産権としての側面を持つ</a:t>
            </a:r>
            <a:endParaRPr lang="en-US" altLang="ja-JP" dirty="0"/>
          </a:p>
          <a:p>
            <a:r>
              <a:rPr lang="ja-JP" altLang="en-US" dirty="0"/>
              <a:t>各機関のポリシーにより以下に列挙するような内容を定め、組織として一元的に管理・活用を図ることが求められている</a:t>
            </a:r>
            <a:endParaRPr lang="en-US" altLang="ja-JP" dirty="0"/>
          </a:p>
          <a:p>
            <a:pPr lvl="1"/>
            <a:r>
              <a:rPr lang="ja-JP" altLang="en-US" dirty="0"/>
              <a:t>各大学の使命や責務</a:t>
            </a:r>
            <a:endParaRPr lang="en-US" altLang="ja-JP" dirty="0"/>
          </a:p>
          <a:p>
            <a:pPr lvl="1"/>
            <a:r>
              <a:rPr lang="ja-JP" altLang="en-US" dirty="0"/>
              <a:t>研究成果の育成・活用に関する考え方</a:t>
            </a:r>
            <a:endParaRPr lang="en-US" altLang="ja-JP" dirty="0"/>
          </a:p>
          <a:p>
            <a:pPr lvl="1"/>
            <a:r>
              <a:rPr lang="ja-JP" altLang="en-US" dirty="0"/>
              <a:t>個別具体的な知的財産の取扱いの方針</a:t>
            </a:r>
            <a:endParaRPr lang="en-US" altLang="ja-JP" dirty="0"/>
          </a:p>
          <a:p>
            <a:pPr marL="594360" lvl="2" indent="0">
              <a:buNone/>
            </a:pPr>
            <a:r>
              <a:rPr lang="ja-JP" altLang="en-US" dirty="0"/>
              <a:t>　例：</a:t>
            </a:r>
            <a:r>
              <a:rPr lang="en-US" altLang="ja-JP" dirty="0"/>
              <a:t> </a:t>
            </a:r>
            <a:r>
              <a:rPr lang="ja-JP" altLang="en-US" dirty="0"/>
              <a:t>データ作成者が異動した場合の取扱いなど</a:t>
            </a:r>
            <a:endParaRPr lang="en-US" altLang="ja-JP" dirty="0"/>
          </a:p>
          <a:p>
            <a:pPr lvl="1"/>
            <a:r>
              <a:rPr lang="ja-JP" altLang="en-US" dirty="0"/>
              <a:t>紛争解決のための手続等</a:t>
            </a:r>
            <a:endParaRPr kumimoji="1" lang="en-US" altLang="ja-JP" dirty="0"/>
          </a:p>
          <a:p>
            <a:pPr lvl="1"/>
            <a:r>
              <a:rPr kumimoji="1" lang="ja-JP" altLang="en-US" dirty="0"/>
              <a:t>資金助成機関のポリシーとの関係</a:t>
            </a:r>
            <a:endParaRPr lang="en-US" altLang="ja-JP" dirty="0"/>
          </a:p>
          <a:p>
            <a:pPr lvl="1"/>
            <a:endParaRPr kumimoji="1" lang="en-US" altLang="ja-JP" dirty="0"/>
          </a:p>
          <a:p>
            <a:endParaRPr lang="en-US" altLang="ja-JP" dirty="0"/>
          </a:p>
          <a:p>
            <a:endParaRPr lang="en-US" altLang="ja-JP" dirty="0"/>
          </a:p>
          <a:p>
            <a:endParaRPr kumimoji="1" lang="ja-JP" altLang="en-US" dirty="0"/>
          </a:p>
        </p:txBody>
      </p:sp>
    </p:spTree>
    <p:extLst>
      <p:ext uri="{BB962C8B-B14F-4D97-AF65-F5344CB8AC3E}">
        <p14:creationId xmlns:p14="http://schemas.microsoft.com/office/powerpoint/2010/main" val="1454867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5.2 </a:t>
            </a:r>
            <a:r>
              <a:rPr kumimoji="1" lang="ja-JP" altLang="en-US" dirty="0"/>
              <a:t>ライセンシング</a:t>
            </a:r>
          </a:p>
        </p:txBody>
      </p:sp>
      <p:sp>
        <p:nvSpPr>
          <p:cNvPr id="3" name="テキス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3858509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5.2.1 </a:t>
            </a:r>
            <a:r>
              <a:rPr kumimoji="1" lang="ja-JP" altLang="en-US" dirty="0"/>
              <a:t>ライセンシング</a:t>
            </a:r>
          </a:p>
        </p:txBody>
      </p:sp>
      <p:sp>
        <p:nvSpPr>
          <p:cNvPr id="4" name="コンテンツ プレースホルダー 3"/>
          <p:cNvSpPr>
            <a:spLocks noGrp="1"/>
          </p:cNvSpPr>
          <p:nvPr>
            <p:ph sz="quarter" idx="1"/>
          </p:nvPr>
        </p:nvSpPr>
        <p:spPr>
          <a:xfrm>
            <a:off x="457200" y="1219200"/>
            <a:ext cx="8229600" cy="4645372"/>
          </a:xfrm>
        </p:spPr>
        <p:txBody>
          <a:bodyPr>
            <a:normAutofit fontScale="70000" lnSpcReduction="20000"/>
          </a:bodyPr>
          <a:lstStyle/>
          <a:p>
            <a:r>
              <a:rPr kumimoji="1" lang="ja-JP" altLang="en-US" dirty="0"/>
              <a:t>ライセンシング（利用許諾）とは</a:t>
            </a:r>
            <a:endParaRPr kumimoji="1" lang="en-US" altLang="ja-JP" dirty="0"/>
          </a:p>
          <a:p>
            <a:pPr lvl="1"/>
            <a:r>
              <a:rPr lang="ja-JP" altLang="en-US" dirty="0"/>
              <a:t>コンテンツの利用許諾の条件を明示すること。</a:t>
            </a:r>
            <a:endParaRPr lang="en-US" altLang="ja-JP" dirty="0"/>
          </a:p>
          <a:p>
            <a:pPr lvl="1"/>
            <a:endParaRPr kumimoji="1" lang="en-US" altLang="ja-JP" dirty="0"/>
          </a:p>
          <a:p>
            <a:r>
              <a:rPr kumimoji="1" lang="ja-JP" altLang="en-US" dirty="0"/>
              <a:t>趣旨</a:t>
            </a:r>
            <a:endParaRPr kumimoji="1" lang="en-US" altLang="ja-JP" dirty="0"/>
          </a:p>
          <a:p>
            <a:pPr lvl="1"/>
            <a:r>
              <a:rPr kumimoji="1" lang="ja-JP" altLang="en-US" dirty="0"/>
              <a:t>利用許諾に関する曖昧さの回避</a:t>
            </a:r>
            <a:endParaRPr kumimoji="1" lang="en-US" altLang="ja-JP" dirty="0"/>
          </a:p>
          <a:p>
            <a:pPr lvl="2"/>
            <a:r>
              <a:rPr kumimoji="1" lang="ja-JP" altLang="en-US" dirty="0"/>
              <a:t>使ってよい範囲を明確にしておくことで、再利用の促進が期待できる</a:t>
            </a:r>
            <a:endParaRPr kumimoji="1" lang="en-US" altLang="ja-JP" dirty="0"/>
          </a:p>
          <a:p>
            <a:pPr lvl="1"/>
            <a:r>
              <a:rPr lang="ja-JP" altLang="en-US" dirty="0"/>
              <a:t>各国で異なる著作権ルールを標準化</a:t>
            </a:r>
            <a:endParaRPr lang="en-US" altLang="ja-JP" dirty="0"/>
          </a:p>
          <a:p>
            <a:endParaRPr lang="en-US" altLang="ja-JP" dirty="0"/>
          </a:p>
          <a:p>
            <a:r>
              <a:rPr lang="ja-JP" altLang="en-US" dirty="0"/>
              <a:t>種類</a:t>
            </a:r>
            <a:endParaRPr lang="en-US" altLang="ja-JP" dirty="0"/>
          </a:p>
          <a:p>
            <a:pPr lvl="1"/>
            <a:r>
              <a:rPr lang="en-US" altLang="ja-JP" dirty="0"/>
              <a:t>Creative Commons License</a:t>
            </a:r>
          </a:p>
          <a:p>
            <a:pPr lvl="2"/>
            <a:r>
              <a:rPr lang="en-US" altLang="ja-JP" dirty="0"/>
              <a:t>https://creativecommons.jp/licenses/</a:t>
            </a:r>
          </a:p>
          <a:p>
            <a:pPr lvl="1"/>
            <a:r>
              <a:rPr lang="en-US" altLang="ja-JP" dirty="0"/>
              <a:t>Open Data Commons</a:t>
            </a:r>
          </a:p>
          <a:p>
            <a:pPr lvl="2"/>
            <a:r>
              <a:rPr lang="en-US" altLang="ja-JP" dirty="0"/>
              <a:t>http://opendatacommons.org/licenses/</a:t>
            </a:r>
          </a:p>
          <a:p>
            <a:pPr lvl="1"/>
            <a:r>
              <a:rPr lang="en-US" altLang="ja-JP" dirty="0"/>
              <a:t>Open/Non-Commercial Government </a:t>
            </a:r>
            <a:r>
              <a:rPr lang="en-US" altLang="ja-JP" dirty="0" err="1"/>
              <a:t>Licence</a:t>
            </a:r>
            <a:endParaRPr lang="en-US" altLang="ja-JP" dirty="0"/>
          </a:p>
          <a:p>
            <a:pPr lvl="2"/>
            <a:r>
              <a:rPr lang="en-US" altLang="ja-JP" dirty="0"/>
              <a:t>http://www.nationalarchives.gov.uk/doc/non-commercial-government-licence/non-commercial-government-licence.htm</a:t>
            </a:r>
          </a:p>
          <a:p>
            <a:pPr lvl="1"/>
            <a:r>
              <a:rPr lang="en-US" altLang="ja-JP" dirty="0"/>
              <a:t>Public Domain</a:t>
            </a:r>
          </a:p>
          <a:p>
            <a:endParaRPr lang="en-US" altLang="ja-JP" dirty="0"/>
          </a:p>
        </p:txBody>
      </p:sp>
    </p:spTree>
    <p:extLst>
      <p:ext uri="{BB962C8B-B14F-4D97-AF65-F5344CB8AC3E}">
        <p14:creationId xmlns:p14="http://schemas.microsoft.com/office/powerpoint/2010/main" val="4097532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5.2.2 CC</a:t>
            </a:r>
            <a:r>
              <a:rPr kumimoji="1" lang="ja-JP" altLang="en-US" dirty="0"/>
              <a:t>ライセンス</a:t>
            </a:r>
          </a:p>
        </p:txBody>
      </p:sp>
      <p:pic>
        <p:nvPicPr>
          <p:cNvPr id="2050" name="Picture 2" descr="nyumon2_gd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103" y="1324544"/>
            <a:ext cx="7875794" cy="161326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p:cNvPicPr>
            <a:picLocks noChangeAspect="1" noChangeArrowheads="1"/>
          </p:cNvPicPr>
          <p:nvPr/>
        </p:nvPicPr>
        <p:blipFill>
          <a:blip r:embed="rId4" cstate="print"/>
          <a:srcRect l="18209" t="43307" r="61270" b="49869"/>
          <a:stretch>
            <a:fillRect/>
          </a:stretch>
        </p:blipFill>
        <p:spPr bwMode="auto">
          <a:xfrm>
            <a:off x="1079612" y="3166464"/>
            <a:ext cx="6768752" cy="1123176"/>
          </a:xfrm>
          <a:prstGeom prst="rect">
            <a:avLst/>
          </a:prstGeom>
          <a:noFill/>
          <a:ln w="9525">
            <a:noFill/>
            <a:miter lim="800000"/>
            <a:headEnd/>
            <a:tailEnd/>
          </a:ln>
        </p:spPr>
      </p:pic>
      <p:pic>
        <p:nvPicPr>
          <p:cNvPr id="8" name="Picture 3"/>
          <p:cNvPicPr>
            <a:picLocks noChangeAspect="1" noChangeArrowheads="1"/>
          </p:cNvPicPr>
          <p:nvPr/>
        </p:nvPicPr>
        <p:blipFill>
          <a:blip r:embed="rId4" cstate="print"/>
          <a:srcRect l="39124" t="43307" r="40600" b="49869"/>
          <a:stretch>
            <a:fillRect/>
          </a:stretch>
        </p:blipFill>
        <p:spPr bwMode="auto">
          <a:xfrm>
            <a:off x="1295636" y="4509120"/>
            <a:ext cx="6696744" cy="1123176"/>
          </a:xfrm>
          <a:prstGeom prst="rect">
            <a:avLst/>
          </a:prstGeom>
          <a:noFill/>
          <a:ln w="9525">
            <a:noFill/>
            <a:miter lim="800000"/>
            <a:headEnd/>
            <a:tailEnd/>
          </a:ln>
        </p:spPr>
      </p:pic>
      <p:sp>
        <p:nvSpPr>
          <p:cNvPr id="9" name="テキスト ボックス 8"/>
          <p:cNvSpPr txBox="1"/>
          <p:nvPr/>
        </p:nvSpPr>
        <p:spPr>
          <a:xfrm>
            <a:off x="2051720" y="4214714"/>
            <a:ext cx="648072" cy="338554"/>
          </a:xfrm>
          <a:prstGeom prst="rect">
            <a:avLst/>
          </a:prstGeom>
          <a:noFill/>
        </p:spPr>
        <p:txBody>
          <a:bodyPr wrap="square" rtlCol="0">
            <a:spAutoFit/>
          </a:bodyPr>
          <a:lstStyle/>
          <a:p>
            <a:r>
              <a:rPr kumimoji="1" lang="ja-JP" altLang="en-US" sz="1600" dirty="0">
                <a:solidFill>
                  <a:srgbClr val="FF0000"/>
                </a:solidFill>
              </a:rPr>
              <a:t>表示</a:t>
            </a:r>
          </a:p>
        </p:txBody>
      </p:sp>
      <p:sp>
        <p:nvSpPr>
          <p:cNvPr id="10" name="テキスト ボックス 9"/>
          <p:cNvSpPr txBox="1"/>
          <p:nvPr/>
        </p:nvSpPr>
        <p:spPr>
          <a:xfrm>
            <a:off x="3815916" y="4214714"/>
            <a:ext cx="1512168" cy="338554"/>
          </a:xfrm>
          <a:prstGeom prst="rect">
            <a:avLst/>
          </a:prstGeom>
          <a:noFill/>
        </p:spPr>
        <p:txBody>
          <a:bodyPr wrap="square" rtlCol="0">
            <a:spAutoFit/>
          </a:bodyPr>
          <a:lstStyle/>
          <a:p>
            <a:r>
              <a:rPr kumimoji="1" lang="ja-JP" altLang="en-US" sz="1600" dirty="0">
                <a:solidFill>
                  <a:srgbClr val="FF0000"/>
                </a:solidFill>
              </a:rPr>
              <a:t>表示 </a:t>
            </a:r>
            <a:r>
              <a:rPr kumimoji="1" lang="en-US" altLang="ja-JP" sz="1600" dirty="0">
                <a:solidFill>
                  <a:srgbClr val="FF0000"/>
                </a:solidFill>
              </a:rPr>
              <a:t>– </a:t>
            </a:r>
            <a:r>
              <a:rPr kumimoji="1" lang="ja-JP" altLang="en-US" sz="1600" dirty="0">
                <a:solidFill>
                  <a:srgbClr val="FF0000"/>
                </a:solidFill>
              </a:rPr>
              <a:t>継承</a:t>
            </a:r>
          </a:p>
        </p:txBody>
      </p:sp>
      <p:sp>
        <p:nvSpPr>
          <p:cNvPr id="11" name="テキスト ボックス 10"/>
          <p:cNvSpPr txBox="1"/>
          <p:nvPr/>
        </p:nvSpPr>
        <p:spPr>
          <a:xfrm>
            <a:off x="5962656" y="4217327"/>
            <a:ext cx="2016224" cy="338554"/>
          </a:xfrm>
          <a:prstGeom prst="rect">
            <a:avLst/>
          </a:prstGeom>
          <a:noFill/>
        </p:spPr>
        <p:txBody>
          <a:bodyPr wrap="square" rtlCol="0">
            <a:spAutoFit/>
          </a:bodyPr>
          <a:lstStyle/>
          <a:p>
            <a:r>
              <a:rPr kumimoji="1" lang="ja-JP" altLang="en-US" sz="1600" dirty="0"/>
              <a:t>表示 </a:t>
            </a:r>
            <a:r>
              <a:rPr kumimoji="1" lang="en-US" altLang="ja-JP" sz="1600" dirty="0"/>
              <a:t>– </a:t>
            </a:r>
            <a:r>
              <a:rPr kumimoji="1" lang="ja-JP" altLang="en-US" sz="1600" dirty="0"/>
              <a:t>改変禁止</a:t>
            </a:r>
          </a:p>
        </p:txBody>
      </p:sp>
      <p:sp>
        <p:nvSpPr>
          <p:cNvPr id="12" name="テキスト ボックス 11"/>
          <p:cNvSpPr txBox="1"/>
          <p:nvPr/>
        </p:nvSpPr>
        <p:spPr>
          <a:xfrm>
            <a:off x="1583668" y="5564685"/>
            <a:ext cx="1584176" cy="338554"/>
          </a:xfrm>
          <a:prstGeom prst="rect">
            <a:avLst/>
          </a:prstGeom>
          <a:noFill/>
        </p:spPr>
        <p:txBody>
          <a:bodyPr wrap="square" rtlCol="0">
            <a:spAutoFit/>
          </a:bodyPr>
          <a:lstStyle/>
          <a:p>
            <a:r>
              <a:rPr kumimoji="1" lang="ja-JP" altLang="en-US" sz="1600" dirty="0"/>
              <a:t>表示 </a:t>
            </a:r>
            <a:r>
              <a:rPr kumimoji="1" lang="en-US" altLang="ja-JP" sz="1600" dirty="0"/>
              <a:t>– </a:t>
            </a:r>
            <a:r>
              <a:rPr kumimoji="1" lang="ja-JP" altLang="en-US" sz="1600" dirty="0"/>
              <a:t>非営利</a:t>
            </a:r>
          </a:p>
        </p:txBody>
      </p:sp>
      <p:sp>
        <p:nvSpPr>
          <p:cNvPr id="13" name="テキスト ボックス 12"/>
          <p:cNvSpPr txBox="1"/>
          <p:nvPr/>
        </p:nvSpPr>
        <p:spPr>
          <a:xfrm>
            <a:off x="3491880" y="5564685"/>
            <a:ext cx="2304256" cy="338554"/>
          </a:xfrm>
          <a:prstGeom prst="rect">
            <a:avLst/>
          </a:prstGeom>
          <a:noFill/>
        </p:spPr>
        <p:txBody>
          <a:bodyPr wrap="square" rtlCol="0">
            <a:spAutoFit/>
          </a:bodyPr>
          <a:lstStyle/>
          <a:p>
            <a:r>
              <a:rPr kumimoji="1" lang="ja-JP" altLang="en-US" sz="1600" dirty="0"/>
              <a:t>表示 </a:t>
            </a:r>
            <a:r>
              <a:rPr kumimoji="1" lang="en-US" altLang="ja-JP" sz="1600" dirty="0"/>
              <a:t>– </a:t>
            </a:r>
            <a:r>
              <a:rPr kumimoji="1" lang="ja-JP" altLang="en-US" sz="1600" dirty="0"/>
              <a:t>非営利 </a:t>
            </a:r>
            <a:r>
              <a:rPr kumimoji="1" lang="en-US" altLang="ja-JP" sz="1600" dirty="0"/>
              <a:t>– </a:t>
            </a:r>
            <a:r>
              <a:rPr kumimoji="1" lang="ja-JP" altLang="en-US" sz="1600" dirty="0"/>
              <a:t>継承</a:t>
            </a:r>
          </a:p>
        </p:txBody>
      </p:sp>
      <p:sp>
        <p:nvSpPr>
          <p:cNvPr id="14" name="テキスト ボックス 13"/>
          <p:cNvSpPr txBox="1"/>
          <p:nvPr/>
        </p:nvSpPr>
        <p:spPr>
          <a:xfrm>
            <a:off x="5796136" y="5569520"/>
            <a:ext cx="3034680" cy="338554"/>
          </a:xfrm>
          <a:prstGeom prst="rect">
            <a:avLst/>
          </a:prstGeom>
          <a:noFill/>
        </p:spPr>
        <p:txBody>
          <a:bodyPr wrap="square" rtlCol="0">
            <a:spAutoFit/>
          </a:bodyPr>
          <a:lstStyle/>
          <a:p>
            <a:r>
              <a:rPr kumimoji="1" lang="ja-JP" altLang="en-US" sz="1600" dirty="0"/>
              <a:t>表示 </a:t>
            </a:r>
            <a:r>
              <a:rPr kumimoji="1" lang="en-US" altLang="ja-JP" sz="1600" dirty="0"/>
              <a:t>– </a:t>
            </a:r>
            <a:r>
              <a:rPr kumimoji="1" lang="ja-JP" altLang="en-US" sz="1600" dirty="0"/>
              <a:t>非営利 </a:t>
            </a:r>
            <a:r>
              <a:rPr kumimoji="1" lang="en-US" altLang="ja-JP" sz="1600" dirty="0"/>
              <a:t>– </a:t>
            </a:r>
            <a:r>
              <a:rPr lang="ja-JP" altLang="en-US" sz="1600" dirty="0"/>
              <a:t>改変禁止</a:t>
            </a:r>
            <a:endParaRPr kumimoji="1" lang="ja-JP" altLang="en-US" sz="1600" dirty="0"/>
          </a:p>
        </p:txBody>
      </p:sp>
      <p:sp>
        <p:nvSpPr>
          <p:cNvPr id="15" name="角丸四角形 14"/>
          <p:cNvSpPr/>
          <p:nvPr/>
        </p:nvSpPr>
        <p:spPr>
          <a:xfrm>
            <a:off x="1081504" y="2937812"/>
            <a:ext cx="4608512" cy="1608502"/>
          </a:xfrm>
          <a:prstGeom prst="roundRect">
            <a:avLst/>
          </a:prstGeom>
          <a:noFill/>
          <a:ln w="38100">
            <a:solidFill>
              <a:srgbClr val="FFFF00"/>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16" name="テキスト ボックス 15"/>
          <p:cNvSpPr txBox="1"/>
          <p:nvPr/>
        </p:nvSpPr>
        <p:spPr>
          <a:xfrm>
            <a:off x="4139952" y="5930479"/>
            <a:ext cx="4824536" cy="369332"/>
          </a:xfrm>
          <a:prstGeom prst="rect">
            <a:avLst/>
          </a:prstGeom>
          <a:noFill/>
        </p:spPr>
        <p:txBody>
          <a:bodyPr wrap="square" rtlCol="0">
            <a:spAutoFit/>
          </a:bodyPr>
          <a:lstStyle/>
          <a:p>
            <a:r>
              <a:rPr lang="en-US" altLang="ja-JP" dirty="0"/>
              <a:t>http://creativecommons.jp/licenses/</a:t>
            </a:r>
            <a:r>
              <a:rPr lang="ja-JP" altLang="en-US" dirty="0"/>
              <a:t>　より</a:t>
            </a:r>
            <a:endParaRPr kumimoji="1" lang="ja-JP" altLang="en-US" dirty="0"/>
          </a:p>
        </p:txBody>
      </p:sp>
      <p:sp>
        <p:nvSpPr>
          <p:cNvPr id="3" name="テキスト ボックス 2"/>
          <p:cNvSpPr txBox="1"/>
          <p:nvPr/>
        </p:nvSpPr>
        <p:spPr>
          <a:xfrm>
            <a:off x="2375756" y="3011677"/>
            <a:ext cx="2664296" cy="369332"/>
          </a:xfrm>
          <a:prstGeom prst="rect">
            <a:avLst/>
          </a:prstGeom>
          <a:noFill/>
        </p:spPr>
        <p:txBody>
          <a:bodyPr wrap="square" rtlCol="0">
            <a:spAutoFit/>
          </a:bodyPr>
          <a:lstStyle/>
          <a:p>
            <a:r>
              <a:rPr kumimoji="1" lang="ja-JP" altLang="en-US" dirty="0"/>
              <a:t>オープンライセンス</a:t>
            </a:r>
          </a:p>
        </p:txBody>
      </p:sp>
    </p:spTree>
    <p:extLst>
      <p:ext uri="{BB962C8B-B14F-4D97-AF65-F5344CB8AC3E}">
        <p14:creationId xmlns:p14="http://schemas.microsoft.com/office/powerpoint/2010/main" val="1621021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5.3 </a:t>
            </a:r>
            <a:r>
              <a:rPr kumimoji="1" lang="ja-JP" altLang="en-US" dirty="0"/>
              <a:t>研究不正・研究倫理</a:t>
            </a:r>
          </a:p>
        </p:txBody>
      </p:sp>
      <p:sp>
        <p:nvSpPr>
          <p:cNvPr id="3" name="テキス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4164235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5.3.1 </a:t>
            </a:r>
            <a:r>
              <a:rPr kumimoji="1" lang="ja-JP" altLang="en-US" dirty="0"/>
              <a:t>定義</a:t>
            </a:r>
          </a:p>
        </p:txBody>
      </p:sp>
      <p:sp>
        <p:nvSpPr>
          <p:cNvPr id="4" name="コンテンツ プレースホルダー 3"/>
          <p:cNvSpPr>
            <a:spLocks noGrp="1"/>
          </p:cNvSpPr>
          <p:nvPr>
            <p:ph sz="quarter" idx="1"/>
          </p:nvPr>
        </p:nvSpPr>
        <p:spPr/>
        <p:txBody>
          <a:bodyPr>
            <a:normAutofit fontScale="92500" lnSpcReduction="10000"/>
          </a:bodyPr>
          <a:lstStyle/>
          <a:p>
            <a:r>
              <a:rPr lang="ja-JP" altLang="en-US" dirty="0"/>
              <a:t>研究不正（</a:t>
            </a:r>
            <a:r>
              <a:rPr lang="en-US" altLang="ja-JP" dirty="0"/>
              <a:t>Research Misconduct</a:t>
            </a:r>
            <a:r>
              <a:rPr lang="ja-JP" altLang="en-US" dirty="0"/>
              <a:t>）</a:t>
            </a:r>
            <a:endParaRPr lang="en-US" altLang="ja-JP" dirty="0"/>
          </a:p>
          <a:p>
            <a:pPr lvl="1"/>
            <a:r>
              <a:rPr lang="ja-JP" altLang="en-US" dirty="0"/>
              <a:t>以下の</a:t>
            </a:r>
            <a:r>
              <a:rPr lang="en-US" altLang="ja-JP" dirty="0"/>
              <a:t>3</a:t>
            </a:r>
            <a:r>
              <a:rPr lang="ja-JP" altLang="en-US" dirty="0" err="1"/>
              <a:t>つに</a:t>
            </a:r>
            <a:r>
              <a:rPr lang="ja-JP" altLang="en-US" dirty="0"/>
              <a:t>限定される。</a:t>
            </a:r>
            <a:endParaRPr lang="en-US" altLang="ja-JP" dirty="0"/>
          </a:p>
          <a:p>
            <a:pPr lvl="2"/>
            <a:r>
              <a:rPr kumimoji="1" lang="ja-JP" altLang="en-US" dirty="0"/>
              <a:t>ねつ造（</a:t>
            </a:r>
            <a:r>
              <a:rPr kumimoji="1" lang="en-US" altLang="ja-JP" dirty="0"/>
              <a:t>fabrication</a:t>
            </a:r>
            <a:r>
              <a:rPr kumimoji="1" lang="ja-JP" altLang="en-US" dirty="0"/>
              <a:t>）</a:t>
            </a:r>
            <a:endParaRPr kumimoji="1" lang="en-US" altLang="ja-JP" dirty="0"/>
          </a:p>
          <a:p>
            <a:pPr lvl="2"/>
            <a:r>
              <a:rPr lang="ja-JP" altLang="en-US" dirty="0"/>
              <a:t>改ざん（</a:t>
            </a:r>
            <a:r>
              <a:rPr lang="en-US" altLang="ja-JP" dirty="0"/>
              <a:t>falsification</a:t>
            </a:r>
            <a:r>
              <a:rPr lang="ja-JP" altLang="en-US" dirty="0"/>
              <a:t>）</a:t>
            </a:r>
            <a:endParaRPr lang="en-US" altLang="ja-JP" dirty="0"/>
          </a:p>
          <a:p>
            <a:pPr lvl="2"/>
            <a:r>
              <a:rPr kumimoji="1" lang="ja-JP" altLang="en-US" dirty="0"/>
              <a:t>盗用　（</a:t>
            </a:r>
            <a:r>
              <a:rPr kumimoji="1" lang="en-US" altLang="ja-JP" dirty="0"/>
              <a:t>plagiarism</a:t>
            </a:r>
            <a:r>
              <a:rPr kumimoji="1" lang="ja-JP" altLang="en-US" dirty="0"/>
              <a:t>）</a:t>
            </a:r>
            <a:endParaRPr kumimoji="1" lang="en-US" altLang="ja-JP" dirty="0"/>
          </a:p>
          <a:p>
            <a:pPr lvl="1"/>
            <a:r>
              <a:rPr kumimoji="1" lang="ja-JP" altLang="en-US" dirty="0"/>
              <a:t>機関のポリシーによって処分が決定される</a:t>
            </a:r>
            <a:endParaRPr kumimoji="1" lang="en-US" altLang="ja-JP" dirty="0"/>
          </a:p>
          <a:p>
            <a:pPr lvl="1"/>
            <a:endParaRPr kumimoji="1" lang="en-US" altLang="ja-JP" dirty="0"/>
          </a:p>
          <a:p>
            <a:r>
              <a:rPr lang="ja-JP" altLang="en-US" dirty="0"/>
              <a:t>研究における疑念行為（</a:t>
            </a:r>
            <a:r>
              <a:rPr lang="en-US" altLang="ja-JP" dirty="0"/>
              <a:t>Questionable research practice</a:t>
            </a:r>
            <a:r>
              <a:rPr lang="ja-JP" altLang="en-US" dirty="0"/>
              <a:t>）</a:t>
            </a:r>
            <a:endParaRPr lang="en-US" altLang="ja-JP" dirty="0"/>
          </a:p>
          <a:p>
            <a:pPr lvl="1"/>
            <a:r>
              <a:rPr lang="ja-JP" altLang="en-US" dirty="0"/>
              <a:t>上記以外の、研究倫理に反する疑いがある行為を指す。</a:t>
            </a:r>
            <a:endParaRPr lang="en-US" altLang="ja-JP" dirty="0"/>
          </a:p>
          <a:p>
            <a:pPr lvl="2"/>
            <a:r>
              <a:rPr lang="ja-JP" altLang="en-US" dirty="0"/>
              <a:t>オーサーシップ</a:t>
            </a:r>
            <a:endParaRPr lang="en-US" altLang="ja-JP" dirty="0"/>
          </a:p>
          <a:p>
            <a:pPr lvl="2"/>
            <a:r>
              <a:rPr lang="ja-JP" altLang="en-US" dirty="0"/>
              <a:t>二重投稿、重複出版</a:t>
            </a:r>
            <a:endParaRPr lang="en-US" altLang="ja-JP" dirty="0"/>
          </a:p>
          <a:p>
            <a:pPr lvl="2"/>
            <a:r>
              <a:rPr lang="ja-JP" altLang="en-US" dirty="0"/>
              <a:t>査読偽装等</a:t>
            </a:r>
            <a:endParaRPr lang="en-US" altLang="ja-JP" dirty="0"/>
          </a:p>
          <a:p>
            <a:pPr lvl="1"/>
            <a:r>
              <a:rPr lang="ja-JP" altLang="en-US" dirty="0"/>
              <a:t>出版社のポリシーによって処分が決定される場合が多い</a:t>
            </a:r>
            <a:endParaRPr lang="en-US" altLang="ja-JP" dirty="0"/>
          </a:p>
          <a:p>
            <a:pPr lvl="2"/>
            <a:endParaRPr kumimoji="1" lang="ja-JP" altLang="en-US" dirty="0"/>
          </a:p>
        </p:txBody>
      </p:sp>
      <p:sp>
        <p:nvSpPr>
          <p:cNvPr id="5" name="テキスト ボックス 4"/>
          <p:cNvSpPr txBox="1"/>
          <p:nvPr/>
        </p:nvSpPr>
        <p:spPr>
          <a:xfrm>
            <a:off x="4572000" y="2060848"/>
            <a:ext cx="4114800" cy="369332"/>
          </a:xfrm>
          <a:prstGeom prst="rect">
            <a:avLst/>
          </a:prstGeom>
          <a:noFill/>
        </p:spPr>
        <p:txBody>
          <a:bodyPr wrap="square" rtlCol="0">
            <a:spAutoFit/>
          </a:bodyPr>
          <a:lstStyle/>
          <a:p>
            <a:r>
              <a:rPr lang="en-US" altLang="ja-JP" dirty="0"/>
              <a:t>※</a:t>
            </a:r>
            <a:r>
              <a:rPr lang="ja-JP" altLang="en-US" dirty="0"/>
              <a:t>研究費の私的使用などは含まない</a:t>
            </a:r>
            <a:endParaRPr lang="en-US" altLang="ja-JP" dirty="0"/>
          </a:p>
        </p:txBody>
      </p:sp>
    </p:spTree>
    <p:extLst>
      <p:ext uri="{BB962C8B-B14F-4D97-AF65-F5344CB8AC3E}">
        <p14:creationId xmlns:p14="http://schemas.microsoft.com/office/powerpoint/2010/main" val="409400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5.3.2 </a:t>
            </a:r>
            <a:r>
              <a:rPr lang="ja-JP" altLang="en-US" dirty="0"/>
              <a:t>研究公正に関するポリシー</a:t>
            </a:r>
            <a:endParaRPr kumimoji="1" lang="ja-JP" altLang="en-US" dirty="0"/>
          </a:p>
        </p:txBody>
      </p:sp>
      <p:sp>
        <p:nvSpPr>
          <p:cNvPr id="4" name="コンテンツ プレースホルダー 3"/>
          <p:cNvSpPr>
            <a:spLocks noGrp="1"/>
          </p:cNvSpPr>
          <p:nvPr>
            <p:ph sz="quarter" idx="1"/>
          </p:nvPr>
        </p:nvSpPr>
        <p:spPr>
          <a:xfrm>
            <a:off x="457200" y="1219200"/>
            <a:ext cx="8229600" cy="4550060"/>
          </a:xfrm>
        </p:spPr>
        <p:txBody>
          <a:bodyPr>
            <a:normAutofit fontScale="77500" lnSpcReduction="20000"/>
          </a:bodyPr>
          <a:lstStyle/>
          <a:p>
            <a:r>
              <a:rPr lang="ja-JP" altLang="en-US" dirty="0"/>
              <a:t>多くの大学において研究倫理ガイドライン・規程が定められており、研究倫理教育の一環として研究データの適正な取り扱いが盛り込まれている</a:t>
            </a:r>
            <a:endParaRPr lang="en-US" altLang="ja-JP" dirty="0"/>
          </a:p>
          <a:p>
            <a:endParaRPr lang="en-US" altLang="ja-JP" dirty="0"/>
          </a:p>
          <a:p>
            <a:r>
              <a:rPr lang="ja-JP" altLang="en-US" dirty="0"/>
              <a:t>助成機関</a:t>
            </a:r>
            <a:endParaRPr lang="en-US" altLang="ja-JP" dirty="0"/>
          </a:p>
          <a:p>
            <a:pPr lvl="1"/>
            <a:r>
              <a:rPr lang="ja-JP" altLang="en-US" dirty="0"/>
              <a:t>研究公正ポータル　</a:t>
            </a:r>
            <a:r>
              <a:rPr lang="en-US" altLang="ja-JP" dirty="0"/>
              <a:t>http://www.jst.go.jp/kousei_p/</a:t>
            </a:r>
          </a:p>
          <a:p>
            <a:pPr lvl="2"/>
            <a:r>
              <a:rPr lang="ja-JP" altLang="en-US" dirty="0"/>
              <a:t>研究倫理教育用の映像教材　</a:t>
            </a:r>
            <a:r>
              <a:rPr lang="en-US" altLang="ja-JP" dirty="0"/>
              <a:t>http://lab.jst.go.jp/index.html</a:t>
            </a:r>
          </a:p>
          <a:p>
            <a:pPr lvl="2"/>
            <a:r>
              <a:rPr lang="ja-JP" altLang="en-US" dirty="0"/>
              <a:t>論文不正防止に関するパンフレット「研究者のみなさまへ～責任ある研究活動を目指して～」</a:t>
            </a:r>
            <a:r>
              <a:rPr lang="en-US" altLang="ja-JP" dirty="0"/>
              <a:t>http://www.jst.go.jp/researchintegrity/shiryo/pamph_for_researcher.pdf</a:t>
            </a:r>
          </a:p>
          <a:p>
            <a:pPr lvl="1"/>
            <a:r>
              <a:rPr lang="ja-JP" altLang="en-US" dirty="0"/>
              <a:t>日本学術振興会「科学の健全な発展のために－誠実な科学者の心得－」　</a:t>
            </a:r>
            <a:r>
              <a:rPr lang="en-US" altLang="ja-JP" dirty="0"/>
              <a:t>https://www.jsps.go.jp/j-kousei/rinri.html</a:t>
            </a:r>
            <a:endParaRPr lang="ja-JP" altLang="en-US" dirty="0"/>
          </a:p>
          <a:p>
            <a:endParaRPr lang="en-US" altLang="ja-JP" dirty="0"/>
          </a:p>
          <a:p>
            <a:r>
              <a:rPr lang="ja-JP" altLang="en-US" dirty="0"/>
              <a:t>学術団体</a:t>
            </a:r>
            <a:endParaRPr lang="en-US" altLang="ja-JP" dirty="0"/>
          </a:p>
          <a:p>
            <a:pPr lvl="1"/>
            <a:r>
              <a:rPr lang="ja-JP" altLang="en-US" dirty="0"/>
              <a:t>日本学術会議　声明「科学者の行動規範－改訂版－」 </a:t>
            </a:r>
            <a:r>
              <a:rPr lang="en-US" altLang="ja-JP" dirty="0"/>
              <a:t>http://www.scj.go.jp/ja/info/kohyo/pdf/kohyo-22-s168-1.pdf</a:t>
            </a:r>
          </a:p>
          <a:p>
            <a:endParaRPr lang="en-US" altLang="ja-JP" dirty="0"/>
          </a:p>
        </p:txBody>
      </p:sp>
      <p:sp>
        <p:nvSpPr>
          <p:cNvPr id="5" name="テキスト ボックス 4"/>
          <p:cNvSpPr txBox="1"/>
          <p:nvPr/>
        </p:nvSpPr>
        <p:spPr>
          <a:xfrm>
            <a:off x="7128285" y="1952836"/>
            <a:ext cx="1361271" cy="307777"/>
          </a:xfrm>
          <a:prstGeom prst="rect">
            <a:avLst/>
          </a:prstGeom>
          <a:noFill/>
          <a:ln w="3175">
            <a:solidFill>
              <a:schemeClr val="tx1"/>
            </a:solidFill>
          </a:ln>
        </p:spPr>
        <p:txBody>
          <a:bodyPr wrap="none" rtlCol="0" anchor="ctr" anchorCtr="1">
            <a:spAutoFit/>
          </a:bodyPr>
          <a:lstStyle/>
          <a:p>
            <a:pPr algn="ctr"/>
            <a:r>
              <a:rPr kumimoji="1" lang="ja-JP" altLang="en-US" sz="1400" dirty="0"/>
              <a:t>＞第</a:t>
            </a:r>
            <a:r>
              <a:rPr kumimoji="1" lang="en-US" altLang="ja-JP" sz="1400" dirty="0"/>
              <a:t>3</a:t>
            </a:r>
            <a:r>
              <a:rPr kumimoji="1" lang="ja-JP" altLang="en-US" sz="1400" dirty="0"/>
              <a:t>章も参照</a:t>
            </a:r>
          </a:p>
        </p:txBody>
      </p:sp>
    </p:spTree>
    <p:extLst>
      <p:ext uri="{BB962C8B-B14F-4D97-AF65-F5344CB8AC3E}">
        <p14:creationId xmlns:p14="http://schemas.microsoft.com/office/powerpoint/2010/main" val="1261050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5.4 </a:t>
            </a:r>
            <a:r>
              <a:rPr kumimoji="1" lang="ja-JP" altLang="en-US" dirty="0"/>
              <a:t>センシティブデータ</a:t>
            </a:r>
          </a:p>
        </p:txBody>
      </p:sp>
      <p:sp>
        <p:nvSpPr>
          <p:cNvPr id="3" name="テキス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92708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5.4.1 </a:t>
            </a:r>
            <a:r>
              <a:rPr kumimoji="1" lang="ja-JP" altLang="en-US" dirty="0"/>
              <a:t>センシティブデータとは</a:t>
            </a:r>
          </a:p>
        </p:txBody>
      </p:sp>
      <p:sp>
        <p:nvSpPr>
          <p:cNvPr id="4" name="コンテンツ プレースホルダー 3"/>
          <p:cNvSpPr>
            <a:spLocks noGrp="1"/>
          </p:cNvSpPr>
          <p:nvPr>
            <p:ph sz="quarter" idx="1"/>
          </p:nvPr>
        </p:nvSpPr>
        <p:spPr/>
        <p:txBody>
          <a:bodyPr>
            <a:normAutofit/>
          </a:bodyPr>
          <a:lstStyle/>
          <a:p>
            <a:r>
              <a:rPr kumimoji="1" lang="ja-JP" altLang="en-US" dirty="0"/>
              <a:t>センシティブデータとは？</a:t>
            </a:r>
            <a:endParaRPr kumimoji="1" lang="en-US" altLang="ja-JP" dirty="0"/>
          </a:p>
          <a:p>
            <a:pPr marL="731520" lvl="1" indent="-457200">
              <a:buFont typeface="+mj-lt"/>
              <a:buAutoNum type="arabicPeriod"/>
            </a:pPr>
            <a:r>
              <a:rPr kumimoji="1" lang="ja-JP" altLang="en-US" dirty="0"/>
              <a:t>個人情報</a:t>
            </a:r>
            <a:endParaRPr kumimoji="1" lang="en-US" altLang="ja-JP" dirty="0"/>
          </a:p>
          <a:p>
            <a:pPr lvl="2"/>
            <a:r>
              <a:rPr lang="ja-JP" altLang="en-US" dirty="0"/>
              <a:t>種族・民族に関するもの</a:t>
            </a:r>
            <a:endParaRPr lang="en-US" altLang="ja-JP" dirty="0"/>
          </a:p>
          <a:p>
            <a:pPr lvl="2"/>
            <a:r>
              <a:rPr lang="ja-JP" altLang="en-US" dirty="0"/>
              <a:t>政治的意見・宗教に関するもの</a:t>
            </a:r>
            <a:endParaRPr lang="en-US" altLang="ja-JP" dirty="0"/>
          </a:p>
          <a:p>
            <a:pPr lvl="2"/>
            <a:r>
              <a:rPr lang="ja-JP" altLang="en-US" dirty="0"/>
              <a:t>労働組合での活動など</a:t>
            </a:r>
            <a:endParaRPr lang="en-US" altLang="ja-JP" dirty="0"/>
          </a:p>
          <a:p>
            <a:pPr lvl="2"/>
            <a:r>
              <a:rPr lang="ja-JP" altLang="en-US" dirty="0"/>
              <a:t>（肉体的・精神的な）健康状態に関するもの、性に関するもの</a:t>
            </a:r>
            <a:endParaRPr lang="en-US" altLang="ja-JP" dirty="0"/>
          </a:p>
          <a:p>
            <a:pPr lvl="2"/>
            <a:r>
              <a:rPr lang="ja-JP" altLang="en-US" dirty="0"/>
              <a:t>守秘義務に係るもの（例：</a:t>
            </a:r>
            <a:r>
              <a:rPr lang="en-US" altLang="ja-JP" dirty="0"/>
              <a:t> </a:t>
            </a:r>
            <a:r>
              <a:rPr lang="ja-JP" altLang="en-US" dirty="0"/>
              <a:t>被弁護人に係る情報）</a:t>
            </a:r>
            <a:endParaRPr kumimoji="1" lang="en-US" altLang="ja-JP" dirty="0"/>
          </a:p>
          <a:p>
            <a:pPr marL="731520" lvl="1" indent="-457200">
              <a:buFont typeface="+mj-lt"/>
              <a:buAutoNum type="arabicPeriod"/>
            </a:pPr>
            <a:r>
              <a:rPr lang="ja-JP" altLang="en-US" dirty="0"/>
              <a:t>国家安全保障に関するもの</a:t>
            </a:r>
            <a:endParaRPr lang="en-US" altLang="ja-JP" dirty="0"/>
          </a:p>
          <a:p>
            <a:pPr marL="731520" lvl="1" indent="-457200">
              <a:buFont typeface="+mj-lt"/>
              <a:buAutoNum type="arabicPeriod"/>
            </a:pPr>
            <a:r>
              <a:rPr kumimoji="1" lang="ja-JP" altLang="en-US" dirty="0"/>
              <a:t>知的財産権</a:t>
            </a:r>
            <a:endParaRPr kumimoji="1" lang="en-US" altLang="ja-JP" dirty="0"/>
          </a:p>
          <a:p>
            <a:pPr marL="731520" lvl="1" indent="-457200">
              <a:buFont typeface="+mj-lt"/>
              <a:buAutoNum type="arabicPeriod"/>
            </a:pPr>
            <a:r>
              <a:rPr kumimoji="1" lang="ja-JP" altLang="en-US" dirty="0"/>
              <a:t>その他特に配慮を必要とするもの</a:t>
            </a:r>
            <a:endParaRPr kumimoji="1" lang="en-US" altLang="ja-JP" dirty="0"/>
          </a:p>
          <a:p>
            <a:pPr marL="548640" lvl="2" indent="0">
              <a:buNone/>
            </a:pPr>
            <a:r>
              <a:rPr kumimoji="1" lang="ja-JP" altLang="en-US" dirty="0"/>
              <a:t>　例：</a:t>
            </a:r>
            <a:r>
              <a:rPr kumimoji="1" lang="en-US" altLang="ja-JP" dirty="0"/>
              <a:t> </a:t>
            </a:r>
            <a:r>
              <a:rPr kumimoji="1" lang="ja-JP" altLang="en-US" dirty="0"/>
              <a:t>絶滅危惧種の生息地情報</a:t>
            </a:r>
            <a:endParaRPr kumimoji="1" lang="en-US" altLang="ja-JP" dirty="0"/>
          </a:p>
        </p:txBody>
      </p:sp>
    </p:spTree>
    <p:extLst>
      <p:ext uri="{BB962C8B-B14F-4D97-AF65-F5344CB8AC3E}">
        <p14:creationId xmlns:p14="http://schemas.microsoft.com/office/powerpoint/2010/main" val="25377966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5.4.2 </a:t>
            </a:r>
            <a:r>
              <a:rPr kumimoji="1" lang="ja-JP" altLang="en-US" dirty="0"/>
              <a:t>センシティブデータへの対応</a:t>
            </a:r>
          </a:p>
        </p:txBody>
      </p:sp>
      <p:sp>
        <p:nvSpPr>
          <p:cNvPr id="4" name="コンテンツ プレースホルダー 3"/>
          <p:cNvSpPr>
            <a:spLocks noGrp="1"/>
          </p:cNvSpPr>
          <p:nvPr>
            <p:ph sz="quarter" idx="1"/>
          </p:nvPr>
        </p:nvSpPr>
        <p:spPr/>
        <p:txBody>
          <a:bodyPr>
            <a:normAutofit fontScale="92500" lnSpcReduction="20000"/>
          </a:bodyPr>
          <a:lstStyle/>
          <a:p>
            <a:r>
              <a:rPr lang="ja-JP" altLang="en-US" dirty="0"/>
              <a:t>「最も安全な方法は、センシティブデータに該当するデータを集めないこと」</a:t>
            </a:r>
            <a:endParaRPr lang="en-US" altLang="ja-JP" dirty="0"/>
          </a:p>
          <a:p>
            <a:endParaRPr lang="en-US" altLang="ja-JP" dirty="0"/>
          </a:p>
          <a:p>
            <a:r>
              <a:rPr lang="ja-JP" altLang="en-US" dirty="0"/>
              <a:t>研究内容がセンシティブデータを含んでしまう場合</a:t>
            </a:r>
            <a:endParaRPr lang="en-US" altLang="ja-JP" dirty="0"/>
          </a:p>
          <a:p>
            <a:pPr lvl="1"/>
            <a:r>
              <a:rPr lang="ja-JP" altLang="en-US" dirty="0"/>
              <a:t>取得する際に、研究利用であることを明確にし、十分な説明を行う必要がある。</a:t>
            </a:r>
            <a:endParaRPr lang="en-US" altLang="ja-JP" dirty="0"/>
          </a:p>
          <a:p>
            <a:pPr marL="274320" lvl="1" indent="0">
              <a:buNone/>
            </a:pPr>
            <a:r>
              <a:rPr lang="ja-JP" altLang="en-US" dirty="0"/>
              <a:t>例：</a:t>
            </a:r>
            <a:r>
              <a:rPr lang="en-US" altLang="ja-JP" dirty="0"/>
              <a:t> </a:t>
            </a:r>
            <a:r>
              <a:rPr lang="ja-JP" altLang="en-US" dirty="0"/>
              <a:t>医療データ取得時の説明</a:t>
            </a:r>
            <a:endParaRPr lang="en-US" altLang="ja-JP" dirty="0"/>
          </a:p>
          <a:p>
            <a:pPr marL="548640" lvl="2" indent="0">
              <a:buNone/>
            </a:pPr>
            <a:r>
              <a:rPr lang="ja-JP" altLang="en-US" dirty="0"/>
              <a:t>・収集した全てのデータは、匿名化されます。</a:t>
            </a:r>
            <a:endParaRPr lang="en-US" altLang="ja-JP" dirty="0"/>
          </a:p>
          <a:p>
            <a:pPr marL="548640" lvl="2" indent="0">
              <a:buNone/>
            </a:pPr>
            <a:r>
              <a:rPr lang="ja-JP" altLang="en-US" dirty="0"/>
              <a:t>・取得したデータには、研究ごと、プロジェクトごとの固有のナンバーが割り当てられます。</a:t>
            </a:r>
            <a:endParaRPr lang="en-US" altLang="ja-JP" dirty="0"/>
          </a:p>
          <a:p>
            <a:pPr marL="548640" lvl="2" indent="0">
              <a:buNone/>
            </a:pPr>
            <a:r>
              <a:rPr lang="ja-JP" altLang="en-US" dirty="0"/>
              <a:t>・デコード（復号）用のシートは、取得したデータとは別に保管されます。</a:t>
            </a:r>
            <a:endParaRPr lang="en-US" altLang="ja-JP" dirty="0"/>
          </a:p>
          <a:p>
            <a:pPr marL="548640" lvl="2" indent="0">
              <a:buNone/>
            </a:pPr>
            <a:r>
              <a:rPr lang="ja-JP" altLang="en-US" dirty="0"/>
              <a:t>・取得したデータは、通常ハードコピーと電子ファイルの両形式で保存されます。電子ファイルには暗号化しパスワード保護がかけられ、ハードコピーと同様に鍵のかかった部屋の、鍵のかかったキャビネット内に保管されます。</a:t>
            </a:r>
            <a:endParaRPr lang="en-US" altLang="ja-JP" dirty="0"/>
          </a:p>
          <a:p>
            <a:pPr marL="0" indent="0">
              <a:buNone/>
            </a:pPr>
            <a:endParaRPr lang="en-US" altLang="ja-JP" dirty="0"/>
          </a:p>
        </p:txBody>
      </p:sp>
      <p:sp>
        <p:nvSpPr>
          <p:cNvPr id="5" name="テキスト ボックス 4"/>
          <p:cNvSpPr txBox="1"/>
          <p:nvPr/>
        </p:nvSpPr>
        <p:spPr>
          <a:xfrm>
            <a:off x="2087724" y="5949280"/>
            <a:ext cx="6986336" cy="369332"/>
          </a:xfrm>
          <a:prstGeom prst="rect">
            <a:avLst/>
          </a:prstGeom>
          <a:noFill/>
        </p:spPr>
        <p:txBody>
          <a:bodyPr wrap="square" rtlCol="0">
            <a:spAutoFit/>
          </a:bodyPr>
          <a:lstStyle/>
          <a:p>
            <a:r>
              <a:rPr lang="en-US" altLang="ja-JP" dirty="0"/>
              <a:t>http://datalib.edina.ac.uk/mantra/protectionrightsandaccess/</a:t>
            </a:r>
            <a:r>
              <a:rPr lang="ja-JP" altLang="en-US" dirty="0"/>
              <a:t>　より</a:t>
            </a:r>
            <a:endParaRPr lang="en-US" altLang="ja-JP" dirty="0"/>
          </a:p>
        </p:txBody>
      </p:sp>
      <p:sp>
        <p:nvSpPr>
          <p:cNvPr id="6" name="正方形/長方形 5"/>
          <p:cNvSpPr/>
          <p:nvPr/>
        </p:nvSpPr>
        <p:spPr>
          <a:xfrm>
            <a:off x="612648" y="3140968"/>
            <a:ext cx="8074152" cy="28083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731538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ス">
  <a:themeElements>
    <a:clrScheme name="エコロジー">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ユーザー定義 3">
      <a:majorFont>
        <a:latin typeface="Arial"/>
        <a:ea typeface="メイリオ"/>
        <a:cs typeface=""/>
      </a:majorFont>
      <a:minorFont>
        <a:latin typeface="Arial"/>
        <a:ea typeface="メイリオ"/>
        <a:cs typeface=""/>
      </a:minorFont>
    </a:fontScheme>
    <a:fmtScheme name="アース">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spDef>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21408</TotalTime>
  <Words>674</Words>
  <Application>Microsoft Office PowerPoint</Application>
  <PresentationFormat>画面に合わせる (4:3)</PresentationFormat>
  <Paragraphs>150</Paragraphs>
  <Slides>14</Slides>
  <Notes>14</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14</vt:i4>
      </vt:variant>
    </vt:vector>
  </HeadingPairs>
  <TitlesOfParts>
    <vt:vector size="21" baseType="lpstr">
      <vt:lpstr>ＭＳ Ｐゴシック</vt:lpstr>
      <vt:lpstr>メイリオ</vt:lpstr>
      <vt:lpstr>Arial</vt:lpstr>
      <vt:lpstr>Calibri</vt:lpstr>
      <vt:lpstr>Wingdings</vt:lpstr>
      <vt:lpstr>Wingdings 3</vt:lpstr>
      <vt:lpstr>アース</vt:lpstr>
      <vt:lpstr>5. 法・倫理的問題</vt:lpstr>
      <vt:lpstr>5.1 著作権</vt:lpstr>
      <vt:lpstr>5.1.1 著作権の概要</vt:lpstr>
      <vt:lpstr>5.1.2 データの著作物性</vt:lpstr>
      <vt:lpstr>5.1.3 データの帰属先</vt:lpstr>
      <vt:lpstr>5.2 ライセンシング</vt:lpstr>
      <vt:lpstr>5.2.1 ライセンシング</vt:lpstr>
      <vt:lpstr>5.2.2 CCライセンス</vt:lpstr>
      <vt:lpstr>5.3 研究不正・研究倫理</vt:lpstr>
      <vt:lpstr>5.3.1 定義</vt:lpstr>
      <vt:lpstr>5.3.2 研究公正に関するポリシー</vt:lpstr>
      <vt:lpstr>5.4 センシティブデータ</vt:lpstr>
      <vt:lpstr>5.4.1 センシティブデータとは</vt:lpstr>
      <vt:lpstr>5.4.2 センシティブデータへの対応</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cp:lastModifiedBy>西薗由依</cp:lastModifiedBy>
  <cp:revision>1022</cp:revision>
  <cp:lastPrinted>2016-06-22T00:17:20Z</cp:lastPrinted>
  <dcterms:created xsi:type="dcterms:W3CDTF">2011-01-21T05:03:45Z</dcterms:created>
  <dcterms:modified xsi:type="dcterms:W3CDTF">2017-05-28T13:19:01Z</dcterms:modified>
</cp:coreProperties>
</file>