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8" r:id="rId1"/>
  </p:sldMasterIdLst>
  <p:notesMasterIdLst>
    <p:notesMasterId r:id="rId29"/>
  </p:notesMasterIdLst>
  <p:handoutMasterIdLst>
    <p:handoutMasterId r:id="rId30"/>
  </p:handoutMasterIdLst>
  <p:sldIdLst>
    <p:sldId id="374" r:id="rId2"/>
    <p:sldId id="375" r:id="rId3"/>
    <p:sldId id="376" r:id="rId4"/>
    <p:sldId id="377" r:id="rId5"/>
    <p:sldId id="378" r:id="rId6"/>
    <p:sldId id="379" r:id="rId7"/>
    <p:sldId id="380" r:id="rId8"/>
    <p:sldId id="382" r:id="rId9"/>
    <p:sldId id="383" r:id="rId10"/>
    <p:sldId id="384" r:id="rId11"/>
    <p:sldId id="385" r:id="rId12"/>
    <p:sldId id="386" r:id="rId13"/>
    <p:sldId id="387" r:id="rId14"/>
    <p:sldId id="388" r:id="rId15"/>
    <p:sldId id="389" r:id="rId16"/>
    <p:sldId id="390" r:id="rId17"/>
    <p:sldId id="391" r:id="rId18"/>
    <p:sldId id="392" r:id="rId19"/>
    <p:sldId id="393" r:id="rId20"/>
    <p:sldId id="394" r:id="rId21"/>
    <p:sldId id="395" r:id="rId22"/>
    <p:sldId id="396" r:id="rId23"/>
    <p:sldId id="397" r:id="rId24"/>
    <p:sldId id="398" r:id="rId25"/>
    <p:sldId id="399" r:id="rId26"/>
    <p:sldId id="400" r:id="rId27"/>
    <p:sldId id="401" r:id="rId2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6" userDrawn="1">
          <p15:clr>
            <a:srgbClr val="A4A3A4"/>
          </p15:clr>
        </p15:guide>
        <p15:guide id="3" orient="horz" pos="3131" userDrawn="1">
          <p15:clr>
            <a:srgbClr val="A4A3A4"/>
          </p15:clr>
        </p15:guide>
        <p15:guide id="4"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lar7" initials="p" lastIdx="2" clrIdx="0">
    <p:extLst/>
  </p:cmAuthor>
  <p:cmAuthor id="2" name="前田翔太" initials="前田翔太" lastIdx="3"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CDFF"/>
    <a:srgbClr val="EBDDC3"/>
    <a:srgbClr val="00B050"/>
    <a:srgbClr val="00FF00"/>
    <a:srgbClr val="FDFA90"/>
    <a:srgbClr val="66FF99"/>
    <a:srgbClr val="66FF66"/>
    <a:srgbClr val="99FF99"/>
    <a:srgbClr val="FF66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3" autoAdjust="0"/>
    <p:restoredTop sz="44201" autoAdjust="0"/>
  </p:normalViewPr>
  <p:slideViewPr>
    <p:cSldViewPr>
      <p:cViewPr varScale="1">
        <p:scale>
          <a:sx n="33" d="100"/>
          <a:sy n="33" d="100"/>
        </p:scale>
        <p:origin x="2184" y="4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107" d="100"/>
          <a:sy n="107" d="100"/>
        </p:scale>
        <p:origin x="-702" y="-84"/>
      </p:cViewPr>
      <p:guideLst>
        <p:guide orient="horz" pos="3133"/>
        <p:guide pos="2146"/>
        <p:guide orient="horz" pos="3131"/>
        <p:guide pos="2145"/>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49787" cy="496967"/>
          </a:xfrm>
          <a:prstGeom prst="rect">
            <a:avLst/>
          </a:prstGeom>
        </p:spPr>
        <p:txBody>
          <a:bodyPr vert="horz" lIns="92145" tIns="46073" rIns="92145" bIns="46073"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5839" y="3"/>
            <a:ext cx="2949787" cy="496967"/>
          </a:xfrm>
          <a:prstGeom prst="rect">
            <a:avLst/>
          </a:prstGeom>
        </p:spPr>
        <p:txBody>
          <a:bodyPr vert="horz" lIns="92145" tIns="46073" rIns="92145" bIns="46073" rtlCol="0"/>
          <a:lstStyle>
            <a:lvl1pPr algn="r">
              <a:defRPr sz="1200"/>
            </a:lvl1pPr>
          </a:lstStyle>
          <a:p>
            <a:fld id="{B8529941-EBA7-4BC3-9844-DBE26D54CAB4}" type="datetimeFigureOut">
              <a:rPr kumimoji="1" lang="ja-JP" altLang="en-US" smtClean="0"/>
              <a:pPr/>
              <a:t>2017/5/28</a:t>
            </a:fld>
            <a:endParaRPr kumimoji="1" lang="ja-JP" altLang="en-US"/>
          </a:p>
        </p:txBody>
      </p:sp>
      <p:sp>
        <p:nvSpPr>
          <p:cNvPr id="4" name="フッター プレースホルダ 3"/>
          <p:cNvSpPr>
            <a:spLocks noGrp="1"/>
          </p:cNvSpPr>
          <p:nvPr>
            <p:ph type="ftr" sz="quarter" idx="2"/>
          </p:nvPr>
        </p:nvSpPr>
        <p:spPr>
          <a:xfrm>
            <a:off x="2" y="9440649"/>
            <a:ext cx="2949787" cy="496967"/>
          </a:xfrm>
          <a:prstGeom prst="rect">
            <a:avLst/>
          </a:prstGeom>
        </p:spPr>
        <p:txBody>
          <a:bodyPr vert="horz" lIns="92145" tIns="46073" rIns="92145" bIns="46073"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5839" y="9440649"/>
            <a:ext cx="2949787" cy="496967"/>
          </a:xfrm>
          <a:prstGeom prst="rect">
            <a:avLst/>
          </a:prstGeom>
        </p:spPr>
        <p:txBody>
          <a:bodyPr vert="horz" lIns="92145" tIns="46073" rIns="92145" bIns="46073" rtlCol="0" anchor="b"/>
          <a:lstStyle>
            <a:lvl1pPr algn="r">
              <a:defRPr sz="1200"/>
            </a:lvl1pPr>
          </a:lstStyle>
          <a:p>
            <a:fld id="{DAA2307C-BE97-4FB2-B3AF-126947752140}" type="slidenum">
              <a:rPr kumimoji="1" lang="ja-JP" altLang="en-US" smtClean="0"/>
              <a:pPr/>
              <a:t>‹#›</a:t>
            </a:fld>
            <a:endParaRPr kumimoji="1" lang="ja-JP" altLang="en-US"/>
          </a:p>
        </p:txBody>
      </p:sp>
    </p:spTree>
    <p:extLst>
      <p:ext uri="{BB962C8B-B14F-4D97-AF65-F5344CB8AC3E}">
        <p14:creationId xmlns:p14="http://schemas.microsoft.com/office/powerpoint/2010/main" val="1325896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49787" cy="496967"/>
          </a:xfrm>
          <a:prstGeom prst="rect">
            <a:avLst/>
          </a:prstGeom>
        </p:spPr>
        <p:txBody>
          <a:bodyPr vert="horz" lIns="92145" tIns="46073" rIns="92145" bIns="46073" rtlCol="0"/>
          <a:lstStyle>
            <a:lvl1pPr algn="l">
              <a:defRPr sz="1200"/>
            </a:lvl1pPr>
          </a:lstStyle>
          <a:p>
            <a:endParaRPr kumimoji="1" lang="ja-JP" altLang="en-US"/>
          </a:p>
        </p:txBody>
      </p:sp>
      <p:sp>
        <p:nvSpPr>
          <p:cNvPr id="3" name="日付プレースホルダ 2"/>
          <p:cNvSpPr>
            <a:spLocks noGrp="1"/>
          </p:cNvSpPr>
          <p:nvPr>
            <p:ph type="dt" idx="1"/>
          </p:nvPr>
        </p:nvSpPr>
        <p:spPr>
          <a:xfrm>
            <a:off x="3855839" y="3"/>
            <a:ext cx="2949787" cy="496967"/>
          </a:xfrm>
          <a:prstGeom prst="rect">
            <a:avLst/>
          </a:prstGeom>
        </p:spPr>
        <p:txBody>
          <a:bodyPr vert="horz" lIns="92145" tIns="46073" rIns="92145" bIns="46073" rtlCol="0"/>
          <a:lstStyle>
            <a:lvl1pPr algn="r">
              <a:defRPr sz="1200"/>
            </a:lvl1pPr>
          </a:lstStyle>
          <a:p>
            <a:fld id="{DAE9F0B2-4F6A-45F4-9D80-AC7AAC0D5717}" type="datetimeFigureOut">
              <a:rPr kumimoji="1" lang="ja-JP" altLang="en-US" smtClean="0"/>
              <a:pPr/>
              <a:t>2017/5/28</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2145" tIns="46073" rIns="92145" bIns="46073" rtlCol="0" anchor="ctr"/>
          <a:lstStyle/>
          <a:p>
            <a:endParaRPr lang="ja-JP" altLang="en-US"/>
          </a:p>
        </p:txBody>
      </p:sp>
      <p:sp>
        <p:nvSpPr>
          <p:cNvPr id="5" name="ノート プレースホルダ 4"/>
          <p:cNvSpPr>
            <a:spLocks noGrp="1"/>
          </p:cNvSpPr>
          <p:nvPr>
            <p:ph type="body" sz="quarter" idx="3"/>
          </p:nvPr>
        </p:nvSpPr>
        <p:spPr>
          <a:xfrm>
            <a:off x="680720" y="4721187"/>
            <a:ext cx="5445760" cy="4472702"/>
          </a:xfrm>
          <a:prstGeom prst="rect">
            <a:avLst/>
          </a:prstGeom>
        </p:spPr>
        <p:txBody>
          <a:bodyPr vert="horz" lIns="92145" tIns="46073" rIns="92145" bIns="46073"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2" y="9440649"/>
            <a:ext cx="2949787" cy="496967"/>
          </a:xfrm>
          <a:prstGeom prst="rect">
            <a:avLst/>
          </a:prstGeom>
        </p:spPr>
        <p:txBody>
          <a:bodyPr vert="horz" lIns="92145" tIns="46073" rIns="92145" bIns="46073"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39" y="9440649"/>
            <a:ext cx="2949787" cy="496967"/>
          </a:xfrm>
          <a:prstGeom prst="rect">
            <a:avLst/>
          </a:prstGeom>
        </p:spPr>
        <p:txBody>
          <a:bodyPr vert="horz" lIns="92145" tIns="46073" rIns="92145" bIns="46073" rtlCol="0" anchor="b"/>
          <a:lstStyle>
            <a:lvl1pPr algn="r">
              <a:defRPr sz="1200"/>
            </a:lvl1pPr>
          </a:lstStyle>
          <a:p>
            <a:fld id="{54D2E09C-3C41-49CE-8FFB-B55B3F4AAB7D}" type="slidenum">
              <a:rPr kumimoji="1" lang="ja-JP" altLang="en-US" smtClean="0"/>
              <a:pPr/>
              <a:t>‹#›</a:t>
            </a:fld>
            <a:endParaRPr kumimoji="1" lang="ja-JP" altLang="en-US"/>
          </a:p>
        </p:txBody>
      </p:sp>
    </p:spTree>
    <p:extLst>
      <p:ext uri="{BB962C8B-B14F-4D97-AF65-F5344CB8AC3E}">
        <p14:creationId xmlns:p14="http://schemas.microsoft.com/office/powerpoint/2010/main" val="5716851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a:t>
            </a:fld>
            <a:endParaRPr kumimoji="1" lang="ja-JP" altLang="en-US" dirty="0"/>
          </a:p>
        </p:txBody>
      </p:sp>
    </p:spTree>
    <p:extLst>
      <p:ext uri="{BB962C8B-B14F-4D97-AF65-F5344CB8AC3E}">
        <p14:creationId xmlns:p14="http://schemas.microsoft.com/office/powerpoint/2010/main" val="371966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この章では、研究データを共有、再利用する際に重要になる、ファイル構成、文書化、メタデータの作成について基本的な考え方を紹介します。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研究データを管理する際には、次の点に気をつけるとよいでしょう。</a:t>
            </a:r>
          </a:p>
          <a:p>
            <a:r>
              <a:rPr kumimoji="1" lang="ja-JP" altLang="ja-JP" sz="1200" kern="1200" dirty="0">
                <a:solidFill>
                  <a:schemeClr val="tx1"/>
                </a:solidFill>
                <a:effectLst/>
                <a:latin typeface="+mn-lt"/>
                <a:ea typeface="+mn-ea"/>
                <a:cs typeface="+mn-cs"/>
              </a:rPr>
              <a:t>１．データを保存したファイルの構成を見ただけで、その内容を予測できるような規則性を維持すること。</a:t>
            </a:r>
          </a:p>
          <a:p>
            <a:r>
              <a:rPr kumimoji="1" lang="ja-JP" altLang="ja-JP" sz="1200" kern="1200" dirty="0">
                <a:solidFill>
                  <a:schemeClr val="tx1"/>
                </a:solidFill>
                <a:effectLst/>
                <a:latin typeface="+mn-lt"/>
                <a:ea typeface="+mn-ea"/>
                <a:cs typeface="+mn-cs"/>
              </a:rPr>
              <a:t>２．データを再利用できるように、その収集方法や分析方法、内容について、自分以外の研究者が見ても十分理解できるように文書を残すこと。</a:t>
            </a:r>
          </a:p>
          <a:p>
            <a:r>
              <a:rPr kumimoji="1" lang="ja-JP" altLang="ja-JP" sz="1200" kern="1200" dirty="0">
                <a:solidFill>
                  <a:schemeClr val="tx1"/>
                </a:solidFill>
                <a:effectLst/>
                <a:latin typeface="+mn-lt"/>
                <a:ea typeface="+mn-ea"/>
                <a:cs typeface="+mn-cs"/>
              </a:rPr>
              <a:t>３．インターネットで共有することを考慮して、十分なメタデータを付与すること。</a:t>
            </a:r>
          </a:p>
          <a:p>
            <a:r>
              <a:rPr kumimoji="1" lang="ja-JP" altLang="ja-JP" sz="1200" kern="1200" dirty="0">
                <a:solidFill>
                  <a:schemeClr val="tx1"/>
                </a:solidFill>
                <a:effectLst/>
                <a:latin typeface="+mn-lt"/>
                <a:ea typeface="+mn-ea"/>
                <a:cs typeface="+mn-cs"/>
              </a:rPr>
              <a:t>４．データを利用した場合は引用情報を提示すること。</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a:t>
            </a:fld>
            <a:endParaRPr kumimoji="1" lang="ja-JP" altLang="en-US"/>
          </a:p>
        </p:txBody>
      </p:sp>
    </p:spTree>
    <p:extLst>
      <p:ext uri="{BB962C8B-B14F-4D97-AF65-F5344CB8AC3E}">
        <p14:creationId xmlns:p14="http://schemas.microsoft.com/office/powerpoint/2010/main" val="9802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まずはデータを保存するファイルの管理方法について具体的にみていきましょう。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3</a:t>
            </a:fld>
            <a:endParaRPr kumimoji="1" lang="ja-JP" altLang="en-US"/>
          </a:p>
        </p:txBody>
      </p:sp>
    </p:spTree>
    <p:extLst>
      <p:ext uri="{BB962C8B-B14F-4D97-AF65-F5344CB8AC3E}">
        <p14:creationId xmlns:p14="http://schemas.microsoft.com/office/powerpoint/2010/main" val="3415957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研究が進展するに従って、新しいデータを取得・収集する、既存のデータから新たな分析結果が生まれる等、数多くのデータが生成されます。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データの数が増えるに従い、記憶に頼ったファイル管理では、その識別が難しくなります。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適切なルールを設けてファイルを管理することで、効率的なアクセスが可能になり、研究を効果的に進めることに繋がります。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ファイル管理は論理的で矛盾無く、一般的に予測できるファイル名をつけるといったルールを設けることが大切になります。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適切なファイル管理を行うことで、</a:t>
            </a:r>
          </a:p>
          <a:p>
            <a:r>
              <a:rPr kumimoji="1" lang="ja-JP" altLang="ja-JP" sz="1200" kern="1200" dirty="0">
                <a:solidFill>
                  <a:schemeClr val="tx1"/>
                </a:solidFill>
                <a:effectLst/>
                <a:latin typeface="+mn-lt"/>
                <a:ea typeface="+mn-ea"/>
                <a:cs typeface="+mn-cs"/>
              </a:rPr>
              <a:t>　・作成者も利用者もファイルを容易に区別、発見できる</a:t>
            </a:r>
          </a:p>
          <a:p>
            <a:r>
              <a:rPr kumimoji="1" lang="ja-JP" altLang="ja-JP" sz="1200" kern="1200" dirty="0">
                <a:solidFill>
                  <a:schemeClr val="tx1"/>
                </a:solidFill>
                <a:effectLst/>
                <a:latin typeface="+mn-lt"/>
                <a:ea typeface="+mn-ea"/>
                <a:cs typeface="+mn-cs"/>
              </a:rPr>
              <a:t>　・複数の人が混乱なく作業できる</a:t>
            </a:r>
          </a:p>
          <a:p>
            <a:r>
              <a:rPr kumimoji="1" lang="ja-JP" altLang="ja-JP" sz="1200" kern="1200" dirty="0">
                <a:solidFill>
                  <a:schemeClr val="tx1"/>
                </a:solidFill>
                <a:effectLst/>
                <a:latin typeface="+mn-lt"/>
                <a:ea typeface="+mn-ea"/>
                <a:cs typeface="+mn-cs"/>
              </a:rPr>
              <a:t>　・誤って上書き、削除されにくくなる</a:t>
            </a:r>
          </a:p>
          <a:p>
            <a:r>
              <a:rPr kumimoji="1" lang="ja-JP" altLang="ja-JP" sz="1200" kern="1200" dirty="0">
                <a:solidFill>
                  <a:schemeClr val="tx1"/>
                </a:solidFill>
                <a:effectLst/>
                <a:latin typeface="+mn-lt"/>
                <a:ea typeface="+mn-ea"/>
                <a:cs typeface="+mn-cs"/>
              </a:rPr>
              <a:t>　・バージョン違いを明確に区別できる</a:t>
            </a:r>
          </a:p>
          <a:p>
            <a:r>
              <a:rPr kumimoji="1" lang="ja-JP" altLang="ja-JP" sz="1200" kern="1200" dirty="0">
                <a:solidFill>
                  <a:schemeClr val="tx1"/>
                </a:solidFill>
                <a:effectLst/>
                <a:latin typeface="+mn-lt"/>
                <a:ea typeface="+mn-ea"/>
                <a:cs typeface="+mn-cs"/>
              </a:rPr>
              <a:t>　・別のプラットフォームに移行しても文脈を維持できる</a:t>
            </a:r>
          </a:p>
          <a:p>
            <a:r>
              <a:rPr kumimoji="1" lang="ja-JP" altLang="ja-JP" sz="1200" kern="1200" dirty="0">
                <a:solidFill>
                  <a:schemeClr val="tx1"/>
                </a:solidFill>
                <a:effectLst/>
                <a:latin typeface="+mn-lt"/>
                <a:ea typeface="+mn-ea"/>
                <a:cs typeface="+mn-cs"/>
              </a:rPr>
              <a:t>等のメリットが考えられます。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4</a:t>
            </a:fld>
            <a:endParaRPr kumimoji="1" lang="ja-JP" altLang="en-US"/>
          </a:p>
        </p:txBody>
      </p:sp>
    </p:spTree>
    <p:extLst>
      <p:ext uri="{BB962C8B-B14F-4D97-AF65-F5344CB8AC3E}">
        <p14:creationId xmlns:p14="http://schemas.microsoft.com/office/powerpoint/2010/main" val="2530895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実際にファイルを作成する際には、主に以下の</a:t>
            </a:r>
            <a:r>
              <a:rPr kumimoji="1" lang="en-US" altLang="ja-JP" sz="1200" kern="1200" dirty="0">
                <a:solidFill>
                  <a:schemeClr val="tx1"/>
                </a:solidFill>
                <a:effectLst/>
                <a:latin typeface="+mn-lt"/>
                <a:ea typeface="+mn-ea"/>
                <a:cs typeface="+mn-cs"/>
              </a:rPr>
              <a:t>3</a:t>
            </a:r>
            <a:r>
              <a:rPr kumimoji="1" lang="ja-JP" altLang="ja-JP" sz="1200" kern="1200" dirty="0">
                <a:solidFill>
                  <a:schemeClr val="tx1"/>
                </a:solidFill>
                <a:effectLst/>
                <a:latin typeface="+mn-lt"/>
                <a:ea typeface="+mn-ea"/>
                <a:cs typeface="+mn-cs"/>
              </a:rPr>
              <a:t>点を考慮すると良いでしょう。</a:t>
            </a:r>
          </a:p>
          <a:p>
            <a:r>
              <a:rPr kumimoji="1" lang="ja-JP" altLang="ja-JP" sz="1200" kern="1200" dirty="0">
                <a:solidFill>
                  <a:schemeClr val="tx1"/>
                </a:solidFill>
                <a:effectLst/>
                <a:latin typeface="+mn-lt"/>
                <a:ea typeface="+mn-ea"/>
                <a:cs typeface="+mn-cs"/>
              </a:rPr>
              <a:t>１．ファイル名の構成</a:t>
            </a:r>
          </a:p>
          <a:p>
            <a:r>
              <a:rPr kumimoji="1" lang="ja-JP" altLang="ja-JP" sz="1200" kern="1200" dirty="0">
                <a:solidFill>
                  <a:schemeClr val="tx1"/>
                </a:solidFill>
                <a:effectLst/>
                <a:latin typeface="+mn-lt"/>
                <a:ea typeface="+mn-ea"/>
                <a:cs typeface="+mn-cs"/>
              </a:rPr>
              <a:t>　保存を行う際には、保存先システムのファイル名の制約を考慮する必要があります。</a:t>
            </a:r>
          </a:p>
          <a:p>
            <a:r>
              <a:rPr kumimoji="1" lang="ja-JP" altLang="ja-JP" sz="1200" kern="1200" dirty="0">
                <a:solidFill>
                  <a:schemeClr val="tx1"/>
                </a:solidFill>
                <a:effectLst/>
                <a:latin typeface="+mn-lt"/>
                <a:ea typeface="+mn-ea"/>
                <a:cs typeface="+mn-cs"/>
              </a:rPr>
              <a:t>　例えば、ファイル名は英数字のみで構成する等の規則が考えられます。このような特定のシステムに依存しないファイル構成は、将来的なアクセスと検索のために重要です。</a:t>
            </a:r>
          </a:p>
          <a:p>
            <a:r>
              <a:rPr kumimoji="1" lang="ja-JP" altLang="ja-JP" sz="1200" kern="1200" dirty="0">
                <a:solidFill>
                  <a:schemeClr val="tx1"/>
                </a:solidFill>
                <a:effectLst/>
                <a:latin typeface="+mn-lt"/>
                <a:ea typeface="+mn-ea"/>
                <a:cs typeface="+mn-cs"/>
              </a:rPr>
              <a:t>２．文脈の保存</a:t>
            </a:r>
          </a:p>
          <a:p>
            <a:r>
              <a:rPr kumimoji="1" lang="ja-JP" altLang="ja-JP" sz="1200" kern="1200" dirty="0">
                <a:solidFill>
                  <a:schemeClr val="tx1"/>
                </a:solidFill>
                <a:effectLst/>
                <a:latin typeface="+mn-lt"/>
                <a:ea typeface="+mn-ea"/>
                <a:cs typeface="+mn-cs"/>
              </a:rPr>
              <a:t>　データの具体的な内容を含むようにします。例えば、いつ、誰が作った、何のデータなのか、そのバージョンは何なのか、がファイル名から分かると良いでしょう。</a:t>
            </a:r>
          </a:p>
          <a:p>
            <a:r>
              <a:rPr kumimoji="1" lang="ja-JP" altLang="ja-JP" sz="1200" kern="1200" dirty="0">
                <a:solidFill>
                  <a:schemeClr val="tx1"/>
                </a:solidFill>
                <a:effectLst/>
                <a:latin typeface="+mn-lt"/>
                <a:ea typeface="+mn-ea"/>
                <a:cs typeface="+mn-cs"/>
              </a:rPr>
              <a:t>３．一貫性のあるルール</a:t>
            </a:r>
          </a:p>
          <a:p>
            <a:r>
              <a:rPr kumimoji="1" lang="ja-JP" altLang="ja-JP" sz="1200" kern="1200" dirty="0">
                <a:solidFill>
                  <a:schemeClr val="tx1"/>
                </a:solidFill>
                <a:effectLst/>
                <a:latin typeface="+mn-lt"/>
                <a:ea typeface="+mn-ea"/>
                <a:cs typeface="+mn-cs"/>
              </a:rPr>
              <a:t>　プロジェクトを通して同じルールを用いてファイルを保存することは大切です。</a:t>
            </a:r>
          </a:p>
          <a:p>
            <a:r>
              <a:rPr kumimoji="1" lang="ja-JP" altLang="ja-JP" sz="1200" kern="1200" dirty="0">
                <a:solidFill>
                  <a:schemeClr val="tx1"/>
                </a:solidFill>
                <a:effectLst/>
                <a:latin typeface="+mn-lt"/>
                <a:ea typeface="+mn-ea"/>
                <a:cs typeface="+mn-cs"/>
              </a:rPr>
              <a:t>　例えば日付の情報は</a:t>
            </a:r>
            <a:r>
              <a:rPr kumimoji="1" lang="en-US" altLang="ja-JP" sz="1200" kern="1200" dirty="0">
                <a:solidFill>
                  <a:schemeClr val="tx1"/>
                </a:solidFill>
                <a:effectLst/>
                <a:latin typeface="+mn-lt"/>
                <a:ea typeface="+mn-ea"/>
                <a:cs typeface="+mn-cs"/>
              </a:rPr>
              <a:t>YYYYMMDD</a:t>
            </a:r>
            <a:r>
              <a:rPr kumimoji="1" lang="ja-JP" altLang="ja-JP" sz="1200" kern="1200" dirty="0">
                <a:solidFill>
                  <a:schemeClr val="tx1"/>
                </a:solidFill>
                <a:effectLst/>
                <a:latin typeface="+mn-lt"/>
                <a:ea typeface="+mn-ea"/>
                <a:cs typeface="+mn-cs"/>
              </a:rPr>
              <a:t>（西暦</a:t>
            </a:r>
            <a:r>
              <a:rPr kumimoji="1" lang="en-US" altLang="ja-JP" sz="1200" kern="1200" dirty="0">
                <a:solidFill>
                  <a:schemeClr val="tx1"/>
                </a:solidFill>
                <a:effectLst/>
                <a:latin typeface="+mn-lt"/>
                <a:ea typeface="+mn-ea"/>
                <a:cs typeface="+mn-cs"/>
              </a:rPr>
              <a:t>4</a:t>
            </a:r>
            <a:r>
              <a:rPr kumimoji="1" lang="ja-JP" altLang="ja-JP" sz="1200" kern="1200" dirty="0">
                <a:solidFill>
                  <a:schemeClr val="tx1"/>
                </a:solidFill>
                <a:effectLst/>
                <a:latin typeface="+mn-lt"/>
                <a:ea typeface="+mn-ea"/>
                <a:cs typeface="+mn-cs"/>
              </a:rPr>
              <a:t>桁月</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桁日</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桁で表す）など常に同じ順序で含めることで、追跡が容易になります。</a:t>
            </a:r>
          </a:p>
          <a:p>
            <a:endParaRPr kumimoji="1" lang="en-US" altLang="ja-JP" sz="1000"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5</a:t>
            </a:fld>
            <a:endParaRPr kumimoji="1" lang="ja-JP" altLang="en-US"/>
          </a:p>
        </p:txBody>
      </p:sp>
    </p:spTree>
    <p:extLst>
      <p:ext uri="{BB962C8B-B14F-4D97-AF65-F5344CB8AC3E}">
        <p14:creationId xmlns:p14="http://schemas.microsoft.com/office/powerpoint/2010/main" val="695354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　それぞれの基準には例えばこのようなルールが考えられます。</a:t>
            </a:r>
          </a:p>
          <a:p>
            <a:r>
              <a:rPr kumimoji="1" lang="ja-JP" altLang="ja-JP" sz="1200" kern="1200" dirty="0">
                <a:solidFill>
                  <a:schemeClr val="tx1"/>
                </a:solidFill>
                <a:effectLst/>
                <a:latin typeface="+mn-lt"/>
                <a:ea typeface="+mn-ea"/>
                <a:cs typeface="+mn-cs"/>
              </a:rPr>
              <a:t>・ファイルの構成</a:t>
            </a:r>
          </a:p>
          <a:p>
            <a:pPr lvl="1"/>
            <a:r>
              <a:rPr kumimoji="1" lang="ja-JP" altLang="ja-JP" sz="1200" kern="1200" dirty="0">
                <a:solidFill>
                  <a:schemeClr val="tx1"/>
                </a:solidFill>
                <a:effectLst/>
                <a:latin typeface="+mn-lt"/>
                <a:ea typeface="+mn-ea"/>
                <a:cs typeface="+mn-cs"/>
              </a:rPr>
              <a:t>・ファイル名に特殊文字は用いないようにします。特にスライドに挙げたような特殊文字は様々な</a:t>
            </a:r>
            <a:r>
              <a:rPr kumimoji="1" lang="en-US" altLang="ja-JP" sz="1200" kern="1200" dirty="0">
                <a:solidFill>
                  <a:schemeClr val="tx1"/>
                </a:solidFill>
                <a:effectLst/>
                <a:latin typeface="+mn-lt"/>
                <a:ea typeface="+mn-ea"/>
                <a:cs typeface="+mn-cs"/>
              </a:rPr>
              <a:t>OS</a:t>
            </a:r>
            <a:r>
              <a:rPr kumimoji="1" lang="ja-JP" altLang="ja-JP" sz="1200" kern="1200" dirty="0">
                <a:solidFill>
                  <a:schemeClr val="tx1"/>
                </a:solidFill>
                <a:effectLst/>
                <a:latin typeface="+mn-lt"/>
                <a:ea typeface="+mn-ea"/>
                <a:cs typeface="+mn-cs"/>
              </a:rPr>
              <a:t>で特別な意味を持つので注意してください。またピリオド、スペースは利用せず、代わりにアンダーバーを利用します。システムによって大文字小文字の処理が異なるので、注意が必要です。　</a:t>
            </a:r>
          </a:p>
          <a:p>
            <a:r>
              <a:rPr kumimoji="1" lang="ja-JP" altLang="ja-JP" sz="1200" kern="1200" dirty="0">
                <a:solidFill>
                  <a:schemeClr val="tx1"/>
                </a:solidFill>
                <a:effectLst/>
                <a:latin typeface="+mn-lt"/>
                <a:ea typeface="+mn-ea"/>
                <a:cs typeface="+mn-cs"/>
              </a:rPr>
              <a:t>・文脈の保存</a:t>
            </a:r>
          </a:p>
          <a:p>
            <a:pPr lvl="1"/>
            <a:r>
              <a:rPr kumimoji="1" lang="ja-JP" altLang="ja-JP" sz="1200" kern="1200" dirty="0">
                <a:solidFill>
                  <a:schemeClr val="tx1"/>
                </a:solidFill>
                <a:effectLst/>
                <a:latin typeface="+mn-lt"/>
                <a:ea typeface="+mn-ea"/>
                <a:cs typeface="+mn-cs"/>
              </a:rPr>
              <a:t>・ファイル名は短く示唆的にします。内容を表す適切な長さは約２５文字以内を目安にします。</a:t>
            </a:r>
          </a:p>
          <a:p>
            <a:pPr lvl="1"/>
            <a:r>
              <a:rPr kumimoji="1" lang="ja-JP" altLang="ja-JP" sz="1200" kern="1200" dirty="0">
                <a:solidFill>
                  <a:schemeClr val="tx1"/>
                </a:solidFill>
                <a:effectLst/>
                <a:latin typeface="+mn-lt"/>
                <a:ea typeface="+mn-ea"/>
                <a:cs typeface="+mn-cs"/>
              </a:rPr>
              <a:t>・ソフトウェアや実験機器が出力するファイル名をそのまま利用しない方が良いでしょう。</a:t>
            </a:r>
          </a:p>
          <a:p>
            <a:pPr lvl="1"/>
            <a:r>
              <a:rPr kumimoji="1" lang="ja-JP" altLang="ja-JP" sz="1200" kern="1200" dirty="0">
                <a:solidFill>
                  <a:schemeClr val="tx1"/>
                </a:solidFill>
                <a:effectLst/>
                <a:latin typeface="+mn-lt"/>
                <a:ea typeface="+mn-ea"/>
                <a:cs typeface="+mn-cs"/>
              </a:rPr>
              <a:t>・ファイル名は場所に関わらず識別ができるように、内容を表す情報をできるだけたくさん含めるべきです。</a:t>
            </a:r>
          </a:p>
          <a:p>
            <a:pPr lvl="1"/>
            <a:r>
              <a:rPr kumimoji="1" lang="ja-JP" altLang="ja-JP" sz="1200" kern="1200" dirty="0">
                <a:solidFill>
                  <a:schemeClr val="tx1"/>
                </a:solidFill>
                <a:effectLst/>
                <a:latin typeface="+mn-lt"/>
                <a:ea typeface="+mn-ea"/>
                <a:cs typeface="+mn-cs"/>
              </a:rPr>
              <a:t>・ファイルの拡張子は、ファイルが作成された物理的環境であるソフトウェアを正確に示すものを用います。例えば、</a:t>
            </a:r>
            <a:r>
              <a:rPr kumimoji="1" lang="en-US" altLang="ja-JP" sz="1200" kern="1200" dirty="0">
                <a:solidFill>
                  <a:schemeClr val="tx1"/>
                </a:solidFill>
                <a:effectLst/>
                <a:latin typeface="+mn-lt"/>
                <a:ea typeface="+mn-ea"/>
                <a:cs typeface="+mn-cs"/>
              </a:rPr>
              <a:t>SPSS</a:t>
            </a:r>
            <a:r>
              <a:rPr kumimoji="1" lang="ja-JP" altLang="ja-JP" sz="1200" kern="1200" dirty="0">
                <a:solidFill>
                  <a:schemeClr val="tx1"/>
                </a:solidFill>
                <a:effectLst/>
                <a:latin typeface="+mn-lt"/>
                <a:ea typeface="+mn-ea"/>
                <a:cs typeface="+mn-cs"/>
              </a:rPr>
              <a:t>（エスピーエスエス）は</a:t>
            </a:r>
            <a:r>
              <a:rPr kumimoji="1" lang="en-US" altLang="ja-JP" sz="1200" kern="1200" dirty="0">
                <a:solidFill>
                  <a:schemeClr val="tx1"/>
                </a:solidFill>
                <a:effectLst/>
                <a:latin typeface="+mn-lt"/>
                <a:ea typeface="+mn-ea"/>
                <a:cs typeface="+mn-cs"/>
              </a:rPr>
              <a:t>.</a:t>
            </a:r>
            <a:r>
              <a:rPr kumimoji="1" lang="en-US" altLang="ja-JP" sz="1200" kern="1200" dirty="0" err="1">
                <a:solidFill>
                  <a:schemeClr val="tx1"/>
                </a:solidFill>
                <a:effectLst/>
                <a:latin typeface="+mn-lt"/>
                <a:ea typeface="+mn-ea"/>
                <a:cs typeface="+mn-cs"/>
              </a:rPr>
              <a:t>por</a:t>
            </a:r>
            <a:r>
              <a:rPr kumimoji="1" lang="ja-JP" altLang="ja-JP" sz="1200" kern="1200" dirty="0">
                <a:solidFill>
                  <a:schemeClr val="tx1"/>
                </a:solidFill>
                <a:effectLst/>
                <a:latin typeface="+mn-lt"/>
                <a:ea typeface="+mn-ea"/>
                <a:cs typeface="+mn-cs"/>
              </a:rPr>
              <a:t>（ドットピーオーアール）</a:t>
            </a:r>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エクセルファイルは</a:t>
            </a:r>
            <a:r>
              <a:rPr kumimoji="1" lang="en-US" altLang="ja-JP" sz="1200" kern="1200" dirty="0">
                <a:solidFill>
                  <a:schemeClr val="tx1"/>
                </a:solidFill>
                <a:effectLst/>
                <a:latin typeface="+mn-lt"/>
                <a:ea typeface="+mn-ea"/>
                <a:cs typeface="+mn-cs"/>
              </a:rPr>
              <a:t>.</a:t>
            </a:r>
            <a:r>
              <a:rPr kumimoji="1" lang="en-US" altLang="ja-JP" sz="1200" kern="1200" dirty="0" err="1">
                <a:solidFill>
                  <a:schemeClr val="tx1"/>
                </a:solidFill>
                <a:effectLst/>
                <a:latin typeface="+mn-lt"/>
                <a:ea typeface="+mn-ea"/>
                <a:cs typeface="+mn-cs"/>
              </a:rPr>
              <a:t>xls</a:t>
            </a:r>
            <a:r>
              <a:rPr kumimoji="1" lang="ja-JP" altLang="ja-JP" sz="1200" kern="1200" dirty="0">
                <a:solidFill>
                  <a:schemeClr val="tx1"/>
                </a:solidFill>
                <a:effectLst/>
                <a:latin typeface="+mn-lt"/>
                <a:ea typeface="+mn-ea"/>
                <a:cs typeface="+mn-cs"/>
              </a:rPr>
              <a:t>（ドットエックスエルエス）、</a:t>
            </a:r>
            <a:r>
              <a:rPr kumimoji="1" lang="en-US" altLang="ja-JP"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xlsx</a:t>
            </a:r>
            <a:r>
              <a:rPr kumimoji="1" lang="ja-JP" altLang="ja-JP" sz="1200" kern="1200" dirty="0">
                <a:solidFill>
                  <a:schemeClr val="tx1"/>
                </a:solidFill>
                <a:effectLst/>
                <a:latin typeface="+mn-lt"/>
                <a:ea typeface="+mn-ea"/>
                <a:cs typeface="+mn-cs"/>
              </a:rPr>
              <a:t>（ドットエックスエルエスエックス）のようになります。</a:t>
            </a:r>
          </a:p>
          <a:p>
            <a:r>
              <a:rPr kumimoji="1" lang="ja-JP" altLang="ja-JP" sz="1200" kern="1200" dirty="0">
                <a:solidFill>
                  <a:schemeClr val="tx1"/>
                </a:solidFill>
                <a:effectLst/>
                <a:latin typeface="+mn-lt"/>
                <a:ea typeface="+mn-ea"/>
                <a:cs typeface="+mn-cs"/>
              </a:rPr>
              <a:t>・一貫性のある保存</a:t>
            </a:r>
          </a:p>
          <a:p>
            <a:r>
              <a:rPr kumimoji="1" lang="ja-JP" altLang="ja-JP" sz="1200" kern="1200" dirty="0">
                <a:solidFill>
                  <a:schemeClr val="tx1"/>
                </a:solidFill>
                <a:effectLst/>
                <a:latin typeface="+mn-lt"/>
                <a:ea typeface="+mn-ea"/>
                <a:cs typeface="+mn-cs"/>
              </a:rPr>
              <a:t>　日付を用いる場合、</a:t>
            </a:r>
            <a:r>
              <a:rPr kumimoji="1" lang="en-US" altLang="ja-JP" sz="1200" kern="1200" dirty="0">
                <a:solidFill>
                  <a:schemeClr val="tx1"/>
                </a:solidFill>
                <a:effectLst/>
                <a:latin typeface="+mn-lt"/>
                <a:ea typeface="+mn-ea"/>
                <a:cs typeface="+mn-cs"/>
              </a:rPr>
              <a:t>YYYYMMDD</a:t>
            </a:r>
            <a:r>
              <a:rPr kumimoji="1" lang="ja-JP" altLang="ja-JP" sz="1200" kern="1200" dirty="0">
                <a:solidFill>
                  <a:schemeClr val="tx1"/>
                </a:solidFill>
                <a:effectLst/>
                <a:latin typeface="+mn-lt"/>
                <a:ea typeface="+mn-ea"/>
                <a:cs typeface="+mn-cs"/>
              </a:rPr>
              <a:t>（西暦</a:t>
            </a:r>
            <a:r>
              <a:rPr kumimoji="1" lang="en-US" altLang="ja-JP" sz="1200" kern="1200" dirty="0">
                <a:solidFill>
                  <a:schemeClr val="tx1"/>
                </a:solidFill>
                <a:effectLst/>
                <a:latin typeface="+mn-lt"/>
                <a:ea typeface="+mn-ea"/>
                <a:cs typeface="+mn-cs"/>
              </a:rPr>
              <a:t>4</a:t>
            </a:r>
            <a:r>
              <a:rPr kumimoji="1" lang="ja-JP" altLang="ja-JP" sz="1200" kern="1200" dirty="0">
                <a:solidFill>
                  <a:schemeClr val="tx1"/>
                </a:solidFill>
                <a:effectLst/>
                <a:latin typeface="+mn-lt"/>
                <a:ea typeface="+mn-ea"/>
                <a:cs typeface="+mn-cs"/>
              </a:rPr>
              <a:t>桁、月</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桁、日</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桁）のように、フォーマットを統一します。ルールに則った上で、十分な情報を付与することで、一次利用者も二次利用者も含めて、誰もが混乱することなくデータを利用することができます。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6</a:t>
            </a:fld>
            <a:endParaRPr kumimoji="1" lang="ja-JP" altLang="en-US"/>
          </a:p>
        </p:txBody>
      </p:sp>
    </p:spTree>
    <p:extLst>
      <p:ext uri="{BB962C8B-B14F-4D97-AF65-F5344CB8AC3E}">
        <p14:creationId xmlns:p14="http://schemas.microsoft.com/office/powerpoint/2010/main" val="56636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より具体的に見ていきましょう。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ファイル名をつける際には、例えば、</a:t>
            </a:r>
          </a:p>
          <a:p>
            <a:r>
              <a:rPr kumimoji="1" lang="ja-JP" altLang="ja-JP" sz="1200" kern="1200" dirty="0">
                <a:solidFill>
                  <a:schemeClr val="tx1"/>
                </a:solidFill>
                <a:effectLst/>
                <a:latin typeface="+mn-lt"/>
                <a:ea typeface="+mn-ea"/>
                <a:cs typeface="+mn-cs"/>
              </a:rPr>
              <a:t>　・研究プロジェクトの</a:t>
            </a:r>
            <a:r>
              <a:rPr kumimoji="1" lang="en-US" altLang="ja-JP" sz="1200" kern="1200" dirty="0">
                <a:solidFill>
                  <a:schemeClr val="tx1"/>
                </a:solidFill>
                <a:effectLst/>
                <a:latin typeface="+mn-lt"/>
                <a:ea typeface="+mn-ea"/>
                <a:cs typeface="+mn-cs"/>
              </a:rPr>
              <a:t>ID</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　・データ生成に関与した個人、研究チーム、部局等の名前</a:t>
            </a:r>
          </a:p>
          <a:p>
            <a:r>
              <a:rPr kumimoji="1" lang="ja-JP" altLang="ja-JP" sz="1200" kern="1200" dirty="0">
                <a:solidFill>
                  <a:schemeClr val="tx1"/>
                </a:solidFill>
                <a:effectLst/>
                <a:latin typeface="+mn-lt"/>
                <a:ea typeface="+mn-ea"/>
                <a:cs typeface="+mn-cs"/>
              </a:rPr>
              <a:t>　・データの内容を端的に表す用語</a:t>
            </a:r>
          </a:p>
          <a:p>
            <a:r>
              <a:rPr kumimoji="1" lang="ja-JP" altLang="ja-JP" sz="1200" kern="1200" dirty="0">
                <a:solidFill>
                  <a:schemeClr val="tx1"/>
                </a:solidFill>
                <a:effectLst/>
                <a:latin typeface="+mn-lt"/>
                <a:ea typeface="+mn-ea"/>
                <a:cs typeface="+mn-cs"/>
              </a:rPr>
              <a:t>　・データの作成日や公開日</a:t>
            </a:r>
          </a:p>
          <a:p>
            <a:r>
              <a:rPr kumimoji="1" lang="ja-JP" altLang="ja-JP" sz="1200" kern="1200" dirty="0">
                <a:solidFill>
                  <a:schemeClr val="tx1"/>
                </a:solidFill>
                <a:effectLst/>
                <a:latin typeface="+mn-lt"/>
                <a:ea typeface="+mn-ea"/>
                <a:cs typeface="+mn-cs"/>
              </a:rPr>
              <a:t>　・データのバージョン番号</a:t>
            </a:r>
          </a:p>
          <a:p>
            <a:r>
              <a:rPr kumimoji="1" lang="ja-JP" altLang="ja-JP" sz="1200" kern="1200" dirty="0">
                <a:solidFill>
                  <a:schemeClr val="tx1"/>
                </a:solidFill>
                <a:effectLst/>
                <a:latin typeface="+mn-lt"/>
                <a:ea typeface="+mn-ea"/>
                <a:cs typeface="+mn-cs"/>
              </a:rPr>
              <a:t>等を含めると、ファイル名から、いつ、どこで、誰が作成した、何のデータなのかがわかります。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また、以下の点は注意が必要です。</a:t>
            </a:r>
          </a:p>
          <a:p>
            <a:r>
              <a:rPr kumimoji="1" lang="ja-JP" altLang="ja-JP" sz="1200" kern="1200" dirty="0">
                <a:solidFill>
                  <a:schemeClr val="tx1"/>
                </a:solidFill>
                <a:effectLst/>
                <a:latin typeface="+mn-lt"/>
                <a:ea typeface="+mn-ea"/>
                <a:cs typeface="+mn-cs"/>
              </a:rPr>
              <a:t>・一般的なファイル名を用いると、保存先を変更した際に混乱が生じる恐れがあります。</a:t>
            </a:r>
          </a:p>
          <a:p>
            <a:r>
              <a:rPr kumimoji="1" lang="ja-JP" altLang="ja-JP" sz="1200" kern="1200" dirty="0">
                <a:solidFill>
                  <a:schemeClr val="tx1"/>
                </a:solidFill>
                <a:effectLst/>
                <a:latin typeface="+mn-lt"/>
                <a:ea typeface="+mn-ea"/>
                <a:cs typeface="+mn-cs"/>
              </a:rPr>
              <a:t>　保存場所を変更する可能性を考慮すると、保存先に依存した名前は付けないほうがよいでしょう。</a:t>
            </a:r>
          </a:p>
          <a:p>
            <a:r>
              <a:rPr kumimoji="1" lang="ja-JP" altLang="ja-JP" sz="1200" kern="1200" dirty="0">
                <a:solidFill>
                  <a:schemeClr val="tx1"/>
                </a:solidFill>
                <a:effectLst/>
                <a:latin typeface="+mn-lt"/>
                <a:ea typeface="+mn-ea"/>
                <a:cs typeface="+mn-cs"/>
              </a:rPr>
              <a:t>・複数のコンピュータで作業する場合は、確実にファイルを同期し、後日混乱が生じないように気をつける必要があります。</a:t>
            </a:r>
          </a:p>
          <a:p>
            <a:r>
              <a:rPr kumimoji="1" lang="ja-JP" altLang="ja-JP" sz="1200" kern="1200" dirty="0">
                <a:solidFill>
                  <a:schemeClr val="tx1"/>
                </a:solidFill>
                <a:effectLst/>
                <a:latin typeface="+mn-lt"/>
                <a:ea typeface="+mn-ea"/>
                <a:cs typeface="+mn-cs"/>
              </a:rPr>
              <a:t>・ファイル命名規則は将来的な拡張性を考慮する必要があります。例えば、プロジェクト番号を</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桁に限定すると、</a:t>
            </a:r>
            <a:r>
              <a:rPr kumimoji="1" lang="en-US" altLang="ja-JP" sz="1200" kern="1200" dirty="0">
                <a:solidFill>
                  <a:schemeClr val="tx1"/>
                </a:solidFill>
                <a:effectLst/>
                <a:latin typeface="+mn-lt"/>
                <a:ea typeface="+mn-ea"/>
                <a:cs typeface="+mn-cs"/>
              </a:rPr>
              <a:t>99</a:t>
            </a:r>
            <a:r>
              <a:rPr kumimoji="1" lang="ja-JP" altLang="ja-JP" sz="1200" kern="1200" dirty="0">
                <a:solidFill>
                  <a:schemeClr val="tx1"/>
                </a:solidFill>
                <a:effectLst/>
                <a:latin typeface="+mn-lt"/>
                <a:ea typeface="+mn-ea"/>
                <a:cs typeface="+mn-cs"/>
              </a:rPr>
              <a:t>で尽きてしまいます。</a:t>
            </a:r>
          </a:p>
          <a:p>
            <a:endParaRPr kumimoji="1" lang="en-US" altLang="ja-JP" baseline="0"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7</a:t>
            </a:fld>
            <a:endParaRPr kumimoji="1" lang="ja-JP" altLang="en-US"/>
          </a:p>
        </p:txBody>
      </p:sp>
    </p:spTree>
    <p:extLst>
      <p:ext uri="{BB962C8B-B14F-4D97-AF65-F5344CB8AC3E}">
        <p14:creationId xmlns:p14="http://schemas.microsoft.com/office/powerpoint/2010/main" val="2568555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次にデータの文書化について概要を紹介します。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なぜデータを文書化する必要があるのでしょうか？</a:t>
            </a: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8</a:t>
            </a:fld>
            <a:endParaRPr kumimoji="1" lang="ja-JP" altLang="en-US"/>
          </a:p>
        </p:txBody>
      </p:sp>
    </p:spTree>
    <p:extLst>
      <p:ext uri="{BB962C8B-B14F-4D97-AF65-F5344CB8AC3E}">
        <p14:creationId xmlns:p14="http://schemas.microsoft.com/office/powerpoint/2010/main" val="2178331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研究データに関する文書を残しておくと、後日研究内容を検証する際や、別の研究にデータを再利用する際に役立ちます。</a:t>
            </a:r>
          </a:p>
          <a:p>
            <a:r>
              <a:rPr kumimoji="1" lang="ja-JP" altLang="ja-JP" sz="1200" kern="1200" dirty="0">
                <a:solidFill>
                  <a:schemeClr val="tx1"/>
                </a:solidFill>
                <a:effectLst/>
                <a:latin typeface="+mn-lt"/>
                <a:ea typeface="+mn-ea"/>
                <a:cs typeface="+mn-cs"/>
              </a:rPr>
              <a:t>１．自分自身の覚えのために</a:t>
            </a:r>
          </a:p>
          <a:p>
            <a:r>
              <a:rPr kumimoji="1" lang="ja-JP" altLang="ja-JP" sz="1200" kern="1200" dirty="0">
                <a:solidFill>
                  <a:schemeClr val="tx1"/>
                </a:solidFill>
                <a:effectLst/>
                <a:latin typeface="+mn-lt"/>
                <a:ea typeface="+mn-ea"/>
                <a:cs typeface="+mn-cs"/>
              </a:rPr>
              <a:t>研究を実施している間はデータセットの細かな点まで記憶しているでしょうが、時間の経過に伴い徐々に記憶が薄れていきます。例えば、データセット内の変数の命名方法や派生する変数を作成する場合の規則等は、きちんと文書を残しておくことで後日データを利用する際に容易に理解することができます。</a:t>
            </a:r>
          </a:p>
          <a:p>
            <a:r>
              <a:rPr kumimoji="1" lang="ja-JP" altLang="ja-JP" sz="1200" kern="1200" dirty="0">
                <a:solidFill>
                  <a:schemeClr val="tx1"/>
                </a:solidFill>
                <a:effectLst/>
                <a:latin typeface="+mn-lt"/>
                <a:ea typeface="+mn-ea"/>
                <a:cs typeface="+mn-cs"/>
              </a:rPr>
              <a:t>２．他の研究者の再利用のため</a:t>
            </a:r>
          </a:p>
          <a:p>
            <a:r>
              <a:rPr kumimoji="1" lang="ja-JP" altLang="ja-JP" sz="1200" kern="1200" dirty="0">
                <a:solidFill>
                  <a:schemeClr val="tx1"/>
                </a:solidFill>
                <a:effectLst/>
                <a:latin typeface="+mn-lt"/>
                <a:ea typeface="+mn-ea"/>
                <a:cs typeface="+mn-cs"/>
              </a:rPr>
              <a:t>他の研究者があなたの研究を理解する、研究結果を検証する、出版物をレビューする、研究結果を再現する、同じような研究をデザインする等、</a:t>
            </a:r>
          </a:p>
          <a:p>
            <a:r>
              <a:rPr kumimoji="1" lang="ja-JP" altLang="ja-JP" sz="1200" kern="1200" dirty="0">
                <a:solidFill>
                  <a:schemeClr val="tx1"/>
                </a:solidFill>
                <a:effectLst/>
                <a:latin typeface="+mn-lt"/>
                <a:ea typeface="+mn-ea"/>
                <a:cs typeface="+mn-cs"/>
              </a:rPr>
              <a:t>研究データを利用するケースは様々に考えられます。</a:t>
            </a:r>
          </a:p>
          <a:p>
            <a:r>
              <a:rPr kumimoji="1" lang="ja-JP" altLang="ja-JP" sz="1200" kern="1200" dirty="0">
                <a:solidFill>
                  <a:schemeClr val="tx1"/>
                </a:solidFill>
                <a:effectLst/>
                <a:latin typeface="+mn-lt"/>
                <a:ea typeface="+mn-ea"/>
                <a:cs typeface="+mn-cs"/>
              </a:rPr>
              <a:t>研究データの作成、収集、分析等に関する十分な文書を残しておくことで、これらの作業を効果的に行うことが可能になるでしょう。</a:t>
            </a:r>
          </a:p>
          <a:p>
            <a:endParaRPr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9</a:t>
            </a:fld>
            <a:endParaRPr kumimoji="1" lang="ja-JP" altLang="en-US"/>
          </a:p>
        </p:txBody>
      </p:sp>
    </p:spTree>
    <p:extLst>
      <p:ext uri="{BB962C8B-B14F-4D97-AF65-F5344CB8AC3E}">
        <p14:creationId xmlns:p14="http://schemas.microsoft.com/office/powerpoint/2010/main" val="675203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データに関する文書は以下の３つのレベルで作成することができます。</a:t>
            </a:r>
          </a:p>
          <a:p>
            <a:r>
              <a:rPr kumimoji="1" lang="ja-JP" altLang="ja-JP" sz="1200" kern="1200" dirty="0">
                <a:solidFill>
                  <a:schemeClr val="tx1"/>
                </a:solidFill>
                <a:effectLst/>
                <a:latin typeface="+mn-lt"/>
                <a:ea typeface="+mn-ea"/>
                <a:cs typeface="+mn-cs"/>
              </a:rPr>
              <a:t>・プロジェクトレベルの文書化</a:t>
            </a:r>
          </a:p>
          <a:p>
            <a:r>
              <a:rPr kumimoji="1" lang="ja-JP" altLang="ja-JP" sz="1200" kern="1200" dirty="0">
                <a:solidFill>
                  <a:schemeClr val="tx1"/>
                </a:solidFill>
                <a:effectLst/>
                <a:latin typeface="+mn-lt"/>
                <a:ea typeface="+mn-ea"/>
                <a:cs typeface="+mn-cs"/>
              </a:rPr>
              <a:t>　研究目的や研究成果、研究課題や仮説、研究の方法論、データ標本の抽出、機器や測定器の説明等の情報が含まれます。博士論文ではこれらの情報を詳述するケースもありますが、通常の学術論文では詳しく記載しません。データセットを共有する際には、データがどのように収集、処理されたのかを示す技術的な情報を含む必要があります。</a:t>
            </a:r>
          </a:p>
          <a:p>
            <a:r>
              <a:rPr kumimoji="1" lang="ja-JP" altLang="ja-JP" sz="1200" kern="1200" dirty="0">
                <a:solidFill>
                  <a:schemeClr val="tx1"/>
                </a:solidFill>
                <a:effectLst/>
                <a:latin typeface="+mn-lt"/>
                <a:ea typeface="+mn-ea"/>
                <a:cs typeface="+mn-cs"/>
              </a:rPr>
              <a:t>・ファイルやデータベースレベルの文書化</a:t>
            </a:r>
          </a:p>
          <a:p>
            <a:r>
              <a:rPr kumimoji="1" lang="ja-JP" altLang="ja-JP" sz="1200" kern="1200" dirty="0">
                <a:solidFill>
                  <a:schemeClr val="tx1"/>
                </a:solidFill>
                <a:effectLst/>
                <a:latin typeface="+mn-lt"/>
                <a:ea typeface="+mn-ea"/>
                <a:cs typeface="+mn-cs"/>
              </a:rPr>
              <a:t>　データセットを構成しているファイルやフォルダ、あるいはデータベースのスキーマがどのように関連しているのかを示します。例えば、それらのフォーマットは何なのか、古いバージョンのファイルとの関係性を記録するとよいでしょう。</a:t>
            </a:r>
            <a:r>
              <a:rPr kumimoji="1" lang="en-US" altLang="ja-JP" sz="1200" kern="1200" dirty="0">
                <a:solidFill>
                  <a:schemeClr val="tx1"/>
                </a:solidFill>
                <a:effectLst/>
                <a:latin typeface="+mn-lt"/>
                <a:ea typeface="+mn-ea"/>
                <a:cs typeface="+mn-cs"/>
              </a:rPr>
              <a:t>Readme</a:t>
            </a:r>
            <a:r>
              <a:rPr kumimoji="1" lang="ja-JP" altLang="ja-JP" sz="1200" kern="1200" dirty="0">
                <a:solidFill>
                  <a:schemeClr val="tx1"/>
                </a:solidFill>
                <a:effectLst/>
                <a:latin typeface="+mn-lt"/>
                <a:ea typeface="+mn-ea"/>
                <a:cs typeface="+mn-cs"/>
              </a:rPr>
              <a:t>ファイルの作成はプロジェクトのフォルダ、ファイルについて解説する伝統的な方法です。</a:t>
            </a:r>
          </a:p>
          <a:p>
            <a:r>
              <a:rPr kumimoji="1" lang="ja-JP" altLang="ja-JP" sz="1200" kern="1200" dirty="0">
                <a:solidFill>
                  <a:schemeClr val="tx1"/>
                </a:solidFill>
                <a:effectLst/>
                <a:latin typeface="+mn-lt"/>
                <a:ea typeface="+mn-ea"/>
                <a:cs typeface="+mn-cs"/>
              </a:rPr>
              <a:t>・変数またはアイテムレベルの文書化</a:t>
            </a:r>
          </a:p>
          <a:p>
            <a:r>
              <a:rPr kumimoji="1" lang="ja-JP" altLang="ja-JP" sz="1200" kern="1200" dirty="0">
                <a:solidFill>
                  <a:schemeClr val="tx1"/>
                </a:solidFill>
                <a:effectLst/>
                <a:latin typeface="+mn-lt"/>
                <a:ea typeface="+mn-ea"/>
                <a:cs typeface="+mn-cs"/>
              </a:rPr>
              <a:t>　研究成果を理解する鍵は、分析の対象がどのような結果になるのかを正確に理解することです。例えば表データの変数名だけではなく、変数の操作方法についても説明する完全な情報があると良いでしょう。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10</a:t>
            </a:fld>
            <a:endParaRPr kumimoji="1" lang="ja-JP" altLang="en-US"/>
          </a:p>
        </p:txBody>
      </p:sp>
    </p:spTree>
    <p:extLst>
      <p:ext uri="{BB962C8B-B14F-4D97-AF65-F5344CB8AC3E}">
        <p14:creationId xmlns:p14="http://schemas.microsoft.com/office/powerpoint/2010/main" val="2868488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では、データ文書とはどのようなものでしょうか。</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データに関する文書の例として以下のものが挙げられます。</a:t>
            </a:r>
          </a:p>
          <a:p>
            <a:r>
              <a:rPr kumimoji="1" lang="ja-JP" altLang="ja-JP" sz="1200" kern="1200" dirty="0">
                <a:solidFill>
                  <a:schemeClr val="tx1"/>
                </a:solidFill>
                <a:effectLst/>
                <a:latin typeface="+mn-lt"/>
                <a:ea typeface="+mn-ea"/>
                <a:cs typeface="+mn-cs"/>
              </a:rPr>
              <a:t>・実験の結果や手順などを示す実験ノート、実験プロトコル</a:t>
            </a:r>
          </a:p>
          <a:p>
            <a:r>
              <a:rPr kumimoji="1" lang="ja-JP" altLang="ja-JP" sz="1200" kern="1200" dirty="0">
                <a:solidFill>
                  <a:schemeClr val="tx1"/>
                </a:solidFill>
                <a:effectLst/>
                <a:latin typeface="+mn-lt"/>
                <a:ea typeface="+mn-ea"/>
                <a:cs typeface="+mn-cs"/>
              </a:rPr>
              <a:t>・データについて説明する、アンケート表、コードブック、データに関する辞書</a:t>
            </a:r>
          </a:p>
          <a:p>
            <a:r>
              <a:rPr kumimoji="1" lang="ja-JP" altLang="ja-JP" sz="1200" kern="1200" dirty="0">
                <a:solidFill>
                  <a:schemeClr val="tx1"/>
                </a:solidFill>
                <a:effectLst/>
                <a:latin typeface="+mn-lt"/>
                <a:ea typeface="+mn-ea"/>
                <a:cs typeface="+mn-cs"/>
              </a:rPr>
              <a:t>・ソフトウェアの動作を説明する、ソフトウェアの文法と出力ファイル</a:t>
            </a:r>
          </a:p>
          <a:p>
            <a:r>
              <a:rPr kumimoji="1" lang="ja-JP" altLang="ja-JP" sz="1200" kern="1200" dirty="0">
                <a:solidFill>
                  <a:schemeClr val="tx1"/>
                </a:solidFill>
                <a:effectLst/>
                <a:latin typeface="+mn-lt"/>
                <a:ea typeface="+mn-ea"/>
                <a:cs typeface="+mn-cs"/>
              </a:rPr>
              <a:t>・設備の設定と機器の設定に関する情報</a:t>
            </a:r>
          </a:p>
          <a:p>
            <a:r>
              <a:rPr kumimoji="1" lang="ja-JP" altLang="ja-JP" sz="1200" kern="1200" dirty="0">
                <a:solidFill>
                  <a:schemeClr val="tx1"/>
                </a:solidFill>
                <a:effectLst/>
                <a:latin typeface="+mn-lt"/>
                <a:ea typeface="+mn-ea"/>
                <a:cs typeface="+mn-cs"/>
              </a:rPr>
              <a:t>・データベースのスキーマ、方法論をまとめたレポート</a:t>
            </a:r>
          </a:p>
          <a:p>
            <a:r>
              <a:rPr kumimoji="1" lang="ja-JP" altLang="ja-JP" sz="1200" kern="1200" dirty="0">
                <a:solidFill>
                  <a:schemeClr val="tx1"/>
                </a:solidFill>
                <a:effectLst/>
                <a:latin typeface="+mn-lt"/>
                <a:ea typeface="+mn-ea"/>
                <a:cs typeface="+mn-cs"/>
              </a:rPr>
              <a:t>・電子化したものや派生したデータソースの起源に関する情報</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11</a:t>
            </a:fld>
            <a:endParaRPr kumimoji="1" lang="ja-JP" altLang="en-US"/>
          </a:p>
        </p:txBody>
      </p:sp>
    </p:spTree>
    <p:extLst>
      <p:ext uri="{BB962C8B-B14F-4D97-AF65-F5344CB8AC3E}">
        <p14:creationId xmlns:p14="http://schemas.microsoft.com/office/powerpoint/2010/main" val="37263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例えば、研究者が、実験前の仮説や、実験手法、実験結果、最初の分析、解釈等を記録する際に用いる実験ノートは、データ管理において極めて重要な要素となります。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実験ノートを適切に管理することで、</a:t>
            </a:r>
          </a:p>
          <a:p>
            <a:r>
              <a:rPr kumimoji="1" lang="ja-JP" altLang="ja-JP" sz="1200" kern="1200" dirty="0">
                <a:solidFill>
                  <a:schemeClr val="tx1"/>
                </a:solidFill>
                <a:effectLst/>
                <a:latin typeface="+mn-lt"/>
                <a:ea typeface="+mn-ea"/>
                <a:cs typeface="+mn-cs"/>
              </a:rPr>
              <a:t>・行った実験が優れた基準に準拠していること、学術的かつ倫理的に問題が無いこと、助成研究の契約条項を遵守していること等を示すことができます。</a:t>
            </a:r>
          </a:p>
          <a:p>
            <a:r>
              <a:rPr kumimoji="1" lang="ja-JP" altLang="ja-JP" sz="1200" kern="1200" dirty="0">
                <a:solidFill>
                  <a:schemeClr val="tx1"/>
                </a:solidFill>
                <a:effectLst/>
                <a:latin typeface="+mn-lt"/>
                <a:ea typeface="+mn-ea"/>
                <a:cs typeface="+mn-cs"/>
              </a:rPr>
              <a:t>・その結果、研究者が作り上げた知的財産に関する主張を保証し、研究不正の訴えから護るという重要な役割を果たします。研究室のデータの徹底的かつ効果的な管理と実験手続きの定期的な文書化は研究者の大きな責任といえ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12</a:t>
            </a:fld>
            <a:endParaRPr kumimoji="1" lang="ja-JP" altLang="en-US"/>
          </a:p>
        </p:txBody>
      </p:sp>
    </p:spTree>
    <p:extLst>
      <p:ext uri="{BB962C8B-B14F-4D97-AF65-F5344CB8AC3E}">
        <p14:creationId xmlns:p14="http://schemas.microsoft.com/office/powerpoint/2010/main" val="3463877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研究データの共有を進める際には、研究データについて説明するメタデータを記述すると、アクセス性や発見性を高めることができます。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基準に従ってメタデータを記述することで、相互運用性を向上させることができ、より利便性を高めることが期待できます。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ここではメタデータの基準や記述方法について具体的に紹介します。</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13</a:t>
            </a:fld>
            <a:endParaRPr kumimoji="1" lang="ja-JP" altLang="en-US"/>
          </a:p>
        </p:txBody>
      </p:sp>
    </p:spTree>
    <p:extLst>
      <p:ext uri="{BB962C8B-B14F-4D97-AF65-F5344CB8AC3E}">
        <p14:creationId xmlns:p14="http://schemas.microsoft.com/office/powerpoint/2010/main" val="908262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作成した研究データを検索、アクセスし、理解する際には、研究データの内容を表すメタデータが重要になります。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メタデータの種類は大きく</a:t>
            </a:r>
            <a:r>
              <a:rPr kumimoji="1" lang="en-US" altLang="ja-JP" sz="1200" kern="1200" dirty="0">
                <a:solidFill>
                  <a:schemeClr val="tx1"/>
                </a:solidFill>
                <a:effectLst/>
                <a:latin typeface="+mn-lt"/>
                <a:ea typeface="+mn-ea"/>
                <a:cs typeface="+mn-cs"/>
              </a:rPr>
              <a:t>3</a:t>
            </a:r>
            <a:r>
              <a:rPr kumimoji="1" lang="ja-JP" altLang="ja-JP" sz="1200" kern="1200" dirty="0" err="1">
                <a:solidFill>
                  <a:schemeClr val="tx1"/>
                </a:solidFill>
                <a:effectLst/>
                <a:latin typeface="+mn-lt"/>
                <a:ea typeface="+mn-ea"/>
                <a:cs typeface="+mn-cs"/>
              </a:rPr>
              <a:t>つに</a:t>
            </a:r>
            <a:r>
              <a:rPr kumimoji="1" lang="ja-JP" altLang="ja-JP" sz="1200" kern="1200" dirty="0">
                <a:solidFill>
                  <a:schemeClr val="tx1"/>
                </a:solidFill>
                <a:effectLst/>
                <a:latin typeface="+mn-lt"/>
                <a:ea typeface="+mn-ea"/>
                <a:cs typeface="+mn-cs"/>
              </a:rPr>
              <a:t>分類されます。</a:t>
            </a:r>
          </a:p>
          <a:p>
            <a:r>
              <a:rPr kumimoji="1" lang="ja-JP" altLang="ja-JP" sz="1200" kern="1200" dirty="0">
                <a:solidFill>
                  <a:schemeClr val="tx1"/>
                </a:solidFill>
                <a:effectLst/>
                <a:latin typeface="+mn-lt"/>
                <a:ea typeface="+mn-ea"/>
                <a:cs typeface="+mn-cs"/>
              </a:rPr>
              <a:t>記述的メタデータはタイトルや著者名、キーワード等のようにデータセットの内容を表します。利用者が検索してデータにアクセスする際に重要になる情報といえます。</a:t>
            </a:r>
          </a:p>
          <a:p>
            <a:r>
              <a:rPr kumimoji="1" lang="ja-JP" altLang="ja-JP" sz="1200" kern="1200" dirty="0">
                <a:solidFill>
                  <a:schemeClr val="tx1"/>
                </a:solidFill>
                <a:effectLst/>
                <a:latin typeface="+mn-lt"/>
                <a:ea typeface="+mn-ea"/>
                <a:cs typeface="+mn-cs"/>
              </a:rPr>
              <a:t>管理的メタデータは保存に関する情報、ライセンスに関する情報、フォーマットに関する技術情報を現します。利用者が実際にデータを利用する際に重要になる情報といえます。</a:t>
            </a:r>
          </a:p>
          <a:p>
            <a:r>
              <a:rPr kumimoji="1" lang="ja-JP" altLang="ja-JP" sz="1200" kern="1200" dirty="0">
                <a:solidFill>
                  <a:schemeClr val="tx1"/>
                </a:solidFill>
                <a:effectLst/>
                <a:latin typeface="+mn-lt"/>
                <a:ea typeface="+mn-ea"/>
                <a:cs typeface="+mn-cs"/>
              </a:rPr>
              <a:t>構造的メタデータはデータ間の関係性に関する情報を現します。利用者がデータについて詳細に理解する際に重要になる情報といえます。</a:t>
            </a:r>
          </a:p>
          <a:p>
            <a:r>
              <a:rPr kumimoji="1" lang="ja-JP" altLang="ja-JP" sz="1200" kern="1200" dirty="0">
                <a:solidFill>
                  <a:schemeClr val="tx1"/>
                </a:solidFill>
                <a:effectLst/>
                <a:latin typeface="+mn-lt"/>
                <a:ea typeface="+mn-ea"/>
                <a:cs typeface="+mn-cs"/>
              </a:rPr>
              <a:t>・メタデータは一人で単一のコンピュータを用いて研究する場合には不要かもしれません。しかし、オンラインでデータを共有する場合にはメタデータは不可欠です。</a:t>
            </a:r>
          </a:p>
          <a:p>
            <a:r>
              <a:rPr kumimoji="1" lang="ja-JP" altLang="ja-JP" sz="1200" kern="1200" dirty="0">
                <a:solidFill>
                  <a:schemeClr val="tx1"/>
                </a:solidFill>
                <a:effectLst/>
                <a:latin typeface="+mn-lt"/>
                <a:ea typeface="+mn-ea"/>
                <a:cs typeface="+mn-cs"/>
              </a:rPr>
              <a:t>・データ管理計画を作成する際に、プロジェクトのどの段階でメタデータを提供するかを予め決めておくと良いでしょう。</a:t>
            </a:r>
          </a:p>
          <a:p>
            <a:r>
              <a:rPr kumimoji="1" lang="ja-JP" altLang="ja-JP" sz="1200" kern="1200" dirty="0">
                <a:solidFill>
                  <a:schemeClr val="tx1"/>
                </a:solidFill>
                <a:effectLst/>
                <a:latin typeface="+mn-lt"/>
                <a:ea typeface="+mn-ea"/>
                <a:cs typeface="+mn-cs"/>
              </a:rPr>
              <a:t>・メタデータを記述することで、そのデータセットはより広い環境におかれることが可能になり、組織や分野、ソフトウェア環境を超えて利用することをサポートします。</a:t>
            </a:r>
          </a:p>
          <a:p>
            <a:pPr>
              <a:lnSpc>
                <a:spcPct val="130000"/>
              </a:lnSpc>
            </a:pPr>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14</a:t>
            </a:fld>
            <a:endParaRPr kumimoji="1" lang="ja-JP" altLang="en-US"/>
          </a:p>
        </p:txBody>
      </p:sp>
    </p:spTree>
    <p:extLst>
      <p:ext uri="{BB962C8B-B14F-4D97-AF65-F5344CB8AC3E}">
        <p14:creationId xmlns:p14="http://schemas.microsoft.com/office/powerpoint/2010/main" val="1803699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メタデータには様々な標準スキーマが存在します。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例えば、分野を問わない一般的なものとしては、</a:t>
            </a:r>
            <a:r>
              <a:rPr kumimoji="1" lang="en-US" altLang="ja-JP" sz="1200" kern="1200" dirty="0">
                <a:solidFill>
                  <a:schemeClr val="tx1"/>
                </a:solidFill>
                <a:effectLst/>
                <a:latin typeface="+mn-lt"/>
                <a:ea typeface="+mn-ea"/>
                <a:cs typeface="+mn-cs"/>
              </a:rPr>
              <a:t>Dublin Core</a:t>
            </a:r>
            <a:r>
              <a:rPr kumimoji="1" lang="ja-JP" altLang="ja-JP" sz="1200" kern="1200" dirty="0">
                <a:solidFill>
                  <a:schemeClr val="tx1"/>
                </a:solidFill>
                <a:effectLst/>
                <a:latin typeface="+mn-lt"/>
                <a:ea typeface="+mn-ea"/>
                <a:cs typeface="+mn-cs"/>
              </a:rPr>
              <a:t>や</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等のメタデータスキーマが挙げられます。分野特有のスキーマも様々存在し、例えば社会科学分野には、</a:t>
            </a:r>
            <a:r>
              <a:rPr kumimoji="1" lang="en-US" altLang="ja-JP" sz="1200" kern="1200" dirty="0">
                <a:solidFill>
                  <a:schemeClr val="tx1"/>
                </a:solidFill>
                <a:effectLst/>
                <a:latin typeface="+mn-lt"/>
                <a:ea typeface="+mn-ea"/>
                <a:cs typeface="+mn-cs"/>
              </a:rPr>
              <a:t>Data Documentation Initiative (DDI</a:t>
            </a:r>
            <a:r>
              <a:rPr kumimoji="1" lang="ja-JP" altLang="ja-JP" sz="1200" kern="1200" dirty="0">
                <a:solidFill>
                  <a:schemeClr val="tx1"/>
                </a:solidFill>
                <a:effectLst/>
                <a:latin typeface="+mn-lt"/>
                <a:ea typeface="+mn-ea"/>
                <a:cs typeface="+mn-cs"/>
              </a:rPr>
              <a:t>）があります。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標準的なメタデータスキーマの種類については</a:t>
            </a:r>
            <a:r>
              <a:rPr kumimoji="1" lang="en-US" altLang="ja-JP" sz="1200" kern="1200" dirty="0">
                <a:solidFill>
                  <a:schemeClr val="tx1"/>
                </a:solidFill>
                <a:effectLst/>
                <a:latin typeface="+mn-lt"/>
                <a:ea typeface="+mn-ea"/>
                <a:cs typeface="+mn-cs"/>
              </a:rPr>
              <a:t>Digital Curation Centre</a:t>
            </a:r>
            <a:r>
              <a:rPr kumimoji="1" lang="ja-JP" altLang="ja-JP" sz="1200" kern="1200" dirty="0">
                <a:solidFill>
                  <a:schemeClr val="tx1"/>
                </a:solidFill>
                <a:effectLst/>
                <a:latin typeface="+mn-lt"/>
                <a:ea typeface="+mn-ea"/>
                <a:cs typeface="+mn-cs"/>
              </a:rPr>
              <a:t>（</a:t>
            </a:r>
            <a:r>
              <a:rPr kumimoji="1" lang="en-US" altLang="ja-JP" sz="1200" kern="1200" dirty="0">
                <a:solidFill>
                  <a:schemeClr val="tx1"/>
                </a:solidFill>
                <a:effectLst/>
                <a:latin typeface="+mn-lt"/>
                <a:ea typeface="+mn-ea"/>
                <a:cs typeface="+mn-cs"/>
              </a:rPr>
              <a:t>DCC</a:t>
            </a:r>
            <a:r>
              <a:rPr kumimoji="1" lang="ja-JP" altLang="ja-JP" sz="1200" kern="1200" dirty="0">
                <a:solidFill>
                  <a:schemeClr val="tx1"/>
                </a:solidFill>
                <a:effectLst/>
                <a:latin typeface="+mn-lt"/>
                <a:ea typeface="+mn-ea"/>
                <a:cs typeface="+mn-cs"/>
              </a:rPr>
              <a:t>）の</a:t>
            </a:r>
            <a:r>
              <a:rPr kumimoji="1" lang="en-US" altLang="ja-JP" sz="1200" kern="1200" dirty="0">
                <a:solidFill>
                  <a:schemeClr val="tx1"/>
                </a:solidFill>
                <a:effectLst/>
                <a:latin typeface="+mn-lt"/>
                <a:ea typeface="+mn-ea"/>
                <a:cs typeface="+mn-cs"/>
              </a:rPr>
              <a:t>Web</a:t>
            </a:r>
            <a:r>
              <a:rPr kumimoji="1" lang="ja-JP" altLang="ja-JP" sz="1200" kern="1200" dirty="0">
                <a:solidFill>
                  <a:schemeClr val="tx1"/>
                </a:solidFill>
                <a:effectLst/>
                <a:latin typeface="+mn-lt"/>
                <a:ea typeface="+mn-ea"/>
                <a:cs typeface="+mn-cs"/>
              </a:rPr>
              <a:t>サイトにまとめられているので、参考にするとよいでしょう。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さて、メタデータを記述するときに、様々なメタデータスキーマからどれを選択すればよいでしょうか。</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まずは、以下の点を考えると選択すべきスキーマが見えてくるでしょう。</a:t>
            </a:r>
          </a:p>
          <a:p>
            <a:r>
              <a:rPr kumimoji="1" lang="ja-JP" altLang="ja-JP" sz="1200" kern="1200" dirty="0">
                <a:solidFill>
                  <a:schemeClr val="tx1"/>
                </a:solidFill>
                <a:effectLst/>
                <a:latin typeface="+mn-lt"/>
                <a:ea typeface="+mn-ea"/>
                <a:cs typeface="+mn-cs"/>
              </a:rPr>
              <a:t>・研究者が収集しているデータはどのようなタイプですか？</a:t>
            </a:r>
          </a:p>
          <a:p>
            <a:r>
              <a:rPr kumimoji="1" lang="ja-JP" altLang="ja-JP" sz="1200" kern="1200" dirty="0">
                <a:solidFill>
                  <a:schemeClr val="tx1"/>
                </a:solidFill>
                <a:effectLst/>
                <a:latin typeface="+mn-lt"/>
                <a:ea typeface="+mn-ea"/>
                <a:cs typeface="+mn-cs"/>
              </a:rPr>
              <a:t>・分野や研究グループ内の慣習はどのようなものがありますか？</a:t>
            </a:r>
          </a:p>
          <a:p>
            <a:r>
              <a:rPr kumimoji="1" lang="ja-JP" altLang="ja-JP" sz="1200" kern="1200" dirty="0">
                <a:solidFill>
                  <a:schemeClr val="tx1"/>
                </a:solidFill>
                <a:effectLst/>
                <a:latin typeface="+mn-lt"/>
                <a:ea typeface="+mn-ea"/>
                <a:cs typeface="+mn-cs"/>
              </a:rPr>
              <a:t>・データはどこに登録予定ですか？</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分野に特化したリポジトリに登録する場合には、分野特有のメタデータを記述する必要があります。あるいは機関リポジトリのように、所属機関のリポジトリにデータを登録する場合には、より一般的なメタデータが好まれるでしょう。</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15</a:t>
            </a:fld>
            <a:endParaRPr kumimoji="1" lang="ja-JP" altLang="en-US"/>
          </a:p>
        </p:txBody>
      </p:sp>
    </p:spTree>
    <p:extLst>
      <p:ext uri="{BB962C8B-B14F-4D97-AF65-F5344CB8AC3E}">
        <p14:creationId xmlns:p14="http://schemas.microsoft.com/office/powerpoint/2010/main" val="471325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ここでは機関リポジトリに登録することを想定して、一般的なメタデータを中心に紹介します。ダブリンコアは、</a:t>
            </a:r>
            <a:r>
              <a:rPr kumimoji="1" lang="en-US" altLang="ja-JP" sz="1200" kern="1200" dirty="0">
                <a:solidFill>
                  <a:schemeClr val="tx1"/>
                </a:solidFill>
                <a:effectLst/>
                <a:latin typeface="+mn-lt"/>
                <a:ea typeface="+mn-ea"/>
                <a:cs typeface="+mn-cs"/>
              </a:rPr>
              <a:t>Web</a:t>
            </a:r>
            <a:r>
              <a:rPr kumimoji="1" lang="ja-JP" altLang="ja-JP" sz="1200" kern="1200" dirty="0">
                <a:solidFill>
                  <a:schemeClr val="tx1"/>
                </a:solidFill>
                <a:effectLst/>
                <a:latin typeface="+mn-lt"/>
                <a:ea typeface="+mn-ea"/>
                <a:cs typeface="+mn-cs"/>
              </a:rPr>
              <a:t>上の情報資源の発見と様々な分野の情報の相互運用性を目的としたスキーマです。</a:t>
            </a:r>
          </a:p>
          <a:p>
            <a:r>
              <a:rPr kumimoji="1" lang="ja-JP" altLang="en-US" sz="1200" kern="1200" dirty="0">
                <a:solidFill>
                  <a:schemeClr val="tx1"/>
                </a:solidFill>
                <a:effectLst/>
                <a:latin typeface="+mn-lt"/>
                <a:ea typeface="+mn-ea"/>
                <a:cs typeface="+mn-cs"/>
              </a:rPr>
              <a:t>　</a:t>
            </a:r>
            <a:r>
              <a:rPr kumimoji="1" lang="en-US" altLang="ja-JP" sz="1200" kern="1200" dirty="0">
                <a:solidFill>
                  <a:schemeClr val="tx1"/>
                </a:solidFill>
                <a:effectLst/>
                <a:latin typeface="+mn-lt"/>
                <a:ea typeface="+mn-ea"/>
                <a:cs typeface="+mn-cs"/>
              </a:rPr>
              <a:t>Dublin Core Metadata Element Set</a:t>
            </a:r>
            <a:r>
              <a:rPr kumimoji="1" lang="ja-JP" altLang="ja-JP" sz="1200" kern="1200" dirty="0">
                <a:solidFill>
                  <a:schemeClr val="tx1"/>
                </a:solidFill>
                <a:effectLst/>
                <a:latin typeface="+mn-lt"/>
                <a:ea typeface="+mn-ea"/>
                <a:cs typeface="+mn-cs"/>
              </a:rPr>
              <a:t>は様々な分野で共通に適用できる</a:t>
            </a:r>
            <a:r>
              <a:rPr kumimoji="1" lang="en-US" altLang="ja-JP" sz="1200" kern="1200" dirty="0">
                <a:solidFill>
                  <a:schemeClr val="tx1"/>
                </a:solidFill>
                <a:effectLst/>
                <a:latin typeface="+mn-lt"/>
                <a:ea typeface="+mn-ea"/>
                <a:cs typeface="+mn-cs"/>
              </a:rPr>
              <a:t>15</a:t>
            </a:r>
            <a:r>
              <a:rPr kumimoji="1" lang="ja-JP" altLang="ja-JP" sz="1200" kern="1200" dirty="0">
                <a:solidFill>
                  <a:schemeClr val="tx1"/>
                </a:solidFill>
                <a:effectLst/>
                <a:latin typeface="+mn-lt"/>
                <a:ea typeface="+mn-ea"/>
                <a:cs typeface="+mn-cs"/>
              </a:rPr>
              <a:t>の基本エレメントで構成され、これに基づく記述を</a:t>
            </a:r>
            <a:r>
              <a:rPr kumimoji="1" lang="en-US" altLang="ja-JP" sz="1200" kern="1200" dirty="0">
                <a:solidFill>
                  <a:schemeClr val="tx1"/>
                </a:solidFill>
                <a:effectLst/>
                <a:latin typeface="+mn-lt"/>
                <a:ea typeface="+mn-ea"/>
                <a:cs typeface="+mn-cs"/>
              </a:rPr>
              <a:t>simple Dublin core</a:t>
            </a:r>
            <a:r>
              <a:rPr kumimoji="1" lang="ja-JP" altLang="ja-JP" sz="1200" kern="1200" dirty="0">
                <a:solidFill>
                  <a:schemeClr val="tx1"/>
                </a:solidFill>
                <a:effectLst/>
                <a:latin typeface="+mn-lt"/>
                <a:ea typeface="+mn-ea"/>
                <a:cs typeface="+mn-cs"/>
              </a:rPr>
              <a:t>といいます。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研究成果を登録・公開する機関リポジトリでは、メタデータの相互運用のための通信プロトコルである</a:t>
            </a:r>
            <a:r>
              <a:rPr kumimoji="1" lang="en-US" altLang="ja-JP" sz="1200" kern="1200" dirty="0">
                <a:solidFill>
                  <a:schemeClr val="tx1"/>
                </a:solidFill>
                <a:effectLst/>
                <a:latin typeface="+mn-lt"/>
                <a:ea typeface="+mn-ea"/>
                <a:cs typeface="+mn-cs"/>
              </a:rPr>
              <a:t>OAI-PMH</a:t>
            </a:r>
            <a:r>
              <a:rPr kumimoji="1" lang="ja-JP" altLang="ja-JP" sz="1200" kern="1200" dirty="0">
                <a:solidFill>
                  <a:schemeClr val="tx1"/>
                </a:solidFill>
                <a:effectLst/>
                <a:latin typeface="+mn-lt"/>
                <a:ea typeface="+mn-ea"/>
                <a:cs typeface="+mn-cs"/>
              </a:rPr>
              <a:t>を利用しています。これは</a:t>
            </a:r>
            <a:r>
              <a:rPr kumimoji="1" lang="en-US" altLang="ja-JP" sz="1200" kern="1200" dirty="0" err="1">
                <a:solidFill>
                  <a:schemeClr val="tx1"/>
                </a:solidFill>
                <a:effectLst/>
                <a:latin typeface="+mn-lt"/>
                <a:ea typeface="+mn-ea"/>
                <a:cs typeface="+mn-cs"/>
              </a:rPr>
              <a:t>oai_dc</a:t>
            </a:r>
            <a:r>
              <a:rPr kumimoji="1" lang="ja-JP" altLang="ja-JP" sz="1200" kern="1200" dirty="0">
                <a:solidFill>
                  <a:schemeClr val="tx1"/>
                </a:solidFill>
                <a:effectLst/>
                <a:latin typeface="+mn-lt"/>
                <a:ea typeface="+mn-ea"/>
                <a:cs typeface="+mn-cs"/>
              </a:rPr>
              <a:t>形式でメタデータを提供することを求めていますが、これはシンプルダブリンコアのことです。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このようにシンプルダブリンコアは最も基本的なエレメントなので、分野の垣根をこえたデータの相互運用に向いています。</a:t>
            </a:r>
          </a:p>
          <a:p>
            <a:r>
              <a:rPr kumimoji="1" lang="ja-JP" altLang="en-US" sz="1200" kern="1200" dirty="0">
                <a:solidFill>
                  <a:schemeClr val="tx1"/>
                </a:solidFill>
                <a:effectLst/>
                <a:latin typeface="+mn-lt"/>
                <a:ea typeface="+mn-ea"/>
                <a:cs typeface="+mn-cs"/>
              </a:rPr>
              <a:t>　</a:t>
            </a:r>
            <a:r>
              <a:rPr kumimoji="1" lang="en-US" altLang="ja-JP" sz="1200" kern="1200" dirty="0">
                <a:solidFill>
                  <a:schemeClr val="tx1"/>
                </a:solidFill>
                <a:effectLst/>
                <a:latin typeface="+mn-lt"/>
                <a:ea typeface="+mn-ea"/>
                <a:cs typeface="+mn-cs"/>
              </a:rPr>
              <a:t>Dublin Core Metadata Element Set</a:t>
            </a:r>
            <a:r>
              <a:rPr kumimoji="1" lang="ja-JP" altLang="ja-JP" sz="1200" kern="1200" dirty="0">
                <a:solidFill>
                  <a:schemeClr val="tx1"/>
                </a:solidFill>
                <a:effectLst/>
                <a:latin typeface="+mn-lt"/>
                <a:ea typeface="+mn-ea"/>
                <a:cs typeface="+mn-cs"/>
              </a:rPr>
              <a:t>で研究データを記述することも可能ですが、データについての専門的な記述をするにはエレメントが不十分かもしれません。</a:t>
            </a:r>
          </a:p>
          <a:p>
            <a:endParaRPr kumimoji="1" lang="en-US" altLang="ja-JP" sz="1200" b="0" i="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16</a:t>
            </a:fld>
            <a:endParaRPr kumimoji="1" lang="ja-JP" altLang="en-US"/>
          </a:p>
        </p:txBody>
      </p:sp>
    </p:spTree>
    <p:extLst>
      <p:ext uri="{BB962C8B-B14F-4D97-AF65-F5344CB8AC3E}">
        <p14:creationId xmlns:p14="http://schemas.microsoft.com/office/powerpoint/2010/main" val="3521339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では、研究データのメタデータを記述するには、何を選択すると良いでしょうか。</a:t>
            </a:r>
          </a:p>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は研究データの再利用や引用に関する課題に取組んでおり、そのためのメタデータスキーマを整備しています。研究データの一般的なメタデータスキーマとして、デファクトスタンダードになりつつ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画面は</a:t>
            </a:r>
            <a:r>
              <a:rPr kumimoji="1" lang="en-US" altLang="ja-JP" sz="1200" kern="1200" dirty="0" err="1">
                <a:solidFill>
                  <a:schemeClr val="tx1"/>
                </a:solidFill>
                <a:effectLst/>
                <a:latin typeface="+mn-lt"/>
                <a:ea typeface="+mn-ea"/>
                <a:cs typeface="+mn-cs"/>
              </a:rPr>
              <a:t>DataCite</a:t>
            </a:r>
            <a:r>
              <a:rPr kumimoji="1" lang="ja-JP" altLang="ja-JP" sz="1200" kern="1200" dirty="0" err="1">
                <a:solidFill>
                  <a:schemeClr val="tx1"/>
                </a:solidFill>
                <a:effectLst/>
                <a:latin typeface="+mn-lt"/>
                <a:ea typeface="+mn-ea"/>
                <a:cs typeface="+mn-cs"/>
              </a:rPr>
              <a:t>が提</a:t>
            </a:r>
            <a:r>
              <a:rPr kumimoji="1" lang="ja-JP" altLang="ja-JP" sz="1200" kern="1200" dirty="0">
                <a:solidFill>
                  <a:schemeClr val="tx1"/>
                </a:solidFill>
                <a:effectLst/>
                <a:latin typeface="+mn-lt"/>
                <a:ea typeface="+mn-ea"/>
                <a:cs typeface="+mn-cs"/>
              </a:rPr>
              <a:t>供しているメタデータサーチの検索結果です。</a:t>
            </a:r>
          </a:p>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は研究データに永続識別子である</a:t>
            </a:r>
            <a:r>
              <a:rPr kumimoji="1" lang="en-US" altLang="ja-JP" sz="1200" kern="1200" dirty="0">
                <a:solidFill>
                  <a:schemeClr val="tx1"/>
                </a:solidFill>
                <a:effectLst/>
                <a:latin typeface="+mn-lt"/>
                <a:ea typeface="+mn-ea"/>
                <a:cs typeface="+mn-cs"/>
              </a:rPr>
              <a:t>DOI</a:t>
            </a:r>
            <a:r>
              <a:rPr kumimoji="1" lang="ja-JP" altLang="ja-JP" sz="1200" kern="1200" dirty="0">
                <a:solidFill>
                  <a:schemeClr val="tx1"/>
                </a:solidFill>
                <a:effectLst/>
                <a:latin typeface="+mn-lt"/>
                <a:ea typeface="+mn-ea"/>
                <a:cs typeface="+mn-cs"/>
              </a:rPr>
              <a:t>を付与することでアクセスの永続性を保証し、引用のための基盤を提供します。</a:t>
            </a:r>
            <a:r>
              <a:rPr kumimoji="1" lang="en-US" altLang="ja-JP" sz="1200" kern="1200" dirty="0">
                <a:solidFill>
                  <a:schemeClr val="tx1"/>
                </a:solidFill>
                <a:effectLst/>
                <a:latin typeface="+mn-lt"/>
                <a:ea typeface="+mn-ea"/>
                <a:cs typeface="+mn-cs"/>
              </a:rPr>
              <a:t>Cite</a:t>
            </a:r>
            <a:r>
              <a:rPr kumimoji="1" lang="ja-JP" altLang="ja-JP" sz="1200" kern="1200" dirty="0">
                <a:solidFill>
                  <a:schemeClr val="tx1"/>
                </a:solidFill>
                <a:effectLst/>
                <a:latin typeface="+mn-lt"/>
                <a:ea typeface="+mn-ea"/>
                <a:cs typeface="+mn-cs"/>
              </a:rPr>
              <a:t>をクリックすると、様々なフォーマットの引用情報を表示します。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17</a:t>
            </a:fld>
            <a:endParaRPr kumimoji="1" lang="ja-JP" altLang="en-US"/>
          </a:p>
        </p:txBody>
      </p:sp>
    </p:spTree>
    <p:extLst>
      <p:ext uri="{BB962C8B-B14F-4D97-AF65-F5344CB8AC3E}">
        <p14:creationId xmlns:p14="http://schemas.microsoft.com/office/powerpoint/2010/main" val="2980294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それでは</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のメタデータスキーマをみてみましょう。</a:t>
            </a:r>
          </a:p>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のバージョン</a:t>
            </a:r>
            <a:r>
              <a:rPr kumimoji="1" lang="en-US" altLang="ja-JP" sz="1200" kern="1200" dirty="0">
                <a:solidFill>
                  <a:schemeClr val="tx1"/>
                </a:solidFill>
                <a:effectLst/>
                <a:latin typeface="+mn-lt"/>
                <a:ea typeface="+mn-ea"/>
                <a:cs typeface="+mn-cs"/>
              </a:rPr>
              <a:t>4</a:t>
            </a:r>
            <a:r>
              <a:rPr kumimoji="1" lang="ja-JP" altLang="ja-JP" sz="1200" kern="1200" dirty="0">
                <a:solidFill>
                  <a:schemeClr val="tx1"/>
                </a:solidFill>
                <a:effectLst/>
                <a:latin typeface="+mn-lt"/>
                <a:ea typeface="+mn-ea"/>
                <a:cs typeface="+mn-cs"/>
              </a:rPr>
              <a:t>では、表に示すとおり、</a:t>
            </a:r>
            <a:r>
              <a:rPr kumimoji="1" lang="en-US" altLang="ja-JP" sz="1200" kern="1200" dirty="0">
                <a:solidFill>
                  <a:schemeClr val="tx1"/>
                </a:solidFill>
                <a:effectLst/>
                <a:latin typeface="+mn-lt"/>
                <a:ea typeface="+mn-ea"/>
                <a:cs typeface="+mn-cs"/>
              </a:rPr>
              <a:t>19</a:t>
            </a:r>
            <a:r>
              <a:rPr kumimoji="1" lang="ja-JP" altLang="ja-JP" sz="1200" kern="1200" dirty="0">
                <a:solidFill>
                  <a:schemeClr val="tx1"/>
                </a:solidFill>
                <a:effectLst/>
                <a:latin typeface="+mn-lt"/>
                <a:ea typeface="+mn-ea"/>
                <a:cs typeface="+mn-cs"/>
              </a:rPr>
              <a:t>の要素があります。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全ての項目を満たすことが理想ですが、実際には、全ての項目を記述するのは難しいケースがあるでしょう。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そこで、</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では入力レベルを設けています。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表の中にある</a:t>
            </a:r>
            <a:r>
              <a:rPr kumimoji="1" lang="en-US" altLang="ja-JP" sz="1200" kern="1200" dirty="0">
                <a:solidFill>
                  <a:schemeClr val="tx1"/>
                </a:solidFill>
                <a:effectLst/>
                <a:latin typeface="+mn-lt"/>
                <a:ea typeface="+mn-ea"/>
                <a:cs typeface="+mn-cs"/>
              </a:rPr>
              <a:t>M</a:t>
            </a:r>
            <a:r>
              <a:rPr kumimoji="1" lang="ja-JP" altLang="ja-JP" sz="1200" kern="1200" dirty="0">
                <a:solidFill>
                  <a:schemeClr val="tx1"/>
                </a:solidFill>
                <a:effectLst/>
                <a:latin typeface="+mn-lt"/>
                <a:ea typeface="+mn-ea"/>
                <a:cs typeface="+mn-cs"/>
              </a:rPr>
              <a:t>が必須項目、</a:t>
            </a:r>
            <a:r>
              <a:rPr kumimoji="1" lang="en-US" altLang="ja-JP" sz="1200" kern="1200" dirty="0">
                <a:solidFill>
                  <a:schemeClr val="tx1"/>
                </a:solidFill>
                <a:effectLst/>
                <a:latin typeface="+mn-lt"/>
                <a:ea typeface="+mn-ea"/>
                <a:cs typeface="+mn-cs"/>
              </a:rPr>
              <a:t>R</a:t>
            </a:r>
            <a:r>
              <a:rPr kumimoji="1" lang="ja-JP" altLang="ja-JP" sz="1200" kern="1200" dirty="0">
                <a:solidFill>
                  <a:schemeClr val="tx1"/>
                </a:solidFill>
                <a:effectLst/>
                <a:latin typeface="+mn-lt"/>
                <a:ea typeface="+mn-ea"/>
                <a:cs typeface="+mn-cs"/>
              </a:rPr>
              <a:t>が推奨項目、</a:t>
            </a:r>
            <a:r>
              <a:rPr kumimoji="1" lang="en-US" altLang="ja-JP" sz="1200" kern="1200" dirty="0">
                <a:solidFill>
                  <a:schemeClr val="tx1"/>
                </a:solidFill>
                <a:effectLst/>
                <a:latin typeface="+mn-lt"/>
                <a:ea typeface="+mn-ea"/>
                <a:cs typeface="+mn-cs"/>
              </a:rPr>
              <a:t>O</a:t>
            </a:r>
            <a:r>
              <a:rPr kumimoji="1" lang="ja-JP" altLang="ja-JP" sz="1200" kern="1200" dirty="0">
                <a:solidFill>
                  <a:schemeClr val="tx1"/>
                </a:solidFill>
                <a:effectLst/>
                <a:latin typeface="+mn-lt"/>
                <a:ea typeface="+mn-ea"/>
                <a:cs typeface="+mn-cs"/>
              </a:rPr>
              <a:t>がオプション項目です。</a:t>
            </a:r>
          </a:p>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はデータ引用を主目的としているので、データ引用の際に必要となる要素が必須項目として設定されています。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引用のためにはデータを発見しアクセスする必要があります。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推奨項目とオプション項目はデータの発見性やアクセス性を向上させるための項目です。研究データの相互運用性を向上させるには、できる限りこれらの項目についても記述すると良いでしょう。</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18</a:t>
            </a:fld>
            <a:endParaRPr kumimoji="1" lang="ja-JP" altLang="en-US"/>
          </a:p>
        </p:txBody>
      </p:sp>
    </p:spTree>
    <p:extLst>
      <p:ext uri="{BB962C8B-B14F-4D97-AF65-F5344CB8AC3E}">
        <p14:creationId xmlns:p14="http://schemas.microsoft.com/office/powerpoint/2010/main" val="3900616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とダブリンコアのメタデータは何が違うのか、その関係性をみてみましょう。</a:t>
            </a:r>
          </a:p>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のメタデータをダブリンコア用に対応させると、</a:t>
            </a:r>
            <a:r>
              <a:rPr kumimoji="1" lang="en-US" altLang="ja-JP" sz="1200" kern="1200" dirty="0" err="1">
                <a:solidFill>
                  <a:schemeClr val="tx1"/>
                </a:solidFill>
                <a:effectLst/>
                <a:latin typeface="+mn-lt"/>
                <a:ea typeface="+mn-ea"/>
                <a:cs typeface="+mn-cs"/>
              </a:rPr>
              <a:t>FundingReference</a:t>
            </a:r>
            <a:r>
              <a:rPr kumimoji="1" lang="ja-JP" altLang="ja-JP" sz="1200" kern="1200" dirty="0" err="1">
                <a:solidFill>
                  <a:schemeClr val="tx1"/>
                </a:solidFill>
                <a:effectLst/>
                <a:latin typeface="+mn-lt"/>
                <a:ea typeface="+mn-ea"/>
                <a:cs typeface="+mn-cs"/>
              </a:rPr>
              <a:t>、</a:t>
            </a:r>
            <a:r>
              <a:rPr kumimoji="1" lang="en-US" altLang="ja-JP" sz="1200" kern="1200" dirty="0" err="1">
                <a:solidFill>
                  <a:schemeClr val="tx1"/>
                </a:solidFill>
                <a:effectLst/>
                <a:latin typeface="+mn-lt"/>
                <a:ea typeface="+mn-ea"/>
                <a:cs typeface="+mn-cs"/>
              </a:rPr>
              <a:t>GeoLocation</a:t>
            </a:r>
            <a:r>
              <a:rPr kumimoji="1" lang="ja-JP" altLang="ja-JP" sz="1200" kern="1200" dirty="0">
                <a:solidFill>
                  <a:schemeClr val="tx1"/>
                </a:solidFill>
                <a:effectLst/>
                <a:latin typeface="+mn-lt"/>
                <a:ea typeface="+mn-ea"/>
                <a:cs typeface="+mn-cs"/>
              </a:rPr>
              <a:t>等のように、より一般的な内容に置き換わる要素があります。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これらの要素は</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がダブリンコアと比較して、より詳細に定義している要素といえます。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一方、ダブリンコアは</a:t>
            </a:r>
            <a:r>
              <a:rPr kumimoji="1" lang="en-US" altLang="ja-JP" sz="1200" kern="1200" dirty="0">
                <a:solidFill>
                  <a:schemeClr val="tx1"/>
                </a:solidFill>
                <a:effectLst/>
                <a:latin typeface="+mn-lt"/>
                <a:ea typeface="+mn-ea"/>
                <a:cs typeface="+mn-cs"/>
              </a:rPr>
              <a:t>Web</a:t>
            </a:r>
            <a:r>
              <a:rPr kumimoji="1" lang="ja-JP" altLang="ja-JP" sz="1200" kern="1200" dirty="0">
                <a:solidFill>
                  <a:schemeClr val="tx1"/>
                </a:solidFill>
                <a:effectLst/>
                <a:latin typeface="+mn-lt"/>
                <a:ea typeface="+mn-ea"/>
                <a:cs typeface="+mn-cs"/>
              </a:rPr>
              <a:t>上の情報資源の発見と広い分野における相互運用性を目的としたスキーマです。</a:t>
            </a:r>
          </a:p>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err="1">
                <a:solidFill>
                  <a:schemeClr val="tx1"/>
                </a:solidFill>
                <a:effectLst/>
                <a:latin typeface="+mn-lt"/>
                <a:ea typeface="+mn-ea"/>
                <a:cs typeface="+mn-cs"/>
              </a:rPr>
              <a:t>のように</a:t>
            </a:r>
            <a:r>
              <a:rPr kumimoji="1" lang="ja-JP" altLang="ja-JP" sz="1200" kern="1200" dirty="0">
                <a:solidFill>
                  <a:schemeClr val="tx1"/>
                </a:solidFill>
                <a:effectLst/>
                <a:latin typeface="+mn-lt"/>
                <a:ea typeface="+mn-ea"/>
                <a:cs typeface="+mn-cs"/>
              </a:rPr>
              <a:t>特定の目的に限定的に定義した要素を、シンプルダブリンコアのような、より一般的な要素に置き換えることをダムダウンといいます。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シンプルダブリンコアにダムダウンすることで、より広い分野で相互運用性を確保することが可能になります。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19</a:t>
            </a:fld>
            <a:endParaRPr kumimoji="1" lang="ja-JP" altLang="en-US"/>
          </a:p>
        </p:txBody>
      </p:sp>
    </p:spTree>
    <p:extLst>
      <p:ext uri="{BB962C8B-B14F-4D97-AF65-F5344CB8AC3E}">
        <p14:creationId xmlns:p14="http://schemas.microsoft.com/office/powerpoint/2010/main" val="1439289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のメタデータの特徴として、コンテンツや著者などの要素に永続識別子を入力することが可能です。永続識別子は対象を一意に識別するための不変の</a:t>
            </a:r>
            <a:r>
              <a:rPr kumimoji="1" lang="en-US" altLang="ja-JP" sz="1200" kern="1200" dirty="0">
                <a:solidFill>
                  <a:schemeClr val="tx1"/>
                </a:solidFill>
                <a:effectLst/>
                <a:latin typeface="+mn-lt"/>
                <a:ea typeface="+mn-ea"/>
                <a:cs typeface="+mn-cs"/>
              </a:rPr>
              <a:t>ID</a:t>
            </a:r>
            <a:r>
              <a:rPr kumimoji="1" lang="ja-JP" altLang="ja-JP" sz="1200" kern="1200" dirty="0">
                <a:solidFill>
                  <a:schemeClr val="tx1"/>
                </a:solidFill>
                <a:effectLst/>
                <a:latin typeface="+mn-lt"/>
                <a:ea typeface="+mn-ea"/>
                <a:cs typeface="+mn-cs"/>
              </a:rPr>
              <a:t>で、例えば、</a:t>
            </a:r>
            <a:r>
              <a:rPr kumimoji="1" lang="en-US" altLang="ja-JP" sz="1200" kern="1200" dirty="0">
                <a:solidFill>
                  <a:schemeClr val="tx1"/>
                </a:solidFill>
                <a:effectLst/>
                <a:latin typeface="+mn-lt"/>
                <a:ea typeface="+mn-ea"/>
                <a:cs typeface="+mn-cs"/>
              </a:rPr>
              <a:t>Identifier</a:t>
            </a:r>
            <a:r>
              <a:rPr kumimoji="1" lang="ja-JP" altLang="ja-JP" sz="1200" kern="1200" dirty="0" err="1">
                <a:solidFill>
                  <a:schemeClr val="tx1"/>
                </a:solidFill>
                <a:effectLst/>
                <a:latin typeface="+mn-lt"/>
                <a:ea typeface="+mn-ea"/>
                <a:cs typeface="+mn-cs"/>
              </a:rPr>
              <a:t>には</a:t>
            </a:r>
            <a:r>
              <a:rPr kumimoji="1" lang="ja-JP" altLang="ja-JP" sz="1200" kern="1200" dirty="0">
                <a:solidFill>
                  <a:schemeClr val="tx1"/>
                </a:solidFill>
                <a:effectLst/>
                <a:latin typeface="+mn-lt"/>
                <a:ea typeface="+mn-ea"/>
                <a:cs typeface="+mn-cs"/>
              </a:rPr>
              <a:t>コンテンツを識別するための</a:t>
            </a:r>
            <a:r>
              <a:rPr kumimoji="1" lang="en-US" altLang="ja-JP" sz="1200" kern="1200" dirty="0">
                <a:solidFill>
                  <a:schemeClr val="tx1"/>
                </a:solidFill>
                <a:effectLst/>
                <a:latin typeface="+mn-lt"/>
                <a:ea typeface="+mn-ea"/>
                <a:cs typeface="+mn-cs"/>
              </a:rPr>
              <a:t>DOI</a:t>
            </a:r>
            <a:r>
              <a:rPr kumimoji="1" lang="ja-JP" altLang="ja-JP" sz="1200" kern="1200" dirty="0">
                <a:solidFill>
                  <a:schemeClr val="tx1"/>
                </a:solidFill>
                <a:effectLst/>
                <a:latin typeface="+mn-lt"/>
                <a:ea typeface="+mn-ea"/>
                <a:cs typeface="+mn-cs"/>
              </a:rPr>
              <a:t>を入力します。また、</a:t>
            </a:r>
            <a:r>
              <a:rPr kumimoji="1" lang="en-US" altLang="ja-JP" sz="1200" kern="1200" dirty="0">
                <a:solidFill>
                  <a:schemeClr val="tx1"/>
                </a:solidFill>
                <a:effectLst/>
                <a:latin typeface="+mn-lt"/>
                <a:ea typeface="+mn-ea"/>
                <a:cs typeface="+mn-cs"/>
              </a:rPr>
              <a:t>Creator</a:t>
            </a:r>
            <a:r>
              <a:rPr kumimoji="1" lang="ja-JP" altLang="ja-JP" sz="1200" kern="1200" dirty="0">
                <a:solidFill>
                  <a:schemeClr val="tx1"/>
                </a:solidFill>
                <a:effectLst/>
                <a:latin typeface="+mn-lt"/>
                <a:ea typeface="+mn-ea"/>
                <a:cs typeface="+mn-cs"/>
              </a:rPr>
              <a:t>や</a:t>
            </a:r>
            <a:r>
              <a:rPr kumimoji="1" lang="en-US" altLang="ja-JP" sz="1200" kern="1200" dirty="0">
                <a:solidFill>
                  <a:schemeClr val="tx1"/>
                </a:solidFill>
                <a:effectLst/>
                <a:latin typeface="+mn-lt"/>
                <a:ea typeface="+mn-ea"/>
                <a:cs typeface="+mn-cs"/>
              </a:rPr>
              <a:t>Contributor</a:t>
            </a:r>
            <a:r>
              <a:rPr kumimoji="1" lang="ja-JP" altLang="ja-JP" sz="1200" kern="1200" dirty="0" err="1">
                <a:solidFill>
                  <a:schemeClr val="tx1"/>
                </a:solidFill>
                <a:effectLst/>
                <a:latin typeface="+mn-lt"/>
                <a:ea typeface="+mn-ea"/>
                <a:cs typeface="+mn-cs"/>
              </a:rPr>
              <a:t>には</a:t>
            </a:r>
            <a:r>
              <a:rPr kumimoji="1" lang="en-US" altLang="ja-JP" sz="1200" kern="1200" dirty="0">
                <a:solidFill>
                  <a:schemeClr val="tx1"/>
                </a:solidFill>
                <a:effectLst/>
                <a:latin typeface="+mn-lt"/>
                <a:ea typeface="+mn-ea"/>
                <a:cs typeface="+mn-cs"/>
              </a:rPr>
              <a:t>ORCID</a:t>
            </a:r>
            <a:r>
              <a:rPr kumimoji="1" lang="ja-JP" altLang="ja-JP" sz="1200" kern="1200" dirty="0" err="1">
                <a:solidFill>
                  <a:schemeClr val="tx1"/>
                </a:solidFill>
                <a:effectLst/>
                <a:latin typeface="+mn-lt"/>
                <a:ea typeface="+mn-ea"/>
                <a:cs typeface="+mn-cs"/>
              </a:rPr>
              <a:t>のような</a:t>
            </a:r>
            <a:r>
              <a:rPr kumimoji="1" lang="ja-JP" altLang="ja-JP" sz="1200" kern="1200" dirty="0">
                <a:solidFill>
                  <a:schemeClr val="tx1"/>
                </a:solidFill>
                <a:effectLst/>
                <a:latin typeface="+mn-lt"/>
                <a:ea typeface="+mn-ea"/>
                <a:cs typeface="+mn-cs"/>
              </a:rPr>
              <a:t>著者を識別するための</a:t>
            </a:r>
            <a:r>
              <a:rPr kumimoji="1" lang="en-US" altLang="ja-JP" sz="1200" kern="1200" dirty="0">
                <a:solidFill>
                  <a:schemeClr val="tx1"/>
                </a:solidFill>
                <a:effectLst/>
                <a:latin typeface="+mn-lt"/>
                <a:ea typeface="+mn-ea"/>
                <a:cs typeface="+mn-cs"/>
              </a:rPr>
              <a:t>ID</a:t>
            </a:r>
            <a:r>
              <a:rPr kumimoji="1" lang="ja-JP" altLang="ja-JP" sz="1200" kern="1200" dirty="0">
                <a:solidFill>
                  <a:schemeClr val="tx1"/>
                </a:solidFill>
                <a:effectLst/>
                <a:latin typeface="+mn-lt"/>
                <a:ea typeface="+mn-ea"/>
                <a:cs typeface="+mn-cs"/>
              </a:rPr>
              <a:t>を、</a:t>
            </a:r>
            <a:r>
              <a:rPr kumimoji="1" lang="en-US" altLang="ja-JP" sz="1200" kern="1200" dirty="0" err="1">
                <a:solidFill>
                  <a:schemeClr val="tx1"/>
                </a:solidFill>
                <a:effectLst/>
                <a:latin typeface="+mn-lt"/>
                <a:ea typeface="+mn-ea"/>
                <a:cs typeface="+mn-cs"/>
              </a:rPr>
              <a:t>FundingReference</a:t>
            </a:r>
            <a:r>
              <a:rPr kumimoji="1" lang="ja-JP" altLang="ja-JP" sz="1200" kern="1200" dirty="0" err="1">
                <a:solidFill>
                  <a:schemeClr val="tx1"/>
                </a:solidFill>
                <a:effectLst/>
                <a:latin typeface="+mn-lt"/>
                <a:ea typeface="+mn-ea"/>
                <a:cs typeface="+mn-cs"/>
              </a:rPr>
              <a:t>には</a:t>
            </a:r>
            <a:r>
              <a:rPr kumimoji="1" lang="ja-JP" altLang="ja-JP" sz="1200" kern="1200" dirty="0">
                <a:solidFill>
                  <a:schemeClr val="tx1"/>
                </a:solidFill>
                <a:effectLst/>
                <a:latin typeface="+mn-lt"/>
                <a:ea typeface="+mn-ea"/>
                <a:cs typeface="+mn-cs"/>
              </a:rPr>
              <a:t>助成団体を識別する</a:t>
            </a:r>
            <a:r>
              <a:rPr kumimoji="1" lang="en-US" altLang="ja-JP" sz="1200" kern="1200" dirty="0" err="1">
                <a:solidFill>
                  <a:schemeClr val="tx1"/>
                </a:solidFill>
                <a:effectLst/>
                <a:latin typeface="+mn-lt"/>
                <a:ea typeface="+mn-ea"/>
                <a:cs typeface="+mn-cs"/>
              </a:rPr>
              <a:t>CrossRef</a:t>
            </a:r>
            <a:r>
              <a:rPr kumimoji="1" lang="en-US" altLang="ja-JP" sz="1200" kern="1200" dirty="0">
                <a:solidFill>
                  <a:schemeClr val="tx1"/>
                </a:solidFill>
                <a:effectLst/>
                <a:latin typeface="+mn-lt"/>
                <a:ea typeface="+mn-ea"/>
                <a:cs typeface="+mn-cs"/>
              </a:rPr>
              <a:t> Funder ID</a:t>
            </a:r>
            <a:r>
              <a:rPr kumimoji="1" lang="ja-JP" altLang="ja-JP" sz="1200" kern="1200" dirty="0">
                <a:solidFill>
                  <a:schemeClr val="tx1"/>
                </a:solidFill>
                <a:effectLst/>
                <a:latin typeface="+mn-lt"/>
                <a:ea typeface="+mn-ea"/>
                <a:cs typeface="+mn-cs"/>
              </a:rPr>
              <a:t>を入力します。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さらに著者は所属機関の情報を持っていますが、</a:t>
            </a:r>
            <a:r>
              <a:rPr kumimoji="1" lang="en-US" altLang="ja-JP" sz="1200" kern="1200" dirty="0">
                <a:solidFill>
                  <a:schemeClr val="tx1"/>
                </a:solidFill>
                <a:effectLst/>
                <a:latin typeface="+mn-lt"/>
                <a:ea typeface="+mn-ea"/>
                <a:cs typeface="+mn-cs"/>
              </a:rPr>
              <a:t>ISNI</a:t>
            </a:r>
            <a:r>
              <a:rPr kumimoji="1" lang="ja-JP" altLang="ja-JP" sz="1200" kern="1200" dirty="0">
                <a:solidFill>
                  <a:schemeClr val="tx1"/>
                </a:solidFill>
                <a:effectLst/>
                <a:latin typeface="+mn-lt"/>
                <a:ea typeface="+mn-ea"/>
                <a:cs typeface="+mn-cs"/>
              </a:rPr>
              <a:t>等の永続識別子で一意に識別することが検討され始めています。永続識別子を利用することで、著者の同姓同名のような、対象の曖昧性を除去し、一意に識別することができます。その結果、システム間のデータ連携をスムーズに行い、コンテンツの利便性や相互運用性の向上が期待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入力対象が永続識別子を持つ場合は、メタデータに入力することを推奨します。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20</a:t>
            </a:fld>
            <a:endParaRPr kumimoji="1" lang="ja-JP" altLang="en-US"/>
          </a:p>
        </p:txBody>
      </p:sp>
    </p:spTree>
    <p:extLst>
      <p:ext uri="{BB962C8B-B14F-4D97-AF65-F5344CB8AC3E}">
        <p14:creationId xmlns:p14="http://schemas.microsoft.com/office/powerpoint/2010/main" val="3779942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研究データのメタデータを具体的に見てみましょう。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これは生命科学分野の研究データを主に扱っている</a:t>
            </a:r>
            <a:r>
              <a:rPr kumimoji="1" lang="en-US" altLang="ja-JP" sz="1200" kern="1200" dirty="0">
                <a:solidFill>
                  <a:schemeClr val="tx1"/>
                </a:solidFill>
                <a:effectLst/>
                <a:latin typeface="+mn-lt"/>
                <a:ea typeface="+mn-ea"/>
                <a:cs typeface="+mn-cs"/>
              </a:rPr>
              <a:t>Dryad</a:t>
            </a:r>
            <a:r>
              <a:rPr kumimoji="1" lang="ja-JP" altLang="ja-JP" sz="1200" kern="1200" dirty="0">
                <a:solidFill>
                  <a:schemeClr val="tx1"/>
                </a:solidFill>
                <a:effectLst/>
                <a:latin typeface="+mn-lt"/>
                <a:ea typeface="+mn-ea"/>
                <a:cs typeface="+mn-cs"/>
              </a:rPr>
              <a:t>の検索結果です。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タイトル、作成者、公開日、</a:t>
            </a:r>
            <a:r>
              <a:rPr kumimoji="1" lang="en-US" altLang="ja-JP" sz="1200" kern="1200" dirty="0">
                <a:solidFill>
                  <a:schemeClr val="tx1"/>
                </a:solidFill>
                <a:effectLst/>
                <a:latin typeface="+mn-lt"/>
                <a:ea typeface="+mn-ea"/>
                <a:cs typeface="+mn-cs"/>
              </a:rPr>
              <a:t>DOI</a:t>
            </a:r>
            <a:r>
              <a:rPr kumimoji="1" lang="ja-JP" altLang="ja-JP" sz="1200" kern="1200" dirty="0" err="1">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抄録、キーワード、学名等の情報に加えて地理的範囲、データ発行日、識別子、データに関連するコンテンツの情報、出版物の情報などが示されています。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これはどのような情報をどれくらい記述すれば良いのかの一例ですが、これくらいの情報ならば</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のメタデータスキーマを利用することで記述可能です。</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21</a:t>
            </a:fld>
            <a:endParaRPr kumimoji="1" lang="ja-JP" altLang="en-US"/>
          </a:p>
        </p:txBody>
      </p:sp>
    </p:spTree>
    <p:extLst>
      <p:ext uri="{BB962C8B-B14F-4D97-AF65-F5344CB8AC3E}">
        <p14:creationId xmlns:p14="http://schemas.microsoft.com/office/powerpoint/2010/main" val="1191996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学術情報の流れの中でメタデータを眺めてみましょう。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研究成果生成の流れの中で、様々な識別子が利用されつつあります。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研究成果については</a:t>
            </a:r>
            <a:r>
              <a:rPr kumimoji="1" lang="en-US" altLang="ja-JP" sz="1200" kern="1200" dirty="0">
                <a:solidFill>
                  <a:schemeClr val="tx1"/>
                </a:solidFill>
                <a:effectLst/>
                <a:latin typeface="+mn-lt"/>
                <a:ea typeface="+mn-ea"/>
                <a:cs typeface="+mn-cs"/>
              </a:rPr>
              <a:t>DOI</a:t>
            </a:r>
            <a:r>
              <a:rPr kumimoji="1" lang="ja-JP" altLang="ja-JP" sz="1200" kern="1200" dirty="0">
                <a:solidFill>
                  <a:schemeClr val="tx1"/>
                </a:solidFill>
                <a:effectLst/>
                <a:latin typeface="+mn-lt"/>
                <a:ea typeface="+mn-ea"/>
                <a:cs typeface="+mn-cs"/>
              </a:rPr>
              <a:t>を付与することで一意に識別できます。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研究者は</a:t>
            </a:r>
            <a:r>
              <a:rPr kumimoji="1" lang="en-US" altLang="ja-JP" sz="1200" kern="1200" dirty="0">
                <a:solidFill>
                  <a:schemeClr val="tx1"/>
                </a:solidFill>
                <a:effectLst/>
                <a:latin typeface="+mn-lt"/>
                <a:ea typeface="+mn-ea"/>
                <a:cs typeface="+mn-cs"/>
              </a:rPr>
              <a:t>ORCID</a:t>
            </a:r>
            <a:r>
              <a:rPr kumimoji="1" lang="ja-JP" altLang="ja-JP" sz="1200" kern="1200" dirty="0" err="1">
                <a:solidFill>
                  <a:schemeClr val="tx1"/>
                </a:solidFill>
                <a:effectLst/>
                <a:latin typeface="+mn-lt"/>
                <a:ea typeface="+mn-ea"/>
                <a:cs typeface="+mn-cs"/>
              </a:rPr>
              <a:t>のような</a:t>
            </a:r>
            <a:r>
              <a:rPr kumimoji="1" lang="en-US" altLang="ja-JP" sz="1200" kern="1200" dirty="0">
                <a:solidFill>
                  <a:schemeClr val="tx1"/>
                </a:solidFill>
                <a:effectLst/>
                <a:latin typeface="+mn-lt"/>
                <a:ea typeface="+mn-ea"/>
                <a:cs typeface="+mn-cs"/>
              </a:rPr>
              <a:t>ID</a:t>
            </a:r>
            <a:r>
              <a:rPr kumimoji="1" lang="ja-JP" altLang="ja-JP" sz="1200" kern="1200" dirty="0">
                <a:solidFill>
                  <a:schemeClr val="tx1"/>
                </a:solidFill>
                <a:effectLst/>
                <a:latin typeface="+mn-lt"/>
                <a:ea typeface="+mn-ea"/>
                <a:cs typeface="+mn-cs"/>
              </a:rPr>
              <a:t>で一意に識別でき、自身の研究成果を集約して管理することが可能になります。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同様に研究助成情報は</a:t>
            </a:r>
            <a:r>
              <a:rPr kumimoji="1" lang="en-US" altLang="ja-JP" sz="1200" kern="1200" dirty="0" err="1">
                <a:solidFill>
                  <a:schemeClr val="tx1"/>
                </a:solidFill>
                <a:effectLst/>
                <a:latin typeface="+mn-lt"/>
                <a:ea typeface="+mn-ea"/>
                <a:cs typeface="+mn-cs"/>
              </a:rPr>
              <a:t>CrossRef</a:t>
            </a:r>
            <a:r>
              <a:rPr kumimoji="1" lang="en-US" altLang="ja-JP" sz="1200" kern="1200" dirty="0">
                <a:solidFill>
                  <a:schemeClr val="tx1"/>
                </a:solidFill>
                <a:effectLst/>
                <a:latin typeface="+mn-lt"/>
                <a:ea typeface="+mn-ea"/>
                <a:cs typeface="+mn-cs"/>
              </a:rPr>
              <a:t> Funder ID</a:t>
            </a:r>
            <a:r>
              <a:rPr kumimoji="1" lang="ja-JP" altLang="ja-JP" sz="1200" kern="1200" dirty="0" err="1">
                <a:solidFill>
                  <a:schemeClr val="tx1"/>
                </a:solidFill>
                <a:effectLst/>
                <a:latin typeface="+mn-lt"/>
                <a:ea typeface="+mn-ea"/>
                <a:cs typeface="+mn-cs"/>
              </a:rPr>
              <a:t>で識</a:t>
            </a:r>
            <a:r>
              <a:rPr kumimoji="1" lang="ja-JP" altLang="ja-JP" sz="1200" kern="1200" dirty="0">
                <a:solidFill>
                  <a:schemeClr val="tx1"/>
                </a:solidFill>
                <a:effectLst/>
                <a:latin typeface="+mn-lt"/>
                <a:ea typeface="+mn-ea"/>
                <a:cs typeface="+mn-cs"/>
              </a:rPr>
              <a:t>別、集約でき、研究機関については</a:t>
            </a:r>
            <a:r>
              <a:rPr kumimoji="1" lang="en-US" altLang="ja-JP" sz="1200" kern="1200" dirty="0">
                <a:solidFill>
                  <a:schemeClr val="tx1"/>
                </a:solidFill>
                <a:effectLst/>
                <a:latin typeface="+mn-lt"/>
                <a:ea typeface="+mn-ea"/>
                <a:cs typeface="+mn-cs"/>
              </a:rPr>
              <a:t>ISNI</a:t>
            </a:r>
            <a:r>
              <a:rPr kumimoji="1" lang="ja-JP" altLang="ja-JP" sz="1200" kern="1200" dirty="0">
                <a:solidFill>
                  <a:schemeClr val="tx1"/>
                </a:solidFill>
                <a:effectLst/>
                <a:latin typeface="+mn-lt"/>
                <a:ea typeface="+mn-ea"/>
                <a:cs typeface="+mn-cs"/>
              </a:rPr>
              <a:t>等の</a:t>
            </a:r>
            <a:r>
              <a:rPr kumimoji="1" lang="en-US" altLang="ja-JP" sz="1200" kern="1200" dirty="0">
                <a:solidFill>
                  <a:schemeClr val="tx1"/>
                </a:solidFill>
                <a:effectLst/>
                <a:latin typeface="+mn-lt"/>
                <a:ea typeface="+mn-ea"/>
                <a:cs typeface="+mn-cs"/>
              </a:rPr>
              <a:t>ID</a:t>
            </a:r>
            <a:r>
              <a:rPr kumimoji="1" lang="ja-JP" altLang="ja-JP" sz="1200" kern="1200" dirty="0" err="1">
                <a:solidFill>
                  <a:schemeClr val="tx1"/>
                </a:solidFill>
                <a:effectLst/>
                <a:latin typeface="+mn-lt"/>
                <a:ea typeface="+mn-ea"/>
                <a:cs typeface="+mn-cs"/>
              </a:rPr>
              <a:t>で識</a:t>
            </a:r>
            <a:r>
              <a:rPr kumimoji="1" lang="ja-JP" altLang="ja-JP" sz="1200" kern="1200" dirty="0">
                <a:solidFill>
                  <a:schemeClr val="tx1"/>
                </a:solidFill>
                <a:effectLst/>
                <a:latin typeface="+mn-lt"/>
                <a:ea typeface="+mn-ea"/>
                <a:cs typeface="+mn-cs"/>
              </a:rPr>
              <a:t>別、集約することが模索されています。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これらの識別子を無駄なく学術情報流通に取り入れることで、成果を公開する最初の段階からリッチなメタデータを持つことができます。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特に研究データは識別子を利用して関連する研究成果やデータとリンクさせると良いでしょう。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研究データについて記述する際には研究者の役割を示すことも重要になります。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論文における著者のように、研究データについては作成者だけではなく収集者、分析者など様々な役割が考えられます。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例えば</a:t>
            </a:r>
            <a:r>
              <a:rPr kumimoji="1" lang="en-US" altLang="ja-JP" sz="1200" kern="1200" dirty="0" err="1">
                <a:solidFill>
                  <a:schemeClr val="tx1"/>
                </a:solidFill>
                <a:effectLst/>
                <a:latin typeface="+mn-lt"/>
                <a:ea typeface="+mn-ea"/>
                <a:cs typeface="+mn-cs"/>
              </a:rPr>
              <a:t>CRediT</a:t>
            </a:r>
            <a:r>
              <a:rPr kumimoji="1" lang="ja-JP" altLang="ja-JP" sz="1200" kern="1200" dirty="0" err="1">
                <a:solidFill>
                  <a:schemeClr val="tx1"/>
                </a:solidFill>
                <a:effectLst/>
                <a:latin typeface="+mn-lt"/>
                <a:ea typeface="+mn-ea"/>
                <a:cs typeface="+mn-cs"/>
              </a:rPr>
              <a:t>のような</a:t>
            </a:r>
            <a:r>
              <a:rPr kumimoji="1" lang="ja-JP" altLang="ja-JP" sz="1200" kern="1200" dirty="0">
                <a:solidFill>
                  <a:schemeClr val="tx1"/>
                </a:solidFill>
                <a:effectLst/>
                <a:latin typeface="+mn-lt"/>
                <a:ea typeface="+mn-ea"/>
                <a:cs typeface="+mn-cs"/>
              </a:rPr>
              <a:t>語彙で役割を明記することで、研究データに関与した研究者の貢献度を明確に示すことが可能になります。</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22</a:t>
            </a:fld>
            <a:endParaRPr kumimoji="1" lang="ja-JP" altLang="en-US"/>
          </a:p>
        </p:txBody>
      </p:sp>
    </p:spTree>
    <p:extLst>
      <p:ext uri="{BB962C8B-B14F-4D97-AF65-F5344CB8AC3E}">
        <p14:creationId xmlns:p14="http://schemas.microsoft.com/office/powerpoint/2010/main" val="296336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最後にデータの引用についてみていきましょう。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研究成果を発表する際にはその情報源を示す必要があります。引用文献リストは、著者の主張、理論、考察の信頼性を担保する上で極めて重要です。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データセットについても引用を示すことは同様に重要です。しかし、適切なデータ引用はまだ十分に普及しておらず、オリジナルデータを見つけるために必要な情報は引用文献リストにはあがっていないのが現状で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適切な研究データ管理をすることで、他の研究者の研究に貢献することができますが、その成果を生み出したデータセットの功績が認められることは現状ではあまり多くありません。</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このような状況を改善すべく、</a:t>
            </a:r>
            <a:r>
              <a:rPr kumimoji="1" lang="en-US" altLang="ja-JP" sz="1200" kern="1200" dirty="0">
                <a:solidFill>
                  <a:schemeClr val="tx1"/>
                </a:solidFill>
                <a:effectLst/>
                <a:latin typeface="+mn-lt"/>
                <a:ea typeface="+mn-ea"/>
                <a:cs typeface="+mn-cs"/>
              </a:rPr>
              <a:t>2014</a:t>
            </a:r>
            <a:r>
              <a:rPr kumimoji="1" lang="ja-JP" altLang="ja-JP" sz="1200" kern="1200" dirty="0">
                <a:solidFill>
                  <a:schemeClr val="tx1"/>
                </a:solidFill>
                <a:effectLst/>
                <a:latin typeface="+mn-lt"/>
                <a:ea typeface="+mn-ea"/>
                <a:cs typeface="+mn-cs"/>
              </a:rPr>
              <a:t>年に、</a:t>
            </a:r>
            <a:r>
              <a:rPr kumimoji="1" lang="en-US" altLang="ja-JP" sz="1200" kern="1200" dirty="0">
                <a:solidFill>
                  <a:schemeClr val="tx1"/>
                </a:solidFill>
                <a:effectLst/>
                <a:latin typeface="+mn-lt"/>
                <a:ea typeface="+mn-ea"/>
                <a:cs typeface="+mn-cs"/>
              </a:rPr>
              <a:t>FORCE11</a:t>
            </a:r>
            <a:r>
              <a:rPr kumimoji="1" lang="ja-JP" altLang="ja-JP" sz="1200" kern="1200" dirty="0">
                <a:solidFill>
                  <a:schemeClr val="tx1"/>
                </a:solidFill>
                <a:effectLst/>
                <a:latin typeface="+mn-lt"/>
                <a:ea typeface="+mn-ea"/>
                <a:cs typeface="+mn-cs"/>
              </a:rPr>
              <a:t>がデータ引用に関する共同宣言を発表し、多くの学術団体や研究者の支持を得ました。</a:t>
            </a:r>
          </a:p>
          <a:p>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24</a:t>
            </a:fld>
            <a:endParaRPr kumimoji="1" lang="ja-JP" altLang="en-US"/>
          </a:p>
        </p:txBody>
      </p:sp>
    </p:spTree>
    <p:extLst>
      <p:ext uri="{BB962C8B-B14F-4D97-AF65-F5344CB8AC3E}">
        <p14:creationId xmlns:p14="http://schemas.microsoft.com/office/powerpoint/2010/main" val="911046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en-US" altLang="ja-JP" sz="1200" kern="1200" dirty="0">
                <a:solidFill>
                  <a:schemeClr val="tx1"/>
                </a:solidFill>
                <a:effectLst/>
                <a:latin typeface="+mn-lt"/>
                <a:ea typeface="+mn-ea"/>
                <a:cs typeface="+mn-cs"/>
              </a:rPr>
              <a:t>FORCE11</a:t>
            </a:r>
            <a:r>
              <a:rPr kumimoji="1" lang="ja-JP" altLang="ja-JP" sz="1200" kern="1200" dirty="0">
                <a:solidFill>
                  <a:schemeClr val="tx1"/>
                </a:solidFill>
                <a:effectLst/>
                <a:latin typeface="+mn-lt"/>
                <a:ea typeface="+mn-ea"/>
                <a:cs typeface="+mn-cs"/>
              </a:rPr>
              <a:t>は「データ引用に関する共同宣言」を出しました。</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この宣言では、</a:t>
            </a:r>
          </a:p>
          <a:p>
            <a:r>
              <a:rPr kumimoji="1" lang="ja-JP" altLang="ja-JP" sz="1200" kern="1200" dirty="0">
                <a:solidFill>
                  <a:schemeClr val="tx1"/>
                </a:solidFill>
                <a:effectLst/>
                <a:latin typeface="+mn-lt"/>
                <a:ea typeface="+mn-ea"/>
                <a:cs typeface="+mn-cs"/>
              </a:rPr>
              <a:t>・データも出版物と同様に引用されるべきである</a:t>
            </a:r>
          </a:p>
          <a:p>
            <a:r>
              <a:rPr kumimoji="1" lang="ja-JP" altLang="ja-JP" sz="1200" kern="1200" dirty="0">
                <a:solidFill>
                  <a:schemeClr val="tx1"/>
                </a:solidFill>
                <a:effectLst/>
                <a:latin typeface="+mn-lt"/>
                <a:ea typeface="+mn-ea"/>
                <a:cs typeface="+mn-cs"/>
              </a:rPr>
              <a:t>・データ作成の貢献に応じて適切な帰属と功績を認めるべきである</a:t>
            </a:r>
          </a:p>
          <a:p>
            <a:r>
              <a:rPr kumimoji="1" lang="ja-JP" altLang="ja-JP" sz="1200" kern="1200" dirty="0">
                <a:solidFill>
                  <a:schemeClr val="tx1"/>
                </a:solidFill>
                <a:effectLst/>
                <a:latin typeface="+mn-lt"/>
                <a:ea typeface="+mn-ea"/>
                <a:cs typeface="+mn-cs"/>
              </a:rPr>
              <a:t>等のデータ引用に関する</a:t>
            </a:r>
            <a:r>
              <a:rPr kumimoji="1" lang="en-US" altLang="ja-JP" sz="1200" kern="1200" dirty="0">
                <a:solidFill>
                  <a:schemeClr val="tx1"/>
                </a:solidFill>
                <a:effectLst/>
                <a:latin typeface="+mn-lt"/>
                <a:ea typeface="+mn-ea"/>
                <a:cs typeface="+mn-cs"/>
              </a:rPr>
              <a:t>8</a:t>
            </a:r>
            <a:r>
              <a:rPr kumimoji="1" lang="ja-JP" altLang="ja-JP" sz="1200" kern="1200" dirty="0" err="1">
                <a:solidFill>
                  <a:schemeClr val="tx1"/>
                </a:solidFill>
                <a:effectLst/>
                <a:latin typeface="+mn-lt"/>
                <a:ea typeface="+mn-ea"/>
                <a:cs typeface="+mn-cs"/>
              </a:rPr>
              <a:t>つの</a:t>
            </a:r>
            <a:r>
              <a:rPr kumimoji="1" lang="ja-JP" altLang="ja-JP" sz="1200" kern="1200" dirty="0">
                <a:solidFill>
                  <a:schemeClr val="tx1"/>
                </a:solidFill>
                <a:effectLst/>
                <a:latin typeface="+mn-lt"/>
                <a:ea typeface="+mn-ea"/>
                <a:cs typeface="+mn-cs"/>
              </a:rPr>
              <a:t>原則が示されています。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25</a:t>
            </a:fld>
            <a:endParaRPr kumimoji="1" lang="ja-JP" altLang="en-US"/>
          </a:p>
        </p:txBody>
      </p:sp>
    </p:spTree>
    <p:extLst>
      <p:ext uri="{BB962C8B-B14F-4D97-AF65-F5344CB8AC3E}">
        <p14:creationId xmlns:p14="http://schemas.microsoft.com/office/powerpoint/2010/main" val="2357464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具体的に引用の記述方法を見てみましょう。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一般的に、引用する際には、例えば参照したデータベースやデータセットの所在を他の利用者に示す必要があります。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例えば、</a:t>
            </a:r>
            <a:r>
              <a:rPr kumimoji="1" lang="en-US" altLang="ja-JP" sz="1200" kern="1200" dirty="0" err="1">
                <a:solidFill>
                  <a:schemeClr val="tx1"/>
                </a:solidFill>
                <a:effectLst/>
                <a:latin typeface="+mn-lt"/>
                <a:ea typeface="+mn-ea"/>
                <a:cs typeface="+mn-cs"/>
              </a:rPr>
              <a:t>DataCite</a:t>
            </a:r>
            <a:r>
              <a:rPr kumimoji="1" lang="ja-JP" altLang="ja-JP" sz="1200" kern="1200" dirty="0">
                <a:solidFill>
                  <a:schemeClr val="tx1"/>
                </a:solidFill>
                <a:effectLst/>
                <a:latin typeface="+mn-lt"/>
                <a:ea typeface="+mn-ea"/>
                <a:cs typeface="+mn-cs"/>
              </a:rPr>
              <a:t>は、最低でも</a:t>
            </a:r>
          </a:p>
          <a:p>
            <a:r>
              <a:rPr kumimoji="1" lang="ja-JP" altLang="ja-JP" sz="1200" kern="1200" dirty="0">
                <a:solidFill>
                  <a:schemeClr val="tx1"/>
                </a:solidFill>
                <a:effectLst/>
                <a:latin typeface="+mn-lt"/>
                <a:ea typeface="+mn-ea"/>
                <a:cs typeface="+mn-cs"/>
              </a:rPr>
              <a:t>　作成者、公開年、タイトル、出版社、識別子　</a:t>
            </a:r>
          </a:p>
          <a:p>
            <a:r>
              <a:rPr kumimoji="1" lang="ja-JP" altLang="ja-JP" sz="1200" kern="1200" dirty="0">
                <a:solidFill>
                  <a:schemeClr val="tx1"/>
                </a:solidFill>
                <a:effectLst/>
                <a:latin typeface="+mn-lt"/>
                <a:ea typeface="+mn-ea"/>
                <a:cs typeface="+mn-cs"/>
              </a:rPr>
              <a:t>の項目を画面に表示した形式で示すことを推奨しています。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識別子は、</a:t>
            </a:r>
            <a:r>
              <a:rPr kumimoji="1" lang="en-US" altLang="ja-JP" sz="1200" kern="1200" dirty="0">
                <a:solidFill>
                  <a:schemeClr val="tx1"/>
                </a:solidFill>
                <a:effectLst/>
                <a:latin typeface="+mn-lt"/>
                <a:ea typeface="+mn-ea"/>
                <a:cs typeface="+mn-cs"/>
              </a:rPr>
              <a:t>DOI</a:t>
            </a:r>
            <a:r>
              <a:rPr kumimoji="1" lang="ja-JP" altLang="ja-JP" sz="1200" kern="1200" dirty="0">
                <a:solidFill>
                  <a:schemeClr val="tx1"/>
                </a:solidFill>
                <a:effectLst/>
                <a:latin typeface="+mn-lt"/>
                <a:ea typeface="+mn-ea"/>
                <a:cs typeface="+mn-cs"/>
              </a:rPr>
              <a:t>や</a:t>
            </a:r>
            <a:r>
              <a:rPr kumimoji="1" lang="en-US" altLang="ja-JP" sz="1200" kern="1200" dirty="0">
                <a:solidFill>
                  <a:schemeClr val="tx1"/>
                </a:solidFill>
                <a:effectLst/>
                <a:latin typeface="+mn-lt"/>
                <a:ea typeface="+mn-ea"/>
                <a:cs typeface="+mn-cs"/>
              </a:rPr>
              <a:t>URL</a:t>
            </a:r>
            <a:r>
              <a:rPr kumimoji="1" lang="ja-JP" altLang="ja-JP" sz="1200" kern="1200" dirty="0">
                <a:solidFill>
                  <a:schemeClr val="tx1"/>
                </a:solidFill>
                <a:effectLst/>
                <a:latin typeface="+mn-lt"/>
                <a:ea typeface="+mn-ea"/>
                <a:cs typeface="+mn-cs"/>
              </a:rPr>
              <a:t>を含む、対象を一意に識別するものを示します。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可能ならばデータのバージョンや種類</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リソースタイプ）も引用情報に追加するとよりよいでしょう。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なお、リソースタイプは、データセット、データベース、表、音声ファイル、静止画、動画のような引用される対象の種類を示します。</a:t>
            </a:r>
          </a:p>
          <a:p>
            <a:r>
              <a:rPr kumimoji="1" lang="ja-JP" altLang="en-US" sz="1200" kern="1200" dirty="0">
                <a:solidFill>
                  <a:schemeClr val="tx1"/>
                </a:solidFill>
                <a:effectLst/>
                <a:latin typeface="+mn-lt"/>
                <a:ea typeface="+mn-ea"/>
                <a:cs typeface="+mn-cs"/>
              </a:rPr>
              <a:t>　</a:t>
            </a:r>
            <a:r>
              <a:rPr kumimoji="1" lang="en-US" altLang="ja-JP" sz="1200" kern="1200" dirty="0">
                <a:solidFill>
                  <a:schemeClr val="tx1"/>
                </a:solidFill>
                <a:effectLst/>
                <a:latin typeface="+mn-lt"/>
                <a:ea typeface="+mn-ea"/>
                <a:cs typeface="+mn-cs"/>
              </a:rPr>
              <a:t>UK Data Service</a:t>
            </a:r>
            <a:r>
              <a:rPr kumimoji="1" lang="ja-JP" altLang="ja-JP" sz="1200" kern="1200" dirty="0">
                <a:solidFill>
                  <a:schemeClr val="tx1"/>
                </a:solidFill>
                <a:effectLst/>
                <a:latin typeface="+mn-lt"/>
                <a:ea typeface="+mn-ea"/>
                <a:cs typeface="+mn-cs"/>
              </a:rPr>
              <a:t>は、主題を示すタイトルに加えて、データがカバーする地理的情報と時間的範囲を利用することを推奨しています。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26</a:t>
            </a:fld>
            <a:endParaRPr kumimoji="1" lang="ja-JP" altLang="en-US"/>
          </a:p>
        </p:txBody>
      </p:sp>
    </p:spTree>
    <p:extLst>
      <p:ext uri="{BB962C8B-B14F-4D97-AF65-F5344CB8AC3E}">
        <p14:creationId xmlns:p14="http://schemas.microsoft.com/office/powerpoint/2010/main" val="1486670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引用情報の例を見て見ましょう。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この例では、作成者、作成日、データタイトル、公開対象期間、識別子が示されています。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文献の引用スタイルと同じ形式を採用します。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書誌スタイルのガイドや文献管理ソフトが助けとなるでしょう。</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継続的に更新される動的なデータベースの場合、利用されたデータベースのバージョンを正確に参照することはほぼ不可能です。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この場合はデータのダウンロード日を示す必要があります。</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生命科学分野では時系列データを参照するときに単純にデータベース名とアクセス番号を提供するという方法がとられています。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この章では、研究データのファイル構成、文書化、メタデータの作成について基本的な考え方を紹介しました。</a:t>
            </a:r>
          </a:p>
          <a:p>
            <a:r>
              <a:rPr kumimoji="1" lang="ja-JP" altLang="en-US"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繰り返しますが、研究データに関する情報を管理するには、</a:t>
            </a:r>
          </a:p>
          <a:p>
            <a:r>
              <a:rPr kumimoji="1" lang="ja-JP" altLang="ja-JP" sz="1200" kern="1200" dirty="0">
                <a:solidFill>
                  <a:schemeClr val="tx1"/>
                </a:solidFill>
                <a:effectLst/>
                <a:latin typeface="+mn-lt"/>
                <a:ea typeface="+mn-ea"/>
                <a:cs typeface="+mn-cs"/>
              </a:rPr>
              <a:t>１．ファイル構成を見ただけで、データの内容を予測できるよう規則性を維持すること。</a:t>
            </a:r>
          </a:p>
          <a:p>
            <a:r>
              <a:rPr kumimoji="1" lang="ja-JP" altLang="ja-JP" sz="1200" kern="1200" dirty="0">
                <a:solidFill>
                  <a:schemeClr val="tx1"/>
                </a:solidFill>
                <a:effectLst/>
                <a:latin typeface="+mn-lt"/>
                <a:ea typeface="+mn-ea"/>
                <a:cs typeface="+mn-cs"/>
              </a:rPr>
              <a:t>２．データを再利用できるように、その収集方法や分析方法、内容について、第三者が十分理解できるように文書を残すこと。</a:t>
            </a:r>
          </a:p>
          <a:p>
            <a:r>
              <a:rPr kumimoji="1" lang="ja-JP" altLang="ja-JP" sz="1200" kern="1200" dirty="0">
                <a:solidFill>
                  <a:schemeClr val="tx1"/>
                </a:solidFill>
                <a:effectLst/>
                <a:latin typeface="+mn-lt"/>
                <a:ea typeface="+mn-ea"/>
                <a:cs typeface="+mn-cs"/>
              </a:rPr>
              <a:t>３．インターネットで共有することを考慮して、十分なメタデータを付与すること。</a:t>
            </a:r>
          </a:p>
          <a:p>
            <a:r>
              <a:rPr kumimoji="1" lang="ja-JP" altLang="ja-JP" sz="1200" kern="1200" dirty="0">
                <a:solidFill>
                  <a:schemeClr val="tx1"/>
                </a:solidFill>
                <a:effectLst/>
                <a:latin typeface="+mn-lt"/>
                <a:ea typeface="+mn-ea"/>
                <a:cs typeface="+mn-cs"/>
              </a:rPr>
              <a:t>４．データを利用した場合は引用情報を提示すること。</a:t>
            </a:r>
          </a:p>
          <a:p>
            <a:r>
              <a:rPr kumimoji="1" lang="ja-JP" altLang="ja-JP" sz="1200" kern="1200" dirty="0">
                <a:solidFill>
                  <a:schemeClr val="tx1"/>
                </a:solidFill>
                <a:effectLst/>
                <a:latin typeface="+mn-lt"/>
                <a:ea typeface="+mn-ea"/>
                <a:cs typeface="+mn-cs"/>
              </a:rPr>
              <a:t>が大切です。</a:t>
            </a:r>
            <a:br>
              <a:rPr kumimoji="1" lang="en-US" altLang="ja-JP" sz="1200" kern="1200" dirty="0">
                <a:solidFill>
                  <a:schemeClr val="tx1"/>
                </a:solidFill>
                <a:effectLst/>
                <a:latin typeface="+mn-lt"/>
                <a:ea typeface="+mn-ea"/>
                <a:cs typeface="+mn-cs"/>
              </a:rPr>
            </a:b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54D2E09C-3C41-49CE-8FFB-B55B3F4AAB7D}" type="slidenum">
              <a:rPr kumimoji="1" lang="ja-JP" altLang="en-US" smtClean="0"/>
              <a:pPr/>
              <a:t>27</a:t>
            </a:fld>
            <a:endParaRPr kumimoji="1" lang="ja-JP" altLang="en-US"/>
          </a:p>
        </p:txBody>
      </p:sp>
    </p:spTree>
    <p:extLst>
      <p:ext uri="{BB962C8B-B14F-4D97-AF65-F5344CB8AC3E}">
        <p14:creationId xmlns:p14="http://schemas.microsoft.com/office/powerpoint/2010/main" val="477481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 サブタイトルの書式設定</a:t>
            </a:r>
            <a:endParaRPr kumimoji="0" lang="en-US"/>
          </a:p>
        </p:txBody>
      </p:sp>
      <p:sp>
        <p:nvSpPr>
          <p:cNvPr id="29" name="スライド番号プレースホルダー 28"/>
          <p:cNvSpPr>
            <a:spLocks noGrp="1"/>
          </p:cNvSpPr>
          <p:nvPr>
            <p:ph type="sldNum" sz="quarter" idx="12"/>
          </p:nvPr>
        </p:nvSpPr>
        <p:spPr>
          <a:xfrm>
            <a:off x="914400" y="6355080"/>
            <a:ext cx="1520952" cy="365760"/>
          </a:xfrm>
        </p:spPr>
        <p:txBody>
          <a:bodyPr/>
          <a:lstStyle>
            <a:lvl1pPr>
              <a:defRPr sz="1050">
                <a:solidFill>
                  <a:schemeClr val="tx1">
                    <a:lumMod val="65000"/>
                    <a:lumOff val="35000"/>
                  </a:schemeClr>
                </a:solidFill>
                <a:latin typeface="Arial" pitchFamily="34" charset="0"/>
                <a:cs typeface="Arial" pitchFamily="34" charset="0"/>
              </a:defRPr>
            </a:lvl1pPr>
          </a:lstStyle>
          <a:p>
            <a:fld id="{827AFBEA-BABF-42A7-A3D0-E7438FE159D0}" type="slidenum">
              <a:rPr lang="en-US" altLang="ja-JP" smtClean="0"/>
              <a:pPr/>
              <a:t>‹#›</a:t>
            </a:fld>
            <a:endParaRPr lang="en-US"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dirty="0"/>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nchor="ctr"/>
          <a:lstStyle>
            <a:lvl1pPr>
              <a:defRPr sz="1000" b="1">
                <a:solidFill>
                  <a:schemeClr val="tx1">
                    <a:lumMod val="50000"/>
                    <a:lumOff val="50000"/>
                  </a:schemeClr>
                </a:solidFill>
                <a:latin typeface="Arial" pitchFamily="34" charset="0"/>
                <a:cs typeface="Arial" pitchFamily="34" charset="0"/>
              </a:defRPr>
            </a:lvl1pPr>
          </a:lstStyle>
          <a:p>
            <a:fld id="{827AFBEA-BABF-42A7-A3D0-E7438FE159D0}" type="slidenum">
              <a:rPr lang="en-US" altLang="ja-JP" smtClean="0"/>
              <a:pPr/>
              <a:t>‹#›</a:t>
            </a:fld>
            <a:endParaRPr lang="en-US" altLang="en-US"/>
          </a:p>
        </p:txBody>
      </p:sp>
      <p:sp>
        <p:nvSpPr>
          <p:cNvPr id="8" name="コンテンツ プレースホルダー 7"/>
          <p:cNvSpPr>
            <a:spLocks noGrp="1"/>
          </p:cNvSpPr>
          <p:nvPr>
            <p:ph sz="quarter" idx="1"/>
          </p:nvPr>
        </p:nvSpPr>
        <p:spPr>
          <a:xfrm>
            <a:off x="457200" y="1219200"/>
            <a:ext cx="8229600"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a:t>マスタ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 テキストの書式設定</a:t>
            </a:r>
          </a:p>
        </p:txBody>
      </p:sp>
      <p:sp>
        <p:nvSpPr>
          <p:cNvPr id="5" name="フッター プレースホルダー 4"/>
          <p:cNvSpPr>
            <a:spLocks noGrp="1"/>
          </p:cNvSpPr>
          <p:nvPr>
            <p:ph type="ftr" sz="quarter" idx="11"/>
          </p:nvPr>
        </p:nvSpPr>
        <p:spPr>
          <a:xfrm>
            <a:off x="2898648" y="6355080"/>
            <a:ext cx="347472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a:xfrm>
            <a:off x="431540" y="6355080"/>
            <a:ext cx="2162816" cy="365760"/>
          </a:xfrm>
        </p:spPr>
        <p:txBody>
          <a:bodyPr/>
          <a:lstStyle/>
          <a:p>
            <a:fld id="{827AFBEA-BABF-42A7-A3D0-E7438FE159D0}" type="slidenum">
              <a:rPr kumimoji="1" lang="ja-JP" altLang="en-US" smtClean="0"/>
              <a:pPr/>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a:t>マスタ タイトルの書式設定</a:t>
            </a:r>
            <a:endParaRPr kumimoji="0" lang="en-US"/>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a:t>マスタ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8" name="フッター プレースホルダー 7"/>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280"/>
            <a:ext cx="8229600" cy="914400"/>
          </a:xfrm>
        </p:spPr>
        <p:txBody>
          <a:bodyPr/>
          <a:lstStyle/>
          <a:p>
            <a:r>
              <a:rPr kumimoji="0" lang="ja-JP" altLang="en-US"/>
              <a:t>マスタ タイトルの書式設定</a:t>
            </a:r>
            <a:endParaRPr kumimoji="0" lang="en-US"/>
          </a:p>
        </p:txBody>
      </p:sp>
      <p:sp>
        <p:nvSpPr>
          <p:cNvPr id="4" name="フッター プレースホルダー 3"/>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a:t>マスタ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a:t>マスタ テキストの書式設定</a:t>
            </a:r>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4454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a:t>マスタ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a:t>マスタ テキストの書式設定</a:t>
            </a:r>
          </a:p>
        </p:txBody>
      </p:sp>
      <p:sp>
        <p:nvSpPr>
          <p:cNvPr id="6" name="フッター プレースホルダー 5"/>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AFBEA-BABF-42A7-A3D0-E7438FE159D0}"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a:t>マスタ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フッター プレースホルダー 4"/>
          <p:cNvSpPr>
            <a:spLocks noGrp="1"/>
          </p:cNvSpPr>
          <p:nvPr>
            <p:ph type="ftr" sz="quarter" idx="11"/>
          </p:nvPr>
        </p:nvSpPr>
        <p:spPr>
          <a:xfrm>
            <a:off x="2898648" y="6356350"/>
            <a:ext cx="3505200" cy="365760"/>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AFBEA-BABF-42A7-A3D0-E7438FE159D0}" type="slidenum">
              <a:rPr kumimoji="1" lang="ja-JP" altLang="en-US" smtClean="0"/>
              <a:pPr/>
              <a:t>‹#›</a:t>
            </a:fld>
            <a:endParaRPr kumimoji="1" lang="ja-JP" altLang="en-US" dirty="0"/>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23" name="スライド番号プレースホルダー 22"/>
          <p:cNvSpPr>
            <a:spLocks noGrp="1"/>
          </p:cNvSpPr>
          <p:nvPr>
            <p:ph type="sldNum" sz="quarter" idx="4"/>
          </p:nvPr>
        </p:nvSpPr>
        <p:spPr>
          <a:xfrm>
            <a:off x="457200" y="6356350"/>
            <a:ext cx="2136648" cy="365760"/>
          </a:xfrm>
          <a:prstGeom prst="rect">
            <a:avLst/>
          </a:prstGeom>
        </p:spPr>
        <p:txBody>
          <a:bodyPr vert="horz" anchor="ctr"/>
          <a:lstStyle>
            <a:lvl1pPr algn="l" eaLnBrk="1" latinLnBrk="0" hangingPunct="1">
              <a:defRPr kumimoji="0" sz="1050" b="1">
                <a:solidFill>
                  <a:schemeClr val="tx1">
                    <a:lumMod val="65000"/>
                    <a:lumOff val="35000"/>
                  </a:schemeClr>
                </a:solidFill>
                <a:latin typeface="Arial" pitchFamily="34" charset="0"/>
                <a:cs typeface="Arial" pitchFamily="34" charset="0"/>
              </a:defRPr>
            </a:lvl1pPr>
          </a:lstStyle>
          <a:p>
            <a:fld id="{827AFBEA-BABF-42A7-A3D0-E7438FE159D0}" type="slidenum">
              <a:rPr kumimoji="1" lang="ja-JP" altLang="en-US" smtClean="0"/>
              <a:pPr/>
              <a:t>‹#›</a:t>
            </a:fld>
            <a:endParaRPr kumimoji="1" lang="ja-JP" altLang="en-US"/>
          </a:p>
        </p:txBody>
      </p:sp>
      <p:sp>
        <p:nvSpPr>
          <p:cNvPr id="29" name="直線コネクタ 28"/>
          <p:cNvSpPr>
            <a:spLocks noChangeShapeType="1"/>
          </p:cNvSpPr>
          <p:nvPr userDrawn="1"/>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4" name="図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928216" y="6271423"/>
            <a:ext cx="2208288" cy="586577"/>
          </a:xfrm>
          <a:prstGeom prst="rect">
            <a:avLst/>
          </a:prstGeom>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g"/><Relationship Id="rId12"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jp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r>
              <a:rPr kumimoji="1" lang="en-US" altLang="ja-JP" dirty="0"/>
              <a:t>4. </a:t>
            </a:r>
            <a:r>
              <a:rPr kumimoji="1" lang="ja-JP" altLang="en-US" dirty="0"/>
              <a:t>組織化、</a:t>
            </a:r>
            <a:r>
              <a:rPr lang="ja-JP" altLang="en-US" dirty="0"/>
              <a:t>文書化、メタデータ作成</a:t>
            </a:r>
            <a:endParaRPr kumimoji="1" lang="ja-JP" altLang="en-US" dirty="0"/>
          </a:p>
        </p:txBody>
      </p:sp>
      <p:sp>
        <p:nvSpPr>
          <p:cNvPr id="5" name="サブタイトル 4"/>
          <p:cNvSpPr>
            <a:spLocks noGrp="1"/>
          </p:cNvSpPr>
          <p:nvPr>
            <p:ph type="subTitle" idx="1"/>
          </p:nvPr>
        </p:nvSpPr>
        <p:spPr/>
        <p:txBody>
          <a:bodyPr>
            <a:normAutofit/>
          </a:bodyPr>
          <a:lstStyle/>
          <a:p>
            <a:r>
              <a:rPr kumimoji="1" lang="en-US" altLang="ja-JP" dirty="0"/>
              <a:t>File Management</a:t>
            </a:r>
            <a:r>
              <a:rPr lang="en-US" altLang="ja-JP" dirty="0"/>
              <a:t>, Documentation, Metadata, Citation</a:t>
            </a:r>
            <a:endParaRPr kumimoji="1" lang="ja-JP" altLang="en-US" dirty="0"/>
          </a:p>
        </p:txBody>
      </p:sp>
    </p:spTree>
    <p:extLst>
      <p:ext uri="{BB962C8B-B14F-4D97-AF65-F5344CB8AC3E}">
        <p14:creationId xmlns:p14="http://schemas.microsoft.com/office/powerpoint/2010/main" val="3999507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組織化、文書化、メタデータ作成</a:t>
            </a:r>
            <a:endParaRPr kumimoji="1" lang="ja-JP" altLang="en-US" dirty="0"/>
          </a:p>
        </p:txBody>
      </p:sp>
      <p:sp>
        <p:nvSpPr>
          <p:cNvPr id="4" name="コンテンツ プレースホルダー 3"/>
          <p:cNvSpPr>
            <a:spLocks noGrp="1"/>
          </p:cNvSpPr>
          <p:nvPr>
            <p:ph sz="quarter" idx="1"/>
          </p:nvPr>
        </p:nvSpPr>
        <p:spPr/>
        <p:txBody>
          <a:bodyPr>
            <a:normAutofit/>
          </a:bodyPr>
          <a:lstStyle/>
          <a:p>
            <a:pPr>
              <a:lnSpc>
                <a:spcPct val="120000"/>
              </a:lnSpc>
            </a:pPr>
            <a:r>
              <a:rPr kumimoji="1" lang="ja-JP" altLang="en-US" sz="2000" dirty="0"/>
              <a:t>（他人や自分自身の）データの再利用に供するために、データをシステマティックに管理し、データの文書を作成し、メタデータを付与する。</a:t>
            </a:r>
            <a:endParaRPr kumimoji="1" lang="en-US" altLang="ja-JP" sz="2000" dirty="0"/>
          </a:p>
          <a:p>
            <a:pPr marL="0" indent="0">
              <a:lnSpc>
                <a:spcPct val="120000"/>
              </a:lnSpc>
              <a:buNone/>
            </a:pPr>
            <a:endParaRPr kumimoji="1" lang="en-US" altLang="ja-JP" sz="2000" dirty="0"/>
          </a:p>
          <a:p>
            <a:pPr>
              <a:lnSpc>
                <a:spcPct val="120000"/>
              </a:lnSpc>
            </a:pPr>
            <a:r>
              <a:rPr lang="ja-JP" altLang="en-US" sz="2000" dirty="0"/>
              <a:t>データを再利用した後には、データを適切に引用し、その帰属と功績を明示する。そのために引用に必要な十分な情報を提供する。</a:t>
            </a:r>
            <a:endParaRPr lang="en-US" altLang="ja-JP" sz="2000" dirty="0"/>
          </a:p>
          <a:p>
            <a:pPr>
              <a:lnSpc>
                <a:spcPct val="120000"/>
              </a:lnSpc>
            </a:pPr>
            <a:endParaRPr kumimoji="1" lang="en-US" altLang="ja-JP" sz="2000" dirty="0"/>
          </a:p>
        </p:txBody>
      </p:sp>
    </p:spTree>
    <p:extLst>
      <p:ext uri="{BB962C8B-B14F-4D97-AF65-F5344CB8AC3E}">
        <p14:creationId xmlns:p14="http://schemas.microsoft.com/office/powerpoint/2010/main" val="336007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4.1 </a:t>
            </a:r>
            <a:r>
              <a:rPr lang="ja-JP" altLang="en-US" dirty="0"/>
              <a:t>データの組織的な管理</a:t>
            </a:r>
            <a:endParaRPr kumimoji="1" lang="ja-JP" altLang="en-US" dirty="0"/>
          </a:p>
        </p:txBody>
      </p:sp>
      <p:sp>
        <p:nvSpPr>
          <p:cNvPr id="6" name="テキスト プレースホルダー 5"/>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842720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4.1.1 </a:t>
            </a:r>
            <a:r>
              <a:rPr kumimoji="1" lang="ja-JP" altLang="en-US" dirty="0"/>
              <a:t>データファイルを組織化する</a:t>
            </a:r>
          </a:p>
        </p:txBody>
      </p:sp>
      <p:sp>
        <p:nvSpPr>
          <p:cNvPr id="4" name="コンテンツ プレースホルダー 3"/>
          <p:cNvSpPr>
            <a:spLocks noGrp="1"/>
          </p:cNvSpPr>
          <p:nvPr>
            <p:ph sz="quarter" idx="1"/>
          </p:nvPr>
        </p:nvSpPr>
        <p:spPr/>
        <p:txBody>
          <a:bodyPr>
            <a:normAutofit/>
          </a:bodyPr>
          <a:lstStyle/>
          <a:p>
            <a:pPr>
              <a:lnSpc>
                <a:spcPct val="120000"/>
              </a:lnSpc>
            </a:pPr>
            <a:r>
              <a:rPr lang="ja-JP" altLang="en-US" sz="2000" dirty="0"/>
              <a:t>研究が進展するにつれて、多くのデータファイルが生成され、ファイルの識別が困難に。</a:t>
            </a:r>
            <a:endParaRPr lang="en-US" altLang="ja-JP" sz="2000" dirty="0"/>
          </a:p>
          <a:p>
            <a:pPr>
              <a:lnSpc>
                <a:spcPct val="120000"/>
              </a:lnSpc>
            </a:pPr>
            <a:r>
              <a:rPr lang="ja-JP" altLang="en-US" sz="2000" dirty="0"/>
              <a:t>適切なファイル管理をすることで、効果的かつ効率的なアクセスが可能。</a:t>
            </a:r>
            <a:endParaRPr lang="en-US" altLang="ja-JP" sz="2000" dirty="0"/>
          </a:p>
          <a:p>
            <a:pPr>
              <a:lnSpc>
                <a:spcPct val="120000"/>
              </a:lnSpc>
            </a:pPr>
            <a:endParaRPr lang="en-US" altLang="ja-JP" sz="2000" dirty="0"/>
          </a:p>
          <a:p>
            <a:pPr>
              <a:lnSpc>
                <a:spcPct val="110000"/>
              </a:lnSpc>
            </a:pPr>
            <a:r>
              <a:rPr lang="ja-JP" altLang="en-US" sz="2000" dirty="0"/>
              <a:t>メリット</a:t>
            </a:r>
            <a:endParaRPr lang="en-US" altLang="ja-JP" sz="2000" dirty="0"/>
          </a:p>
          <a:p>
            <a:pPr lvl="1">
              <a:lnSpc>
                <a:spcPct val="110000"/>
              </a:lnSpc>
            </a:pPr>
            <a:r>
              <a:rPr lang="ja-JP" altLang="en-US" sz="1800" dirty="0"/>
              <a:t>ファイルが論理的に保存され、場所の特定と閲覧が容易になる</a:t>
            </a:r>
            <a:endParaRPr lang="en-US" altLang="ja-JP" sz="1800" dirty="0"/>
          </a:p>
          <a:p>
            <a:pPr lvl="1">
              <a:lnSpc>
                <a:spcPct val="110000"/>
              </a:lnSpc>
            </a:pPr>
            <a:r>
              <a:rPr lang="ja-JP" altLang="en-US" sz="1800" dirty="0"/>
              <a:t>作成者も利用者もファイルを容易に区別、発見できる</a:t>
            </a:r>
            <a:endParaRPr lang="en-US" altLang="ja-JP" sz="1800" dirty="0"/>
          </a:p>
          <a:p>
            <a:pPr lvl="1">
              <a:lnSpc>
                <a:spcPct val="110000"/>
              </a:lnSpc>
            </a:pPr>
            <a:r>
              <a:rPr lang="ja-JP" altLang="en-US" sz="1800" dirty="0"/>
              <a:t>複数の人が混乱なく作業できる</a:t>
            </a:r>
            <a:endParaRPr lang="en-US" altLang="ja-JP" sz="1800" dirty="0"/>
          </a:p>
          <a:p>
            <a:pPr lvl="1">
              <a:lnSpc>
                <a:spcPct val="110000"/>
              </a:lnSpc>
            </a:pPr>
            <a:r>
              <a:rPr lang="ja-JP" altLang="en-US" sz="1800" dirty="0"/>
              <a:t>誤って上書き、削除されにくくなる</a:t>
            </a:r>
            <a:endParaRPr lang="en-US" altLang="ja-JP" sz="1800" dirty="0"/>
          </a:p>
          <a:p>
            <a:pPr lvl="1">
              <a:lnSpc>
                <a:spcPct val="110000"/>
              </a:lnSpc>
            </a:pPr>
            <a:r>
              <a:rPr lang="ja-JP" altLang="en-US" sz="1800" dirty="0"/>
              <a:t>バージョン違いを明確に区別できる</a:t>
            </a:r>
            <a:endParaRPr lang="en-US" altLang="ja-JP" sz="1800" dirty="0"/>
          </a:p>
          <a:p>
            <a:pPr lvl="1">
              <a:lnSpc>
                <a:spcPct val="110000"/>
              </a:lnSpc>
            </a:pPr>
            <a:r>
              <a:rPr lang="ja-JP" altLang="en-US" sz="1800" dirty="0"/>
              <a:t>別のプラットフォームに移行しても文脈を維持</a:t>
            </a:r>
            <a:endParaRPr lang="en-US" altLang="ja-JP" sz="1800" dirty="0"/>
          </a:p>
          <a:p>
            <a:pPr lvl="1">
              <a:lnSpc>
                <a:spcPct val="110000"/>
              </a:lnSpc>
            </a:pPr>
            <a:endParaRPr lang="en-US" altLang="ja-JP" sz="1700" dirty="0"/>
          </a:p>
        </p:txBody>
      </p:sp>
    </p:spTree>
    <p:extLst>
      <p:ext uri="{BB962C8B-B14F-4D97-AF65-F5344CB8AC3E}">
        <p14:creationId xmlns:p14="http://schemas.microsoft.com/office/powerpoint/2010/main" val="339518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4.1.2 </a:t>
            </a:r>
            <a:r>
              <a:rPr lang="ja-JP" altLang="en-US" dirty="0"/>
              <a:t>ファイルを組織化する際の３つの判断基準</a:t>
            </a:r>
            <a:endParaRPr kumimoji="1" lang="ja-JP" altLang="en-US" dirty="0"/>
          </a:p>
        </p:txBody>
      </p:sp>
      <p:sp>
        <p:nvSpPr>
          <p:cNvPr id="4" name="コンテンツ プレースホルダー 3"/>
          <p:cNvSpPr>
            <a:spLocks noGrp="1"/>
          </p:cNvSpPr>
          <p:nvPr>
            <p:ph sz="quarter" idx="1"/>
          </p:nvPr>
        </p:nvSpPr>
        <p:spPr/>
        <p:txBody>
          <a:bodyPr>
            <a:normAutofit/>
          </a:bodyPr>
          <a:lstStyle/>
          <a:p>
            <a:pPr marL="457200" indent="-457200">
              <a:lnSpc>
                <a:spcPct val="110000"/>
              </a:lnSpc>
              <a:buClrTx/>
              <a:buSzPct val="100000"/>
              <a:buFont typeface="+mj-lt"/>
              <a:buAutoNum type="arabicPeriod"/>
            </a:pPr>
            <a:r>
              <a:rPr lang="ja-JP" altLang="en-US" sz="2100" dirty="0"/>
              <a:t>ファイル名の構成</a:t>
            </a:r>
            <a:endParaRPr lang="en-US" altLang="ja-JP" sz="2100" dirty="0"/>
          </a:p>
          <a:p>
            <a:pPr lvl="1">
              <a:lnSpc>
                <a:spcPct val="110000"/>
              </a:lnSpc>
            </a:pPr>
            <a:r>
              <a:rPr lang="ja-JP" altLang="en-US" sz="1800" dirty="0"/>
              <a:t>将来的なアクセスと検索のために重要。</a:t>
            </a:r>
            <a:endParaRPr lang="en-US" altLang="ja-JP" sz="1800" dirty="0"/>
          </a:p>
          <a:p>
            <a:pPr lvl="1">
              <a:lnSpc>
                <a:spcPct val="110000"/>
              </a:lnSpc>
            </a:pPr>
            <a:r>
              <a:rPr lang="ja-JP" altLang="en-US" sz="1800" dirty="0"/>
              <a:t>保存先システムのファイル名の制約を考慮する。</a:t>
            </a:r>
            <a:endParaRPr lang="en-US" altLang="ja-JP" sz="1800" dirty="0"/>
          </a:p>
          <a:p>
            <a:pPr>
              <a:lnSpc>
                <a:spcPct val="110000"/>
              </a:lnSpc>
            </a:pPr>
            <a:endParaRPr lang="en-US" altLang="ja-JP" sz="2100" dirty="0"/>
          </a:p>
          <a:p>
            <a:pPr marL="457200" indent="-457200">
              <a:lnSpc>
                <a:spcPct val="110000"/>
              </a:lnSpc>
              <a:buClrTx/>
              <a:buSzPct val="100000"/>
              <a:buFont typeface="+mj-lt"/>
              <a:buAutoNum type="arabicPeriod" startAt="2"/>
            </a:pPr>
            <a:r>
              <a:rPr lang="ja-JP" altLang="en-US" sz="2400" dirty="0"/>
              <a:t>文脈の保存</a:t>
            </a:r>
            <a:endParaRPr lang="en-US" altLang="ja-JP" sz="2400" dirty="0"/>
          </a:p>
          <a:p>
            <a:pPr lvl="1">
              <a:lnSpc>
                <a:spcPct val="110000"/>
              </a:lnSpc>
            </a:pPr>
            <a:r>
              <a:rPr lang="ja-JP" altLang="en-US" sz="1800" dirty="0"/>
              <a:t>保存場所に関係なく、データ内容の具体的な情報を含む。</a:t>
            </a:r>
            <a:endParaRPr lang="en-US" altLang="ja-JP" sz="1800" dirty="0"/>
          </a:p>
          <a:p>
            <a:pPr>
              <a:lnSpc>
                <a:spcPct val="110000"/>
              </a:lnSpc>
            </a:pPr>
            <a:endParaRPr lang="en-US" altLang="ja-JP" sz="2100" dirty="0"/>
          </a:p>
          <a:p>
            <a:pPr marL="457200" indent="-457200">
              <a:lnSpc>
                <a:spcPct val="110000"/>
              </a:lnSpc>
              <a:buClrTx/>
              <a:buSzPct val="100000"/>
              <a:buFont typeface="+mj-lt"/>
              <a:buAutoNum type="arabicPeriod" startAt="3"/>
            </a:pPr>
            <a:r>
              <a:rPr lang="ja-JP" altLang="en-US" sz="2400" dirty="0"/>
              <a:t>一貫性のある保存</a:t>
            </a:r>
            <a:endParaRPr lang="en-US" altLang="ja-JP" sz="2400" dirty="0"/>
          </a:p>
          <a:p>
            <a:pPr lvl="1">
              <a:lnSpc>
                <a:spcPct val="110000"/>
              </a:lnSpc>
            </a:pPr>
            <a:r>
              <a:rPr lang="ja-JP" altLang="en-US" sz="1800" dirty="0"/>
              <a:t>規則正しい命名ルールに従い、常に同じ情報（日付や時間）を同じ順番で含む。</a:t>
            </a:r>
            <a:endParaRPr lang="en-US" altLang="ja-JP" sz="1800" dirty="0"/>
          </a:p>
          <a:p>
            <a:pPr lvl="1">
              <a:lnSpc>
                <a:spcPct val="110000"/>
              </a:lnSpc>
            </a:pPr>
            <a:endParaRPr lang="en-US" altLang="ja-JP" sz="2100" dirty="0"/>
          </a:p>
        </p:txBody>
      </p:sp>
    </p:spTree>
    <p:extLst>
      <p:ext uri="{BB962C8B-B14F-4D97-AF65-F5344CB8AC3E}">
        <p14:creationId xmlns:p14="http://schemas.microsoft.com/office/powerpoint/2010/main" val="3875827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4.1.3 </a:t>
            </a:r>
            <a:r>
              <a:rPr kumimoji="1" lang="ja-JP" altLang="en-US" dirty="0"/>
              <a:t>ファイル命名</a:t>
            </a:r>
            <a:r>
              <a:rPr lang="ja-JP" altLang="en-US" dirty="0"/>
              <a:t>ルールの例</a:t>
            </a:r>
            <a:endParaRPr kumimoji="1" lang="ja-JP" altLang="en-US" dirty="0"/>
          </a:p>
        </p:txBody>
      </p:sp>
      <p:sp>
        <p:nvSpPr>
          <p:cNvPr id="4" name="コンテンツ プレースホルダー 3"/>
          <p:cNvSpPr>
            <a:spLocks noGrp="1"/>
          </p:cNvSpPr>
          <p:nvPr>
            <p:ph sz="quarter" idx="1"/>
          </p:nvPr>
        </p:nvSpPr>
        <p:spPr>
          <a:xfrm>
            <a:off x="457200" y="1219200"/>
            <a:ext cx="8229600" cy="4946104"/>
          </a:xfrm>
        </p:spPr>
        <p:txBody>
          <a:bodyPr>
            <a:noAutofit/>
          </a:bodyPr>
          <a:lstStyle/>
          <a:p>
            <a:pPr>
              <a:lnSpc>
                <a:spcPct val="120000"/>
              </a:lnSpc>
            </a:pPr>
            <a:r>
              <a:rPr lang="ja-JP" altLang="en-US" sz="1800" dirty="0"/>
              <a:t>ファイルの構成</a:t>
            </a:r>
            <a:endParaRPr lang="en-US" altLang="ja-JP" sz="1800" dirty="0"/>
          </a:p>
          <a:p>
            <a:pPr lvl="1">
              <a:lnSpc>
                <a:spcPct val="120000"/>
              </a:lnSpc>
            </a:pPr>
            <a:r>
              <a:rPr lang="ja-JP" altLang="en-US" sz="1600" dirty="0"/>
              <a:t>特殊記号は用いない。</a:t>
            </a:r>
            <a:r>
              <a:rPr lang="en-US" altLang="ja-JP" sz="1600" dirty="0"/>
              <a:t>&amp;*%$£]{!@</a:t>
            </a:r>
            <a:r>
              <a:rPr lang="ja-JP" altLang="en-US" sz="1600" dirty="0"/>
              <a:t>は</a:t>
            </a:r>
            <a:r>
              <a:rPr lang="en-US" altLang="ja-JP" sz="1600" dirty="0"/>
              <a:t>OS</a:t>
            </a:r>
            <a:r>
              <a:rPr lang="ja-JP" altLang="en-US" sz="1600" dirty="0"/>
              <a:t>で特別な意味を持つ。</a:t>
            </a:r>
            <a:endParaRPr lang="en-US" altLang="ja-JP" sz="1600" dirty="0"/>
          </a:p>
          <a:p>
            <a:pPr lvl="1">
              <a:lnSpc>
                <a:spcPct val="120000"/>
              </a:lnSpc>
            </a:pPr>
            <a:r>
              <a:rPr lang="ja-JP" altLang="en-US" sz="1600" dirty="0"/>
              <a:t>ピリオド、スペースの代わりにアンダーバーを。</a:t>
            </a:r>
            <a:endParaRPr lang="en-US" altLang="ja-JP" sz="1600" dirty="0"/>
          </a:p>
          <a:p>
            <a:pPr>
              <a:lnSpc>
                <a:spcPct val="120000"/>
              </a:lnSpc>
            </a:pPr>
            <a:endParaRPr lang="en-US" altLang="ja-JP" sz="2000" dirty="0"/>
          </a:p>
          <a:p>
            <a:pPr>
              <a:lnSpc>
                <a:spcPct val="120000"/>
              </a:lnSpc>
            </a:pPr>
            <a:r>
              <a:rPr lang="ja-JP" altLang="en-US" sz="1800" dirty="0"/>
              <a:t>文脈の保存</a:t>
            </a:r>
            <a:endParaRPr lang="en-US" altLang="ja-JP" sz="1800" dirty="0"/>
          </a:p>
          <a:p>
            <a:pPr lvl="1">
              <a:lnSpc>
                <a:spcPct val="120000"/>
              </a:lnSpc>
            </a:pPr>
            <a:r>
              <a:rPr lang="ja-JP" altLang="en-US" sz="1600" dirty="0"/>
              <a:t>ファイル名は短く示唆的に。内容を表す適切な長さは約</a:t>
            </a:r>
            <a:r>
              <a:rPr lang="en-US" altLang="ja-JP" sz="1600" dirty="0"/>
              <a:t>25</a:t>
            </a:r>
            <a:r>
              <a:rPr lang="ja-JP" altLang="en-US" sz="1600" dirty="0"/>
              <a:t>文字。</a:t>
            </a:r>
            <a:endParaRPr lang="en-US" altLang="ja-JP" sz="1600" dirty="0"/>
          </a:p>
          <a:p>
            <a:pPr lvl="1">
              <a:lnSpc>
                <a:spcPct val="120000"/>
              </a:lnSpc>
            </a:pPr>
            <a:r>
              <a:rPr lang="ja-JP" altLang="en-US" sz="1600" dirty="0"/>
              <a:t>保存場所に関わらず識別するために内容情報をできるだけ含める。</a:t>
            </a:r>
            <a:endParaRPr lang="en-US" altLang="ja-JP" sz="1600" dirty="0"/>
          </a:p>
          <a:p>
            <a:pPr lvl="1">
              <a:lnSpc>
                <a:spcPct val="120000"/>
              </a:lnSpc>
            </a:pPr>
            <a:r>
              <a:rPr lang="ja-JP" altLang="en-US" sz="1600" dirty="0"/>
              <a:t>実験機器等が出力するファイル名をそのまま利用しない。</a:t>
            </a:r>
            <a:endParaRPr lang="en-US" altLang="ja-JP" sz="1600" dirty="0"/>
          </a:p>
          <a:p>
            <a:pPr lvl="1">
              <a:lnSpc>
                <a:spcPct val="120000"/>
              </a:lnSpc>
            </a:pPr>
            <a:r>
              <a:rPr lang="ja-JP" altLang="en-US" sz="1600" dirty="0"/>
              <a:t>ファイルの拡張子は、ファイルが作成された物理的環境を正確に示すものを用いる。　例）</a:t>
            </a:r>
            <a:r>
              <a:rPr lang="en-US" altLang="ja-JP" sz="1600" dirty="0"/>
              <a:t>.</a:t>
            </a:r>
            <a:r>
              <a:rPr lang="en-US" altLang="ja-JP" sz="1600" dirty="0" err="1"/>
              <a:t>por</a:t>
            </a:r>
            <a:r>
              <a:rPr lang="en-US" altLang="ja-JP" sz="1600" dirty="0"/>
              <a:t>, .</a:t>
            </a:r>
            <a:r>
              <a:rPr lang="en-US" altLang="ja-JP" sz="1600" dirty="0" err="1"/>
              <a:t>xls</a:t>
            </a:r>
            <a:r>
              <a:rPr lang="en-US" altLang="ja-JP" sz="1600" dirty="0"/>
              <a:t>, .</a:t>
            </a:r>
            <a:r>
              <a:rPr lang="en-US" altLang="ja-JP" sz="1600" dirty="0" err="1"/>
              <a:t>xlsx</a:t>
            </a:r>
            <a:endParaRPr lang="en-US" altLang="ja-JP" sz="1600" dirty="0"/>
          </a:p>
          <a:p>
            <a:pPr>
              <a:lnSpc>
                <a:spcPct val="120000"/>
              </a:lnSpc>
            </a:pPr>
            <a:endParaRPr lang="en-US" altLang="ja-JP" sz="2100" dirty="0"/>
          </a:p>
          <a:p>
            <a:pPr>
              <a:lnSpc>
                <a:spcPct val="120000"/>
              </a:lnSpc>
            </a:pPr>
            <a:r>
              <a:rPr lang="ja-JP" altLang="en-US" sz="1800" dirty="0"/>
              <a:t>一貫性のある保存</a:t>
            </a:r>
            <a:endParaRPr lang="en-US" altLang="ja-JP" sz="1800" dirty="0"/>
          </a:p>
          <a:p>
            <a:pPr lvl="1">
              <a:lnSpc>
                <a:spcPct val="120000"/>
              </a:lnSpc>
            </a:pPr>
            <a:r>
              <a:rPr lang="ja-JP" altLang="en-US" sz="1600" dirty="0"/>
              <a:t>日付を用いる場合、フォーマットを統一する。　例）</a:t>
            </a:r>
            <a:r>
              <a:rPr lang="en-US" altLang="ja-JP" sz="1600" dirty="0"/>
              <a:t>20161201 (</a:t>
            </a:r>
            <a:r>
              <a:rPr lang="en-US" altLang="ja-JP" sz="1600" dirty="0" err="1"/>
              <a:t>yyyymmdd</a:t>
            </a:r>
            <a:r>
              <a:rPr lang="en-US" altLang="ja-JP" sz="1600" dirty="0"/>
              <a:t>)</a:t>
            </a:r>
          </a:p>
        </p:txBody>
      </p:sp>
    </p:spTree>
    <p:extLst>
      <p:ext uri="{BB962C8B-B14F-4D97-AF65-F5344CB8AC3E}">
        <p14:creationId xmlns:p14="http://schemas.microsoft.com/office/powerpoint/2010/main" val="2678759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4.1.4 </a:t>
            </a:r>
            <a:r>
              <a:rPr kumimoji="1" lang="ja-JP" altLang="en-US" dirty="0"/>
              <a:t>ファイルの命名</a:t>
            </a:r>
            <a:r>
              <a:rPr lang="ja-JP" altLang="en-US" dirty="0"/>
              <a:t>で考慮すべきこと</a:t>
            </a:r>
            <a:endParaRPr kumimoji="1" lang="ja-JP" altLang="en-US" dirty="0"/>
          </a:p>
        </p:txBody>
      </p:sp>
      <p:sp>
        <p:nvSpPr>
          <p:cNvPr id="4" name="コンテンツ プレースホルダー 3"/>
          <p:cNvSpPr>
            <a:spLocks noGrp="1"/>
          </p:cNvSpPr>
          <p:nvPr>
            <p:ph sz="quarter" idx="1"/>
          </p:nvPr>
        </p:nvSpPr>
        <p:spPr/>
        <p:txBody>
          <a:bodyPr>
            <a:normAutofit/>
          </a:bodyPr>
          <a:lstStyle/>
          <a:p>
            <a:r>
              <a:rPr lang="ja-JP" altLang="en-US" sz="2000" dirty="0"/>
              <a:t>ファイル名を付ける際に考慮すべき要素</a:t>
            </a:r>
            <a:endParaRPr lang="en-US" altLang="ja-JP" sz="2000" dirty="0"/>
          </a:p>
          <a:p>
            <a:pPr lvl="1"/>
            <a:r>
              <a:rPr lang="ja-JP" altLang="en-US" sz="1700" dirty="0"/>
              <a:t>プロジェクト番号</a:t>
            </a:r>
            <a:endParaRPr lang="en-US" altLang="ja-JP" sz="1700" dirty="0"/>
          </a:p>
          <a:p>
            <a:pPr lvl="1"/>
            <a:r>
              <a:rPr lang="ja-JP" altLang="en-US" sz="1700" dirty="0"/>
              <a:t>作成者名、データに関与した研究チーム、部局の名前</a:t>
            </a:r>
            <a:endParaRPr lang="en-US" altLang="ja-JP" sz="1700" dirty="0"/>
          </a:p>
          <a:p>
            <a:pPr lvl="1"/>
            <a:r>
              <a:rPr lang="ja-JP" altLang="en-US" sz="1700" dirty="0"/>
              <a:t>データ内容の記述</a:t>
            </a:r>
            <a:endParaRPr lang="en-US" altLang="ja-JP" sz="1700" dirty="0"/>
          </a:p>
          <a:p>
            <a:pPr lvl="1"/>
            <a:r>
              <a:rPr lang="ja-JP" altLang="en-US" sz="1800" dirty="0"/>
              <a:t>データ作成日、公開日</a:t>
            </a:r>
            <a:endParaRPr lang="en-US" altLang="ja-JP" sz="1800" dirty="0"/>
          </a:p>
          <a:p>
            <a:pPr lvl="1"/>
            <a:r>
              <a:rPr lang="ja-JP" altLang="en-US" sz="1800" dirty="0"/>
              <a:t>バージョン番号</a:t>
            </a:r>
            <a:endParaRPr lang="en-US" altLang="ja-JP" sz="1800" dirty="0"/>
          </a:p>
          <a:p>
            <a:pPr lvl="1"/>
            <a:endParaRPr lang="en-US" altLang="ja-JP" sz="1700" dirty="0"/>
          </a:p>
          <a:p>
            <a:pPr>
              <a:lnSpc>
                <a:spcPct val="120000"/>
              </a:lnSpc>
            </a:pPr>
            <a:r>
              <a:rPr lang="ja-JP" altLang="en-US" sz="2000" dirty="0"/>
              <a:t>保存先</a:t>
            </a:r>
            <a:r>
              <a:rPr lang="en-US" altLang="en-US" sz="2000" dirty="0"/>
              <a:t>を</a:t>
            </a:r>
            <a:r>
              <a:rPr lang="ja-JP" altLang="en-US" sz="2000" dirty="0"/>
              <a:t>変更する際に混乱が生じるような一般的なファイル名は使わない。複数の環境で作業する場合、確実にファイルを同期させる。</a:t>
            </a:r>
            <a:endParaRPr lang="en-US" altLang="ja-JP" sz="2000" dirty="0"/>
          </a:p>
          <a:p>
            <a:pPr>
              <a:lnSpc>
                <a:spcPct val="120000"/>
              </a:lnSpc>
            </a:pPr>
            <a:r>
              <a:rPr lang="ja-JP" altLang="en-US" sz="2000" dirty="0"/>
              <a:t>ポリシーの拡張性を考慮。例えばプロジェクト番号の桁数。</a:t>
            </a:r>
            <a:endParaRPr lang="en-US" altLang="ja-JP" sz="2000" dirty="0"/>
          </a:p>
          <a:p>
            <a:pPr>
              <a:lnSpc>
                <a:spcPct val="120000"/>
              </a:lnSpc>
            </a:pPr>
            <a:r>
              <a:rPr lang="ja-JP" altLang="en-US" sz="2000" dirty="0"/>
              <a:t>ファイル名の例</a:t>
            </a:r>
            <a:endParaRPr lang="en-US" altLang="ja-JP" sz="2000" dirty="0"/>
          </a:p>
          <a:p>
            <a:pPr marL="0" indent="0">
              <a:lnSpc>
                <a:spcPct val="120000"/>
              </a:lnSpc>
              <a:buNone/>
            </a:pPr>
            <a:r>
              <a:rPr lang="en-US" altLang="ja-JP" sz="2000" dirty="0"/>
              <a:t>[</a:t>
            </a:r>
            <a:r>
              <a:rPr lang="ja-JP" altLang="en-US" sz="2000" dirty="0"/>
              <a:t>作成者</a:t>
            </a:r>
            <a:r>
              <a:rPr lang="en-US" altLang="ja-JP" sz="2000" dirty="0"/>
              <a:t>]_[</a:t>
            </a:r>
            <a:r>
              <a:rPr lang="ja-JP" altLang="en-US" sz="2000" dirty="0"/>
              <a:t>作成方法</a:t>
            </a:r>
            <a:r>
              <a:rPr lang="en-US" altLang="ja-JP" sz="2000" dirty="0"/>
              <a:t>]_[</a:t>
            </a:r>
            <a:r>
              <a:rPr lang="ja-JP" altLang="en-US" sz="2000" dirty="0"/>
              <a:t>キーワード</a:t>
            </a:r>
            <a:r>
              <a:rPr lang="en-US" altLang="ja-JP" sz="2000" dirty="0"/>
              <a:t>]_[YYYYMMDD]_[</a:t>
            </a:r>
            <a:r>
              <a:rPr lang="ja-JP" altLang="en-US" sz="2000" dirty="0"/>
              <a:t>バージョン</a:t>
            </a:r>
            <a:r>
              <a:rPr lang="en-US" altLang="ja-JP" sz="2000" dirty="0"/>
              <a:t>].</a:t>
            </a:r>
            <a:r>
              <a:rPr lang="ja-JP" altLang="en-US" sz="2000" dirty="0"/>
              <a:t>拡張子</a:t>
            </a:r>
            <a:endParaRPr lang="en-US" altLang="ja-JP" sz="2000" dirty="0"/>
          </a:p>
          <a:p>
            <a:pPr marL="0" indent="0">
              <a:buNone/>
            </a:pPr>
            <a:endParaRPr kumimoji="1" lang="en-US" altLang="ja-JP" sz="2000" dirty="0"/>
          </a:p>
          <a:p>
            <a:pPr>
              <a:lnSpc>
                <a:spcPct val="120000"/>
              </a:lnSpc>
            </a:pPr>
            <a:endParaRPr kumimoji="1" lang="ja-JP" altLang="en-US" sz="2000" dirty="0"/>
          </a:p>
        </p:txBody>
      </p:sp>
    </p:spTree>
    <p:extLst>
      <p:ext uri="{BB962C8B-B14F-4D97-AF65-F5344CB8AC3E}">
        <p14:creationId xmlns:p14="http://schemas.microsoft.com/office/powerpoint/2010/main" val="2316154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a:t>4.2 </a:t>
            </a:r>
            <a:r>
              <a:rPr kumimoji="1" lang="ja-JP" altLang="en-US" dirty="0"/>
              <a:t>データを文書にまとめる</a:t>
            </a:r>
          </a:p>
        </p:txBody>
      </p:sp>
      <p:sp>
        <p:nvSpPr>
          <p:cNvPr id="6" name="テキスト プレースホルダー 5"/>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79339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4.2.1 </a:t>
            </a:r>
            <a:r>
              <a:rPr lang="ja-JP" altLang="en-US" dirty="0"/>
              <a:t>データについて文書で記録する意味</a:t>
            </a:r>
            <a:endParaRPr kumimoji="1" lang="ja-JP" altLang="en-US" dirty="0"/>
          </a:p>
        </p:txBody>
      </p:sp>
      <p:sp>
        <p:nvSpPr>
          <p:cNvPr id="4" name="コンテンツ プレースホルダー 3"/>
          <p:cNvSpPr>
            <a:spLocks noGrp="1"/>
          </p:cNvSpPr>
          <p:nvPr>
            <p:ph sz="quarter" idx="1"/>
          </p:nvPr>
        </p:nvSpPr>
        <p:spPr/>
        <p:txBody>
          <a:bodyPr>
            <a:normAutofit/>
          </a:bodyPr>
          <a:lstStyle/>
          <a:p>
            <a:pPr>
              <a:lnSpc>
                <a:spcPct val="120000"/>
              </a:lnSpc>
            </a:pPr>
            <a:r>
              <a:rPr lang="en-US" altLang="ja-JP" sz="2000" dirty="0"/>
              <a:t>1. </a:t>
            </a:r>
            <a:r>
              <a:rPr lang="ja-JP" altLang="en-US" sz="2000" dirty="0"/>
              <a:t>自分自身の覚えのために</a:t>
            </a:r>
            <a:endParaRPr lang="en-US" altLang="ja-JP" sz="2000" dirty="0"/>
          </a:p>
          <a:p>
            <a:pPr marL="0" indent="0">
              <a:lnSpc>
                <a:spcPct val="120000"/>
              </a:lnSpc>
              <a:buNone/>
            </a:pPr>
            <a:r>
              <a:rPr lang="ja-JP" altLang="en-US" sz="2000" dirty="0"/>
              <a:t>　　研究を実施している間はデータセットの細かな点まで記憶してい</a:t>
            </a:r>
            <a:endParaRPr lang="en-US" altLang="ja-JP" sz="2000" dirty="0"/>
          </a:p>
          <a:p>
            <a:pPr marL="0" indent="0">
              <a:lnSpc>
                <a:spcPct val="120000"/>
              </a:lnSpc>
              <a:buNone/>
            </a:pPr>
            <a:r>
              <a:rPr lang="ja-JP" altLang="ja-JP" sz="2000" dirty="0"/>
              <a:t>　</a:t>
            </a:r>
            <a:r>
              <a:rPr lang="ja-JP" altLang="en-US" sz="2000" dirty="0"/>
              <a:t>　るが、時間の経過に従いだんだんと記憶が薄れていく。</a:t>
            </a:r>
            <a:endParaRPr lang="en-US" altLang="ja-JP" sz="2000" dirty="0"/>
          </a:p>
          <a:p>
            <a:pPr marL="0" indent="0">
              <a:lnSpc>
                <a:spcPct val="120000"/>
              </a:lnSpc>
              <a:buNone/>
            </a:pPr>
            <a:endParaRPr lang="en-US" altLang="ja-JP" sz="2000" dirty="0"/>
          </a:p>
          <a:p>
            <a:pPr>
              <a:lnSpc>
                <a:spcPct val="120000"/>
              </a:lnSpc>
            </a:pPr>
            <a:r>
              <a:rPr lang="en-US" altLang="ja-JP" sz="2000" dirty="0"/>
              <a:t>2. </a:t>
            </a:r>
            <a:r>
              <a:rPr lang="ja-JP" altLang="en-US" sz="2000" dirty="0"/>
              <a:t>他の研究者の再利用のため</a:t>
            </a:r>
            <a:endParaRPr lang="en-US" altLang="ja-JP" sz="2000" dirty="0"/>
          </a:p>
          <a:p>
            <a:pPr marL="0" indent="0">
              <a:lnSpc>
                <a:spcPct val="120000"/>
              </a:lnSpc>
              <a:buNone/>
            </a:pPr>
            <a:r>
              <a:rPr lang="ja-JP" altLang="en-US" sz="2000" dirty="0"/>
              <a:t>　　研究者が既存のデータを再利用する理由はたくさんある。</a:t>
            </a:r>
            <a:endParaRPr lang="en-US" altLang="ja-JP" sz="2000" dirty="0"/>
          </a:p>
          <a:p>
            <a:pPr marL="0" indent="0">
              <a:lnSpc>
                <a:spcPct val="120000"/>
              </a:lnSpc>
              <a:buNone/>
            </a:pPr>
            <a:r>
              <a:rPr lang="ja-JP" altLang="ja-JP" sz="2000" dirty="0"/>
              <a:t>　</a:t>
            </a:r>
            <a:r>
              <a:rPr lang="ja-JP" altLang="en-US" sz="2000" dirty="0"/>
              <a:t>　例えば、先行研究の結果を理解する、検証する、レビューする、</a:t>
            </a:r>
            <a:endParaRPr lang="en-US" altLang="ja-JP" sz="2000" dirty="0"/>
          </a:p>
          <a:p>
            <a:pPr marL="0" indent="0">
              <a:lnSpc>
                <a:spcPct val="120000"/>
              </a:lnSpc>
              <a:buNone/>
            </a:pPr>
            <a:r>
              <a:rPr lang="ja-JP" altLang="en-US" sz="2000" dirty="0"/>
              <a:t>　　結果を再現する、同様の研究をデザインする等。</a:t>
            </a:r>
            <a:endParaRPr lang="en-US" altLang="ja-JP" sz="2000" dirty="0"/>
          </a:p>
          <a:p>
            <a:pPr marL="0" indent="0">
              <a:lnSpc>
                <a:spcPct val="120000"/>
              </a:lnSpc>
              <a:buNone/>
            </a:pPr>
            <a:r>
              <a:rPr lang="ja-JP" altLang="en-US" sz="2000" dirty="0"/>
              <a:t>　　</a:t>
            </a:r>
          </a:p>
          <a:p>
            <a:pPr>
              <a:lnSpc>
                <a:spcPct val="120000"/>
              </a:lnSpc>
            </a:pPr>
            <a:endParaRPr kumimoji="1" lang="ja-JP" altLang="en-US" sz="2000" dirty="0"/>
          </a:p>
        </p:txBody>
      </p:sp>
    </p:spTree>
    <p:extLst>
      <p:ext uri="{BB962C8B-B14F-4D97-AF65-F5344CB8AC3E}">
        <p14:creationId xmlns:p14="http://schemas.microsoft.com/office/powerpoint/2010/main" val="3365966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4.2.2 </a:t>
            </a:r>
            <a:r>
              <a:rPr lang="ja-JP" altLang="en-US" dirty="0"/>
              <a:t>データ文書の作成レベル</a:t>
            </a:r>
          </a:p>
        </p:txBody>
      </p:sp>
      <p:sp>
        <p:nvSpPr>
          <p:cNvPr id="4" name="コンテンツ プレースホルダー 3"/>
          <p:cNvSpPr>
            <a:spLocks noGrp="1"/>
          </p:cNvSpPr>
          <p:nvPr>
            <p:ph sz="quarter" idx="1"/>
          </p:nvPr>
        </p:nvSpPr>
        <p:spPr/>
        <p:txBody>
          <a:bodyPr>
            <a:noAutofit/>
          </a:bodyPr>
          <a:lstStyle/>
          <a:p>
            <a:r>
              <a:rPr lang="ja-JP" altLang="en-US" sz="2000" dirty="0"/>
              <a:t>プロジェクトレベルの文書</a:t>
            </a:r>
            <a:endParaRPr lang="en-US" altLang="ja-JP" sz="2000" dirty="0"/>
          </a:p>
          <a:p>
            <a:pPr marL="0" indent="0">
              <a:buNone/>
            </a:pPr>
            <a:r>
              <a:rPr lang="ja-JP" altLang="en-US" sz="2000" dirty="0"/>
              <a:t>　データがどのように収集、処理されたのかを示す技術的なレポート。</a:t>
            </a:r>
            <a:endParaRPr lang="en-US" altLang="ja-JP" sz="2000" dirty="0"/>
          </a:p>
          <a:p>
            <a:pPr marL="0" indent="0">
              <a:buNone/>
            </a:pPr>
            <a:r>
              <a:rPr lang="ja-JP" altLang="en-US" sz="2000" dirty="0"/>
              <a:t>　例えば、研究目的や研究成果、研究課題や仮説、研究の方法論、</a:t>
            </a:r>
            <a:endParaRPr lang="en-US" altLang="ja-JP" sz="2000" dirty="0"/>
          </a:p>
          <a:p>
            <a:pPr marL="0" indent="0">
              <a:buNone/>
            </a:pPr>
            <a:r>
              <a:rPr lang="ja-JP" altLang="en-US" sz="2000" dirty="0"/>
              <a:t>　データ標本の抽出、機器や測定器の説明等。</a:t>
            </a:r>
            <a:endParaRPr lang="en-US" altLang="ja-JP" sz="2000" dirty="0"/>
          </a:p>
          <a:p>
            <a:pPr marL="0" indent="0">
              <a:buNone/>
            </a:pPr>
            <a:endParaRPr lang="en-US" altLang="ja-JP" sz="2000" dirty="0"/>
          </a:p>
          <a:p>
            <a:r>
              <a:rPr lang="ja-JP" altLang="en-US" sz="2000" dirty="0"/>
              <a:t>ファイルやデータベースレベルの文書</a:t>
            </a:r>
            <a:endParaRPr lang="en-US" altLang="ja-JP" sz="2000" dirty="0"/>
          </a:p>
          <a:p>
            <a:pPr marL="0" indent="0">
              <a:buNone/>
            </a:pPr>
            <a:r>
              <a:rPr lang="ja-JP" altLang="ja-JP" sz="2000" dirty="0"/>
              <a:t>　</a:t>
            </a:r>
            <a:r>
              <a:rPr lang="ja-JP" altLang="en-US" sz="2000" dirty="0"/>
              <a:t>データセットを構成している全てのファイルの関連性。</a:t>
            </a:r>
            <a:r>
              <a:rPr lang="ja-JP" altLang="ja-JP" sz="2000" dirty="0"/>
              <a:t>　</a:t>
            </a:r>
            <a:r>
              <a:rPr lang="ja-JP" altLang="en-US" sz="2000" dirty="0"/>
              <a:t>　　</a:t>
            </a:r>
            <a:endParaRPr lang="en-US" altLang="ja-JP" sz="2000" dirty="0"/>
          </a:p>
          <a:p>
            <a:pPr marL="0" indent="0">
              <a:buNone/>
            </a:pPr>
            <a:r>
              <a:rPr lang="ja-JP" altLang="en-US" sz="2000" dirty="0"/>
              <a:t>　</a:t>
            </a:r>
            <a:r>
              <a:rPr lang="en-US" altLang="ja-JP" sz="2000" dirty="0"/>
              <a:t>readme.txt</a:t>
            </a:r>
            <a:r>
              <a:rPr lang="ja-JP" altLang="en-US" sz="2000" dirty="0"/>
              <a:t>はフォルダ、ファイルについて解説する伝統的な方法。</a:t>
            </a:r>
            <a:endParaRPr lang="en-US" altLang="ja-JP" sz="2000" dirty="0"/>
          </a:p>
          <a:p>
            <a:pPr marL="0" indent="0">
              <a:buNone/>
            </a:pPr>
            <a:endParaRPr lang="en-US" altLang="ja-JP" sz="2000" dirty="0"/>
          </a:p>
          <a:p>
            <a:r>
              <a:rPr lang="ja-JP" altLang="en-US" sz="2000" dirty="0"/>
              <a:t>変数またはアイテムレベルの文書</a:t>
            </a:r>
            <a:endParaRPr lang="en-US" altLang="ja-JP" sz="2000" dirty="0"/>
          </a:p>
          <a:p>
            <a:pPr marL="0" indent="0">
              <a:buNone/>
            </a:pPr>
            <a:r>
              <a:rPr lang="ja-JP" altLang="ja-JP" sz="2000" dirty="0"/>
              <a:t>　</a:t>
            </a:r>
            <a:r>
              <a:rPr lang="ja-JP" altLang="en-US" sz="2000" dirty="0"/>
              <a:t>分析の結果について正確に示す。例えば、表データの変数名だけで</a:t>
            </a:r>
            <a:endParaRPr lang="en-US" altLang="ja-JP" sz="2000" dirty="0"/>
          </a:p>
          <a:p>
            <a:pPr marL="0" indent="0">
              <a:buNone/>
            </a:pPr>
            <a:r>
              <a:rPr lang="ja-JP" altLang="en-US" sz="2000" dirty="0"/>
              <a:t>　はなく、変数の操作方法の意図も示す。</a:t>
            </a:r>
          </a:p>
        </p:txBody>
      </p:sp>
    </p:spTree>
    <p:extLst>
      <p:ext uri="{BB962C8B-B14F-4D97-AF65-F5344CB8AC3E}">
        <p14:creationId xmlns:p14="http://schemas.microsoft.com/office/powerpoint/2010/main" val="1411348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4.2.3 </a:t>
            </a:r>
            <a:r>
              <a:rPr lang="ja-JP" altLang="en-US" dirty="0"/>
              <a:t>データに関する文書の例</a:t>
            </a:r>
          </a:p>
        </p:txBody>
      </p:sp>
      <p:sp>
        <p:nvSpPr>
          <p:cNvPr id="4" name="コンテンツ プレースホルダー 3"/>
          <p:cNvSpPr>
            <a:spLocks noGrp="1"/>
          </p:cNvSpPr>
          <p:nvPr>
            <p:ph sz="quarter" idx="1"/>
          </p:nvPr>
        </p:nvSpPr>
        <p:spPr/>
        <p:txBody>
          <a:bodyPr>
            <a:normAutofit/>
          </a:bodyPr>
          <a:lstStyle/>
          <a:p>
            <a:pPr>
              <a:lnSpc>
                <a:spcPct val="120000"/>
              </a:lnSpc>
            </a:pPr>
            <a:r>
              <a:rPr lang="ja-JP" altLang="en-US" sz="2000" dirty="0"/>
              <a:t>実験ノートと実験プロトコル</a:t>
            </a:r>
            <a:endParaRPr lang="en-US" altLang="ja-JP" sz="2000" dirty="0"/>
          </a:p>
          <a:p>
            <a:pPr>
              <a:lnSpc>
                <a:spcPct val="120000"/>
              </a:lnSpc>
            </a:pPr>
            <a:r>
              <a:rPr kumimoji="1" lang="ja-JP" altLang="en-US" sz="2000" dirty="0"/>
              <a:t>アンケート表、コードブック、データ辞書</a:t>
            </a:r>
            <a:endParaRPr kumimoji="1" lang="en-US" altLang="ja-JP" sz="2000" dirty="0"/>
          </a:p>
          <a:p>
            <a:pPr>
              <a:lnSpc>
                <a:spcPct val="120000"/>
              </a:lnSpc>
            </a:pPr>
            <a:r>
              <a:rPr lang="ja-JP" altLang="en-US" sz="2000" dirty="0"/>
              <a:t>ソフトウェアの文法、アウトプットファイル</a:t>
            </a:r>
            <a:endParaRPr lang="en-US" altLang="ja-JP" sz="2000" dirty="0"/>
          </a:p>
          <a:p>
            <a:pPr>
              <a:lnSpc>
                <a:spcPct val="120000"/>
              </a:lnSpc>
            </a:pPr>
            <a:r>
              <a:rPr kumimoji="1" lang="ja-JP" altLang="en-US" sz="2000" dirty="0"/>
              <a:t>設備設定</a:t>
            </a:r>
            <a:r>
              <a:rPr lang="ja-JP" altLang="en-US" sz="2000" dirty="0"/>
              <a:t>、機器較正</a:t>
            </a:r>
            <a:r>
              <a:rPr kumimoji="1" lang="ja-JP" altLang="en-US" sz="2000" dirty="0"/>
              <a:t>の情報</a:t>
            </a:r>
            <a:endParaRPr kumimoji="1" lang="en-US" altLang="ja-JP" sz="2000" dirty="0"/>
          </a:p>
          <a:p>
            <a:pPr>
              <a:lnSpc>
                <a:spcPct val="120000"/>
              </a:lnSpc>
            </a:pPr>
            <a:r>
              <a:rPr lang="ja-JP" altLang="en-US" sz="2000" dirty="0"/>
              <a:t>データベーススキーマ</a:t>
            </a:r>
            <a:endParaRPr lang="en-US" altLang="ja-JP" sz="2000" dirty="0"/>
          </a:p>
          <a:p>
            <a:pPr>
              <a:lnSpc>
                <a:spcPct val="120000"/>
              </a:lnSpc>
            </a:pPr>
            <a:r>
              <a:rPr kumimoji="1" lang="ja-JP" altLang="en-US" sz="2000" dirty="0"/>
              <a:t>方法論レポート</a:t>
            </a:r>
            <a:endParaRPr kumimoji="1" lang="en-US" altLang="ja-JP" sz="2000" dirty="0"/>
          </a:p>
          <a:p>
            <a:pPr>
              <a:lnSpc>
                <a:spcPct val="120000"/>
              </a:lnSpc>
            </a:pPr>
            <a:r>
              <a:rPr lang="ja-JP" altLang="en-US" sz="2000" dirty="0"/>
              <a:t>電子化または派生データのソースの起源情報</a:t>
            </a:r>
            <a:endParaRPr kumimoji="1" lang="en-US" altLang="ja-JP" sz="2000" dirty="0"/>
          </a:p>
        </p:txBody>
      </p:sp>
    </p:spTree>
    <p:extLst>
      <p:ext uri="{BB962C8B-B14F-4D97-AF65-F5344CB8AC3E}">
        <p14:creationId xmlns:p14="http://schemas.microsoft.com/office/powerpoint/2010/main" val="839794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4.2.4 </a:t>
            </a:r>
            <a:r>
              <a:rPr lang="ja-JP" altLang="en-US" dirty="0"/>
              <a:t>文書の事例：実験ノート</a:t>
            </a:r>
            <a:endParaRPr kumimoji="1" lang="ja-JP" altLang="en-US" dirty="0"/>
          </a:p>
        </p:txBody>
      </p:sp>
      <p:sp>
        <p:nvSpPr>
          <p:cNvPr id="4" name="コンテンツ プレースホルダー 3"/>
          <p:cNvSpPr>
            <a:spLocks noGrp="1"/>
          </p:cNvSpPr>
          <p:nvPr>
            <p:ph sz="quarter" idx="1"/>
          </p:nvPr>
        </p:nvSpPr>
        <p:spPr/>
        <p:txBody>
          <a:bodyPr>
            <a:normAutofit/>
          </a:bodyPr>
          <a:lstStyle/>
          <a:p>
            <a:r>
              <a:rPr kumimoji="1" lang="ja-JP" altLang="en-US" sz="2000" dirty="0"/>
              <a:t>実験ノートはデータ管理における極めて重要な要素。</a:t>
            </a:r>
            <a:endParaRPr kumimoji="1" lang="en-US" altLang="ja-JP" sz="2000" dirty="0"/>
          </a:p>
          <a:p>
            <a:pPr marL="0" indent="0">
              <a:buNone/>
            </a:pPr>
            <a:r>
              <a:rPr lang="ja-JP" altLang="en-US" sz="2000" dirty="0"/>
              <a:t>　実験の手続きを正確に記録するということは、</a:t>
            </a:r>
            <a:endParaRPr kumimoji="1" lang="en-US" altLang="ja-JP" sz="2000" dirty="0"/>
          </a:p>
          <a:p>
            <a:pPr marL="0" indent="0">
              <a:buNone/>
            </a:pPr>
            <a:endParaRPr lang="en-US" altLang="ja-JP" sz="2000" dirty="0"/>
          </a:p>
          <a:p>
            <a:pPr marL="0" indent="0">
              <a:buNone/>
            </a:pPr>
            <a:r>
              <a:rPr lang="ja-JP" altLang="en-US" sz="2000" dirty="0"/>
              <a:t>　１．優れた</a:t>
            </a:r>
            <a:r>
              <a:rPr kumimoji="1" lang="ja-JP" altLang="en-US" sz="2000" dirty="0"/>
              <a:t>基準に準拠していること、学術的かつ倫理的</a:t>
            </a:r>
            <a:r>
              <a:rPr lang="ja-JP" altLang="en-US" sz="2000" dirty="0"/>
              <a:t>である</a:t>
            </a:r>
            <a:endParaRPr lang="en-US" altLang="ja-JP" sz="2000" dirty="0"/>
          </a:p>
          <a:p>
            <a:pPr marL="0" indent="0">
              <a:buNone/>
            </a:pPr>
            <a:r>
              <a:rPr lang="ja-JP" altLang="en-US" sz="2000" dirty="0"/>
              <a:t>　　　こと</a:t>
            </a:r>
            <a:r>
              <a:rPr kumimoji="1" lang="ja-JP" altLang="en-US" sz="2000" dirty="0"/>
              <a:t>、研究助成団体</a:t>
            </a:r>
            <a:r>
              <a:rPr lang="ja-JP" altLang="en-US" sz="2000" dirty="0"/>
              <a:t>の</a:t>
            </a:r>
            <a:r>
              <a:rPr kumimoji="1" lang="ja-JP" altLang="en-US" sz="2000" dirty="0"/>
              <a:t>契約条項に遵守していること</a:t>
            </a:r>
            <a:r>
              <a:rPr lang="ja-JP" altLang="en-US" sz="2000" dirty="0"/>
              <a:t>を示す</a:t>
            </a:r>
            <a:r>
              <a:rPr kumimoji="1" lang="ja-JP" altLang="en-US" sz="2000" dirty="0"/>
              <a:t>。</a:t>
            </a:r>
            <a:endParaRPr kumimoji="1" lang="en-US" altLang="ja-JP" sz="2000" dirty="0"/>
          </a:p>
          <a:p>
            <a:pPr marL="0" indent="0">
              <a:buNone/>
            </a:pPr>
            <a:endParaRPr kumimoji="1" lang="en-US" altLang="ja-JP" sz="2000" dirty="0"/>
          </a:p>
          <a:p>
            <a:pPr marL="0" indent="0">
              <a:buNone/>
            </a:pPr>
            <a:r>
              <a:rPr lang="ja-JP" altLang="en-US" sz="2000" dirty="0"/>
              <a:t>　２．研究者が作りあげた知的財産に関する主張を保証し、研究不正</a:t>
            </a:r>
            <a:endParaRPr lang="en-US" altLang="ja-JP" sz="2000" dirty="0"/>
          </a:p>
          <a:p>
            <a:pPr marL="0" indent="0">
              <a:buNone/>
            </a:pPr>
            <a:r>
              <a:rPr lang="ja-JP" altLang="en-US" sz="2000" dirty="0"/>
              <a:t>　　　に関する訴えから守る。</a:t>
            </a:r>
            <a:endParaRPr lang="en-US" altLang="ja-JP" sz="2000" dirty="0"/>
          </a:p>
          <a:p>
            <a:endParaRPr kumimoji="1" lang="en-US" altLang="ja-JP" sz="2000" dirty="0"/>
          </a:p>
          <a:p>
            <a:r>
              <a:rPr kumimoji="1" lang="ja-JP" altLang="en-US" sz="2000" dirty="0"/>
              <a:t>研究室のデータの徹底的かつ効果的な管理と実験手続きの定期的な文書の作成は、研究者にとってかなり重要な</a:t>
            </a:r>
            <a:r>
              <a:rPr lang="ja-JP" altLang="en-US" sz="2000" dirty="0"/>
              <a:t>任務</a:t>
            </a:r>
            <a:r>
              <a:rPr kumimoji="1" lang="ja-JP" altLang="en-US" sz="2000" dirty="0"/>
              <a:t>となる。</a:t>
            </a:r>
            <a:endParaRPr kumimoji="1" lang="en-US" altLang="ja-JP" sz="2000" dirty="0"/>
          </a:p>
          <a:p>
            <a:endParaRPr kumimoji="1" lang="en-US" altLang="ja-JP" sz="2000" dirty="0"/>
          </a:p>
          <a:p>
            <a:endParaRPr kumimoji="1" lang="ja-JP" altLang="en-US" sz="2000" dirty="0"/>
          </a:p>
        </p:txBody>
      </p:sp>
    </p:spTree>
    <p:extLst>
      <p:ext uri="{BB962C8B-B14F-4D97-AF65-F5344CB8AC3E}">
        <p14:creationId xmlns:p14="http://schemas.microsoft.com/office/powerpoint/2010/main" val="4124150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4.3 </a:t>
            </a:r>
            <a:r>
              <a:rPr kumimoji="1" lang="ja-JP" altLang="en-US" dirty="0"/>
              <a:t>データにメタデータを付与する</a:t>
            </a: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519027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4.3.1 </a:t>
            </a:r>
            <a:r>
              <a:rPr lang="ja-JP" altLang="en-US" dirty="0"/>
              <a:t>メタデータのタイプ</a:t>
            </a:r>
          </a:p>
        </p:txBody>
      </p:sp>
      <p:sp>
        <p:nvSpPr>
          <p:cNvPr id="4" name="コンテンツ プレースホルダー 3"/>
          <p:cNvSpPr>
            <a:spLocks noGrp="1"/>
          </p:cNvSpPr>
          <p:nvPr>
            <p:ph sz="quarter" idx="1"/>
          </p:nvPr>
        </p:nvSpPr>
        <p:spPr/>
        <p:txBody>
          <a:bodyPr>
            <a:normAutofit fontScale="77500" lnSpcReduction="20000"/>
          </a:bodyPr>
          <a:lstStyle/>
          <a:p>
            <a:pPr>
              <a:lnSpc>
                <a:spcPct val="130000"/>
              </a:lnSpc>
            </a:pPr>
            <a:r>
              <a:rPr kumimoji="1" lang="ja-JP" altLang="en-US" sz="3100" dirty="0"/>
              <a:t>メタデータの</a:t>
            </a:r>
            <a:r>
              <a:rPr lang="ja-JP" altLang="en-US" sz="3100" dirty="0"/>
              <a:t>大きな</a:t>
            </a:r>
            <a:r>
              <a:rPr lang="en-US" altLang="ja-JP" sz="3100" dirty="0"/>
              <a:t>3</a:t>
            </a:r>
            <a:r>
              <a:rPr lang="ja-JP" altLang="en-US" sz="3100" dirty="0"/>
              <a:t>分類</a:t>
            </a:r>
            <a:endParaRPr lang="en-US" altLang="ja-JP" sz="3100" dirty="0"/>
          </a:p>
          <a:p>
            <a:pPr lvl="1">
              <a:lnSpc>
                <a:spcPct val="130000"/>
              </a:lnSpc>
            </a:pPr>
            <a:r>
              <a:rPr lang="ja-JP" altLang="en-US" sz="2800" dirty="0"/>
              <a:t>記述的メタデータ</a:t>
            </a:r>
            <a:endParaRPr lang="en-US" altLang="ja-JP" sz="2800" dirty="0"/>
          </a:p>
          <a:p>
            <a:pPr marL="0" indent="0">
              <a:lnSpc>
                <a:spcPct val="130000"/>
              </a:lnSpc>
              <a:buNone/>
            </a:pPr>
            <a:r>
              <a:rPr lang="ja-JP" altLang="ja-JP" dirty="0"/>
              <a:t>　</a:t>
            </a:r>
            <a:r>
              <a:rPr lang="ja-JP" altLang="en-US" dirty="0"/>
              <a:t>　タイトル、著者、抄録、キーワードのようなユーザーが検索・閲</a:t>
            </a:r>
            <a:endParaRPr lang="en-US" altLang="ja-JP" dirty="0"/>
          </a:p>
          <a:p>
            <a:pPr marL="0" indent="0">
              <a:lnSpc>
                <a:spcPct val="130000"/>
              </a:lnSpc>
              <a:buNone/>
            </a:pPr>
            <a:r>
              <a:rPr lang="ja-JP" altLang="ja-JP" dirty="0"/>
              <a:t>　</a:t>
            </a:r>
            <a:r>
              <a:rPr lang="ja-JP" altLang="en-US" dirty="0"/>
              <a:t>　覧を通してオンラインソースを発見するための共通フィールド</a:t>
            </a:r>
            <a:endParaRPr lang="en-US" altLang="ja-JP" dirty="0"/>
          </a:p>
          <a:p>
            <a:pPr marL="274320" lvl="1" indent="0">
              <a:lnSpc>
                <a:spcPct val="130000"/>
              </a:lnSpc>
              <a:buNone/>
            </a:pPr>
            <a:endParaRPr lang="en-US" altLang="ja-JP" dirty="0"/>
          </a:p>
          <a:p>
            <a:pPr lvl="1">
              <a:lnSpc>
                <a:spcPct val="130000"/>
              </a:lnSpc>
            </a:pPr>
            <a:r>
              <a:rPr lang="ja-JP" altLang="en-US" sz="2800" dirty="0"/>
              <a:t>管理的メタデータ</a:t>
            </a:r>
            <a:endParaRPr lang="en-US" altLang="ja-JP" sz="2800" dirty="0"/>
          </a:p>
          <a:p>
            <a:pPr marL="274320" lvl="1" indent="0">
              <a:lnSpc>
                <a:spcPct val="130000"/>
              </a:lnSpc>
              <a:buNone/>
            </a:pPr>
            <a:r>
              <a:rPr lang="ja-JP" altLang="en-US" sz="2600" dirty="0">
                <a:solidFill>
                  <a:schemeClr val="tx1"/>
                </a:solidFill>
              </a:rPr>
              <a:t>　保存や権利管理情報、フォーマットに関する技術的なメタデータ</a:t>
            </a:r>
            <a:endParaRPr lang="en-US" altLang="ja-JP" sz="2600" dirty="0">
              <a:solidFill>
                <a:schemeClr val="tx1"/>
              </a:solidFill>
            </a:endParaRPr>
          </a:p>
          <a:p>
            <a:pPr marL="274320" lvl="1" indent="0">
              <a:lnSpc>
                <a:spcPct val="130000"/>
              </a:lnSpc>
              <a:buNone/>
            </a:pPr>
            <a:endParaRPr lang="en-US" altLang="ja-JP" dirty="0"/>
          </a:p>
          <a:p>
            <a:pPr lvl="1">
              <a:lnSpc>
                <a:spcPct val="130000"/>
              </a:lnSpc>
            </a:pPr>
            <a:r>
              <a:rPr lang="ja-JP" altLang="en-US" sz="2800" dirty="0"/>
              <a:t>構造的メタデータ</a:t>
            </a:r>
            <a:endParaRPr lang="en-US" altLang="ja-JP" sz="2800" dirty="0"/>
          </a:p>
          <a:p>
            <a:pPr marL="0" indent="0">
              <a:lnSpc>
                <a:spcPct val="130000"/>
              </a:lnSpc>
              <a:buNone/>
            </a:pPr>
            <a:r>
              <a:rPr lang="ja-JP" altLang="ja-JP" dirty="0"/>
              <a:t>　</a:t>
            </a:r>
            <a:r>
              <a:rPr lang="ja-JP" altLang="en-US" dirty="0"/>
              <a:t>　互いに関連するデータセットの構成、例えば、</a:t>
            </a:r>
            <a:endParaRPr lang="en-US" altLang="ja-JP" dirty="0"/>
          </a:p>
          <a:p>
            <a:pPr marL="0" indent="0">
              <a:lnSpc>
                <a:spcPct val="130000"/>
              </a:lnSpc>
              <a:buNone/>
            </a:pPr>
            <a:r>
              <a:rPr lang="ja-JP" altLang="ja-JP" dirty="0"/>
              <a:t>　</a:t>
            </a:r>
            <a:r>
              <a:rPr lang="ja-JP" altLang="en-US" dirty="0"/>
              <a:t>　データベースのテーブル間の関連を記述するスキーマ。</a:t>
            </a:r>
            <a:endParaRPr lang="en-US" altLang="ja-JP" dirty="0"/>
          </a:p>
        </p:txBody>
      </p:sp>
    </p:spTree>
    <p:extLst>
      <p:ext uri="{BB962C8B-B14F-4D97-AF65-F5344CB8AC3E}">
        <p14:creationId xmlns:p14="http://schemas.microsoft.com/office/powerpoint/2010/main" val="1361106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4.3.2 </a:t>
            </a:r>
            <a:r>
              <a:rPr kumimoji="1" lang="ja-JP" altLang="en-US" dirty="0"/>
              <a:t>様々なメタデータの標準</a:t>
            </a:r>
          </a:p>
        </p:txBody>
      </p:sp>
      <p:sp>
        <p:nvSpPr>
          <p:cNvPr id="4" name="コンテンツ プレースホルダー 3"/>
          <p:cNvSpPr>
            <a:spLocks noGrp="1"/>
          </p:cNvSpPr>
          <p:nvPr>
            <p:ph sz="quarter" idx="1"/>
          </p:nvPr>
        </p:nvSpPr>
        <p:spPr/>
        <p:txBody>
          <a:bodyPr>
            <a:normAutofit/>
          </a:bodyPr>
          <a:lstStyle/>
          <a:p>
            <a:pPr>
              <a:lnSpc>
                <a:spcPct val="120000"/>
              </a:lnSpc>
            </a:pPr>
            <a:r>
              <a:rPr lang="ja-JP" altLang="en-US" sz="2000" dirty="0"/>
              <a:t>一般的なもの　　：　</a:t>
            </a:r>
            <a:r>
              <a:rPr lang="en-US" altLang="ja-JP" sz="2000" dirty="0"/>
              <a:t>Dublin</a:t>
            </a:r>
            <a:r>
              <a:rPr lang="ja-JP" altLang="en-US" sz="2000" dirty="0"/>
              <a:t> </a:t>
            </a:r>
            <a:r>
              <a:rPr lang="en-US" altLang="ja-JP" sz="2000" dirty="0"/>
              <a:t>Core</a:t>
            </a:r>
            <a:r>
              <a:rPr lang="ja-JP" altLang="en-US" sz="2000" dirty="0"/>
              <a:t>、</a:t>
            </a:r>
            <a:r>
              <a:rPr lang="en-US" altLang="ja-JP" sz="2000" dirty="0"/>
              <a:t>DataCite</a:t>
            </a:r>
          </a:p>
          <a:p>
            <a:pPr>
              <a:lnSpc>
                <a:spcPct val="120000"/>
              </a:lnSpc>
            </a:pPr>
            <a:r>
              <a:rPr lang="ja-JP" altLang="en-US" sz="2000" dirty="0"/>
              <a:t>分野特有のもの　：　</a:t>
            </a:r>
            <a:r>
              <a:rPr lang="en-US" altLang="ja-JP" sz="2000" dirty="0"/>
              <a:t>Data Documentation Initiative</a:t>
            </a:r>
          </a:p>
          <a:p>
            <a:pPr marL="0" indent="0">
              <a:lnSpc>
                <a:spcPct val="120000"/>
              </a:lnSpc>
              <a:buNone/>
            </a:pPr>
            <a:r>
              <a:rPr lang="ja-JP" altLang="ja-JP" sz="2000" dirty="0"/>
              <a:t>　</a:t>
            </a:r>
            <a:r>
              <a:rPr lang="ja-JP" altLang="en-US" sz="2000" dirty="0"/>
              <a:t>　　　　　　　　　　</a:t>
            </a:r>
            <a:r>
              <a:rPr lang="en-US" altLang="ja-JP" sz="2000" dirty="0"/>
              <a:t>(DDI, </a:t>
            </a:r>
            <a:r>
              <a:rPr lang="ja-JP" altLang="en-US" sz="2000" dirty="0"/>
              <a:t>社会科学）</a:t>
            </a:r>
            <a:endParaRPr lang="en-US" altLang="ja-JP" sz="2000" dirty="0"/>
          </a:p>
          <a:p>
            <a:pPr marL="0" indent="0">
              <a:lnSpc>
                <a:spcPct val="120000"/>
              </a:lnSpc>
              <a:buNone/>
            </a:pPr>
            <a:r>
              <a:rPr lang="ja-JP" altLang="en-US" sz="2000" dirty="0"/>
              <a:t>　　　　　　　　　　　</a:t>
            </a:r>
            <a:r>
              <a:rPr lang="en-US" altLang="ja-JP" sz="2000" dirty="0"/>
              <a:t>DCC</a:t>
            </a:r>
            <a:r>
              <a:rPr lang="ja-JP" altLang="en-US" sz="2000" dirty="0"/>
              <a:t>の</a:t>
            </a:r>
            <a:r>
              <a:rPr lang="en-US" altLang="ja-JP" sz="2000" dirty="0"/>
              <a:t>web</a:t>
            </a:r>
            <a:r>
              <a:rPr lang="ja-JP" altLang="en-US" sz="2000" dirty="0"/>
              <a:t>サイトで検索可能</a:t>
            </a:r>
            <a:endParaRPr lang="en-US" altLang="ja-JP" sz="2000" dirty="0"/>
          </a:p>
          <a:p>
            <a:r>
              <a:rPr lang="ja-JP" altLang="en-US" sz="2000" dirty="0"/>
              <a:t>選択の基準</a:t>
            </a:r>
            <a:endParaRPr lang="en-US" altLang="ja-JP" sz="2000" dirty="0"/>
          </a:p>
          <a:p>
            <a:pPr lvl="1"/>
            <a:r>
              <a:rPr lang="ja-JP" altLang="en-US" sz="1800" dirty="0"/>
              <a:t>研究者が収集しているデータはどのようなタイプか？</a:t>
            </a:r>
            <a:endParaRPr lang="en-US" altLang="ja-JP" sz="1800" dirty="0"/>
          </a:p>
          <a:p>
            <a:pPr lvl="1"/>
            <a:r>
              <a:rPr lang="ja-JP" altLang="en-US" sz="1800" dirty="0"/>
              <a:t>分野や研究グループ内の慣習は何か？</a:t>
            </a:r>
            <a:endParaRPr lang="en-US" altLang="ja-JP" sz="1800" dirty="0"/>
          </a:p>
          <a:p>
            <a:pPr lvl="1"/>
            <a:r>
              <a:rPr lang="ja-JP" altLang="en-US" sz="1800" dirty="0"/>
              <a:t>データはどこに登録予定か？</a:t>
            </a:r>
            <a:endParaRPr lang="en-US" altLang="ja-JP" sz="1800" dirty="0"/>
          </a:p>
          <a:p>
            <a:pPr lvl="1"/>
            <a:endParaRPr lang="en-US" altLang="ja-JP" sz="1700" dirty="0"/>
          </a:p>
          <a:p>
            <a:pPr marL="0" indent="0">
              <a:buNone/>
            </a:pPr>
            <a:r>
              <a:rPr lang="ja-JP" altLang="en-US" sz="2000" dirty="0"/>
              <a:t>　　例：</a:t>
            </a:r>
            <a:endParaRPr lang="en-US" altLang="ja-JP" sz="2000" dirty="0"/>
          </a:p>
          <a:p>
            <a:pPr marL="0" indent="0">
              <a:buNone/>
            </a:pPr>
            <a:r>
              <a:rPr lang="ja-JP" altLang="en-US" sz="2000" dirty="0"/>
              <a:t>　　分野別リポジトリを利用する場合は分野特有のメタデータ</a:t>
            </a:r>
            <a:endParaRPr lang="en-US" altLang="ja-JP" sz="2000" dirty="0"/>
          </a:p>
          <a:p>
            <a:pPr marL="0" indent="0">
              <a:buNone/>
            </a:pPr>
            <a:r>
              <a:rPr lang="ja-JP" altLang="en-US" sz="2000" dirty="0"/>
              <a:t>　　機関リポジトリを利用する場合はより一般的なメタデータ</a:t>
            </a:r>
            <a:endParaRPr lang="en-US" altLang="ja-JP" sz="2000" dirty="0"/>
          </a:p>
          <a:p>
            <a:pPr marL="0" indent="0">
              <a:buNone/>
            </a:pPr>
            <a:endParaRPr lang="en-US" altLang="ja-JP" sz="2000" dirty="0"/>
          </a:p>
        </p:txBody>
      </p:sp>
    </p:spTree>
    <p:extLst>
      <p:ext uri="{BB962C8B-B14F-4D97-AF65-F5344CB8AC3E}">
        <p14:creationId xmlns:p14="http://schemas.microsoft.com/office/powerpoint/2010/main" val="1898804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nl-NL" altLang="en-US" dirty="0"/>
              <a:t>4.3.3 Dublin Core Metadata</a:t>
            </a:r>
            <a:r>
              <a:rPr lang="nl-NL" altLang="ja-JP" dirty="0"/>
              <a:t> </a:t>
            </a:r>
            <a:r>
              <a:rPr lang="en-US" altLang="ja-JP" dirty="0"/>
              <a:t>Element Set</a:t>
            </a:r>
            <a:endParaRPr lang="ja-JP" altLang="en-US" dirty="0"/>
          </a:p>
        </p:txBody>
      </p:sp>
      <p:graphicFrame>
        <p:nvGraphicFramePr>
          <p:cNvPr id="7" name="表 6"/>
          <p:cNvGraphicFramePr>
            <a:graphicFrameLocks noGrp="1"/>
          </p:cNvGraphicFramePr>
          <p:nvPr>
            <p:extLst/>
          </p:nvPr>
        </p:nvGraphicFramePr>
        <p:xfrm>
          <a:off x="827583" y="1844824"/>
          <a:ext cx="7488833" cy="2992771"/>
        </p:xfrm>
        <a:graphic>
          <a:graphicData uri="http://schemas.openxmlformats.org/drawingml/2006/table">
            <a:tbl>
              <a:tblPr bandRow="1">
                <a:tableStyleId>{5C22544A-7EE6-4342-B048-85BDC9FD1C3A}</a:tableStyleId>
              </a:tblPr>
              <a:tblGrid>
                <a:gridCol w="2643392">
                  <a:extLst>
                    <a:ext uri="{9D8B030D-6E8A-4147-A177-3AD203B41FA5}">
                      <a16:colId xmlns:a16="http://schemas.microsoft.com/office/drawing/2014/main" val="20000"/>
                    </a:ext>
                  </a:extLst>
                </a:gridCol>
                <a:gridCol w="2561347">
                  <a:extLst>
                    <a:ext uri="{9D8B030D-6E8A-4147-A177-3AD203B41FA5}">
                      <a16:colId xmlns:a16="http://schemas.microsoft.com/office/drawing/2014/main" val="20001"/>
                    </a:ext>
                  </a:extLst>
                </a:gridCol>
                <a:gridCol w="2284094">
                  <a:extLst>
                    <a:ext uri="{9D8B030D-6E8A-4147-A177-3AD203B41FA5}">
                      <a16:colId xmlns:a16="http://schemas.microsoft.com/office/drawing/2014/main" val="20002"/>
                    </a:ext>
                  </a:extLst>
                </a:gridCol>
              </a:tblGrid>
              <a:tr h="569751">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Contributor</a:t>
                      </a:r>
                      <a:endParaRPr lang="en-GB" altLang="en-US" sz="1800" i="1" dirty="0">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Format</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Rights</a:t>
                      </a:r>
                      <a:endParaRPr lang="en-GB" altLang="en-US" sz="1800" i="1" dirty="0">
                        <a:latin typeface="Calibri" panose="020F0502020204030204" pitchFamily="34" charset="0"/>
                      </a:endParaRPr>
                    </a:p>
                  </a:txBody>
                  <a:tcPr/>
                </a:tc>
                <a:extLst>
                  <a:ext uri="{0D108BD9-81ED-4DB2-BD59-A6C34878D82A}">
                    <a16:rowId xmlns:a16="http://schemas.microsoft.com/office/drawing/2014/main" val="10000"/>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Coverage</a:t>
                      </a:r>
                      <a:endParaRPr lang="en-GB" altLang="en-US" sz="1800" i="1" dirty="0">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Identifier</a:t>
                      </a:r>
                      <a:endParaRPr lang="en-GB" altLang="en-US" sz="1800" i="1" dirty="0">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Source</a:t>
                      </a:r>
                    </a:p>
                  </a:txBody>
                  <a:tcPr/>
                </a:tc>
                <a:extLst>
                  <a:ext uri="{0D108BD9-81ED-4DB2-BD59-A6C34878D82A}">
                    <a16:rowId xmlns:a16="http://schemas.microsoft.com/office/drawing/2014/main" val="10001"/>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Creator</a:t>
                      </a:r>
                      <a:endParaRPr lang="en-GB" altLang="en-US" sz="1800" i="1" dirty="0">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Language</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Subject</a:t>
                      </a:r>
                    </a:p>
                  </a:txBody>
                  <a:tcPr/>
                </a:tc>
                <a:extLst>
                  <a:ext uri="{0D108BD9-81ED-4DB2-BD59-A6C34878D82A}">
                    <a16:rowId xmlns:a16="http://schemas.microsoft.com/office/drawing/2014/main" val="10002"/>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Date</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Publisher</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Title</a:t>
                      </a:r>
                      <a:endParaRPr lang="en-GB" altLang="en-US" sz="1800" i="1" dirty="0">
                        <a:latin typeface="Calibri" panose="020F0502020204030204" pitchFamily="34" charset="0"/>
                      </a:endParaRPr>
                    </a:p>
                  </a:txBody>
                  <a:tcPr/>
                </a:tc>
                <a:extLst>
                  <a:ext uri="{0D108BD9-81ED-4DB2-BD59-A6C34878D82A}">
                    <a16:rowId xmlns:a16="http://schemas.microsoft.com/office/drawing/2014/main" val="10003"/>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Description</a:t>
                      </a:r>
                      <a:endParaRPr lang="en-GB" altLang="en-US" sz="1800" i="1" dirty="0">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Relation</a:t>
                      </a:r>
                      <a:endParaRPr lang="en-GB" altLang="en-US" sz="1800" i="1" dirty="0">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Type</a:t>
                      </a:r>
                      <a:endParaRPr lang="en-GB" altLang="en-US" sz="1800" i="1" dirty="0">
                        <a:latin typeface="Calibri" panose="020F0502020204030204" pitchFamily="34"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93574052"/>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457200" y="4361276"/>
            <a:ext cx="8229600" cy="1191960"/>
          </a:xfr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173" y="3296213"/>
            <a:ext cx="928703" cy="928703"/>
          </a:xfrm>
          <a:prstGeom prst="rect">
            <a:avLst/>
          </a:prstGeom>
        </p:spPr>
      </p:pic>
      <p:sp>
        <p:nvSpPr>
          <p:cNvPr id="4" name="テキスト ボックス 3"/>
          <p:cNvSpPr txBox="1"/>
          <p:nvPr/>
        </p:nvSpPr>
        <p:spPr>
          <a:xfrm>
            <a:off x="457200" y="1340768"/>
            <a:ext cx="8468985" cy="1754326"/>
          </a:xfrm>
          <a:prstGeom prst="rect">
            <a:avLst/>
          </a:prstGeom>
          <a:noFill/>
        </p:spPr>
        <p:txBody>
          <a:bodyPr wrap="none" rtlCol="0">
            <a:spAutoFit/>
          </a:bodyPr>
          <a:lstStyle/>
          <a:p>
            <a:pPr>
              <a:lnSpc>
                <a:spcPct val="150000"/>
              </a:lnSpc>
            </a:pPr>
            <a:r>
              <a:rPr kumimoji="1" lang="en-US" altLang="ja-JP" dirty="0"/>
              <a:t>DataCite</a:t>
            </a:r>
            <a:r>
              <a:rPr kumimoji="1" lang="ja-JP" altLang="en-US" dirty="0"/>
              <a:t>は研究</a:t>
            </a:r>
            <a:r>
              <a:rPr lang="ja-JP" altLang="en-US" dirty="0"/>
              <a:t>データの発見、アクセス、再利用、引用に関する課題に取組み、</a:t>
            </a:r>
            <a:endParaRPr lang="en-US" altLang="ja-JP" dirty="0"/>
          </a:p>
          <a:p>
            <a:pPr>
              <a:lnSpc>
                <a:spcPct val="150000"/>
              </a:lnSpc>
            </a:pPr>
            <a:r>
              <a:rPr kumimoji="1" lang="ja-JP" altLang="en-US" dirty="0"/>
              <a:t>そのためのメタデータスキーマを整備。</a:t>
            </a:r>
            <a:endParaRPr kumimoji="1" lang="en-US" altLang="ja-JP" dirty="0"/>
          </a:p>
          <a:p>
            <a:pPr>
              <a:lnSpc>
                <a:spcPct val="150000"/>
              </a:lnSpc>
            </a:pPr>
            <a:r>
              <a:rPr lang="ja-JP" altLang="en-US" dirty="0"/>
              <a:t>研究データに</a:t>
            </a:r>
            <a:r>
              <a:rPr lang="en-US" altLang="ja-JP" dirty="0"/>
              <a:t>DOI</a:t>
            </a:r>
            <a:r>
              <a:rPr lang="ja-JP" altLang="en-US" dirty="0"/>
              <a:t>を付与することでアクセスの永続性を保証し、引用のための</a:t>
            </a:r>
            <a:endParaRPr lang="en-US" altLang="ja-JP" dirty="0"/>
          </a:p>
          <a:p>
            <a:pPr>
              <a:lnSpc>
                <a:spcPct val="150000"/>
              </a:lnSpc>
            </a:pPr>
            <a:r>
              <a:rPr lang="ja-JP" altLang="en-US" dirty="0"/>
              <a:t>基盤を提供する。</a:t>
            </a:r>
            <a:endParaRPr lang="en-US" altLang="ja-JP" dirty="0"/>
          </a:p>
        </p:txBody>
      </p:sp>
      <p:sp>
        <p:nvSpPr>
          <p:cNvPr id="6" name="タイトル 1"/>
          <p:cNvSpPr>
            <a:spLocks noGrp="1"/>
          </p:cNvSpPr>
          <p:nvPr>
            <p:ph type="title"/>
          </p:nvPr>
        </p:nvSpPr>
        <p:spPr>
          <a:xfrm>
            <a:off x="457200" y="152400"/>
            <a:ext cx="8229600" cy="990600"/>
          </a:xfrm>
        </p:spPr>
        <p:txBody>
          <a:bodyPr>
            <a:normAutofit/>
          </a:bodyPr>
          <a:lstStyle/>
          <a:p>
            <a:r>
              <a:rPr lang="nl-NL" altLang="en-US" dirty="0"/>
              <a:t>4.3.4 DataCite</a:t>
            </a:r>
            <a:r>
              <a:rPr lang="nl-NL" altLang="ja-JP" dirty="0"/>
              <a:t> </a:t>
            </a:r>
            <a:r>
              <a:rPr lang="nl-NL" altLang="en-US" dirty="0"/>
              <a:t>Metadata スキーマ</a:t>
            </a:r>
            <a:endParaRPr lang="ja-JP" altLang="en-US" dirty="0"/>
          </a:p>
        </p:txBody>
      </p:sp>
      <p:sp>
        <p:nvSpPr>
          <p:cNvPr id="2" name="角丸四角形 1"/>
          <p:cNvSpPr/>
          <p:nvPr/>
        </p:nvSpPr>
        <p:spPr>
          <a:xfrm>
            <a:off x="2807804" y="5301208"/>
            <a:ext cx="720080" cy="36004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3598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nl-NL" altLang="en-US" dirty="0"/>
              <a:t>4.3.4 DataCite</a:t>
            </a:r>
            <a:r>
              <a:rPr lang="nl-NL" altLang="ja-JP" dirty="0"/>
              <a:t> </a:t>
            </a:r>
            <a:r>
              <a:rPr lang="nl-NL" altLang="en-US" dirty="0"/>
              <a:t>Metadata スキーマ</a:t>
            </a:r>
            <a:endParaRPr lang="ja-JP" altLang="en-US" dirty="0"/>
          </a:p>
        </p:txBody>
      </p:sp>
      <p:sp>
        <p:nvSpPr>
          <p:cNvPr id="5" name="Rectangle 3"/>
          <p:cNvSpPr txBox="1">
            <a:spLocks noChangeArrowheads="1"/>
          </p:cNvSpPr>
          <p:nvPr/>
        </p:nvSpPr>
        <p:spPr>
          <a:xfrm>
            <a:off x="1249052" y="1664804"/>
            <a:ext cx="7391400" cy="3352800"/>
          </a:xfrm>
          <a:prstGeom prst="rect">
            <a:avLst/>
          </a:prstGeom>
        </p:spPr>
        <p:txBody>
          <a:bodyPr vert="horz" numCol="3">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0" indent="0">
              <a:lnSpc>
                <a:spcPct val="150000"/>
              </a:lnSpc>
              <a:buSzPct val="80000"/>
              <a:buFont typeface="Wingdings 3"/>
              <a:buNone/>
            </a:pPr>
            <a:endParaRPr lang="nl-NL" altLang="en-US" sz="2000" i="1" dirty="0">
              <a:latin typeface="Calibri" panose="020F0502020204030204" pitchFamily="34" charset="0"/>
            </a:endParaRPr>
          </a:p>
        </p:txBody>
      </p:sp>
      <p:graphicFrame>
        <p:nvGraphicFramePr>
          <p:cNvPr id="4" name="表 3"/>
          <p:cNvGraphicFramePr>
            <a:graphicFrameLocks noGrp="1"/>
          </p:cNvGraphicFramePr>
          <p:nvPr>
            <p:extLst>
              <p:ext uri="{D42A27DB-BD31-4B8C-83A1-F6EECF244321}">
                <p14:modId xmlns:p14="http://schemas.microsoft.com/office/powerpoint/2010/main" val="3459231509"/>
              </p:ext>
            </p:extLst>
          </p:nvPr>
        </p:nvGraphicFramePr>
        <p:xfrm>
          <a:off x="827583" y="1625439"/>
          <a:ext cx="7488833" cy="4248471"/>
        </p:xfrm>
        <a:graphic>
          <a:graphicData uri="http://schemas.openxmlformats.org/drawingml/2006/table">
            <a:tbl>
              <a:tblPr bandRow="1">
                <a:tableStyleId>{5C22544A-7EE6-4342-B048-85BDC9FD1C3A}</a:tableStyleId>
              </a:tblPr>
              <a:tblGrid>
                <a:gridCol w="2643392">
                  <a:extLst>
                    <a:ext uri="{9D8B030D-6E8A-4147-A177-3AD203B41FA5}">
                      <a16:colId xmlns:a16="http://schemas.microsoft.com/office/drawing/2014/main" val="20000"/>
                    </a:ext>
                  </a:extLst>
                </a:gridCol>
                <a:gridCol w="2561347">
                  <a:extLst>
                    <a:ext uri="{9D8B030D-6E8A-4147-A177-3AD203B41FA5}">
                      <a16:colId xmlns:a16="http://schemas.microsoft.com/office/drawing/2014/main" val="20001"/>
                    </a:ext>
                  </a:extLst>
                </a:gridCol>
                <a:gridCol w="2284094">
                  <a:extLst>
                    <a:ext uri="{9D8B030D-6E8A-4147-A177-3AD203B41FA5}">
                      <a16:colId xmlns:a16="http://schemas.microsoft.com/office/drawing/2014/main" val="20002"/>
                    </a:ext>
                  </a:extLst>
                </a:gridCol>
              </a:tblGrid>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AlternateIdentifier (O)</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GeoLocation (R)</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Rights (O)</a:t>
                      </a:r>
                    </a:p>
                  </a:txBody>
                  <a:tcPr/>
                </a:tc>
                <a:extLst>
                  <a:ext uri="{0D108BD9-81ED-4DB2-BD59-A6C34878D82A}">
                    <a16:rowId xmlns:a16="http://schemas.microsoft.com/office/drawing/2014/main" val="10000"/>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Contributor (R) </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Identifier (M)</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Size (O)</a:t>
                      </a:r>
                    </a:p>
                  </a:txBody>
                  <a:tcPr/>
                </a:tc>
                <a:extLst>
                  <a:ext uri="{0D108BD9-81ED-4DB2-BD59-A6C34878D82A}">
                    <a16:rowId xmlns:a16="http://schemas.microsoft.com/office/drawing/2014/main" val="10001"/>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Creator (M)</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Language (O)</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Subject (R)</a:t>
                      </a:r>
                    </a:p>
                  </a:txBody>
                  <a:tcPr/>
                </a:tc>
                <a:extLst>
                  <a:ext uri="{0D108BD9-81ED-4DB2-BD59-A6C34878D82A}">
                    <a16:rowId xmlns:a16="http://schemas.microsoft.com/office/drawing/2014/main" val="10002"/>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Date (R) </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PublicationYear (M)</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Title (M)</a:t>
                      </a:r>
                    </a:p>
                  </a:txBody>
                  <a:tcPr/>
                </a:tc>
                <a:extLst>
                  <a:ext uri="{0D108BD9-81ED-4DB2-BD59-A6C34878D82A}">
                    <a16:rowId xmlns:a16="http://schemas.microsoft.com/office/drawing/2014/main" val="10003"/>
                  </a:ext>
                </a:extLst>
              </a:tr>
              <a:tr h="605755">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Description (R)</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Publisher (M)</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latin typeface="Calibri" panose="020F0502020204030204" pitchFamily="34" charset="0"/>
                        </a:rPr>
                        <a:t>Version (O)</a:t>
                      </a:r>
                    </a:p>
                  </a:txBody>
                  <a:tcPr/>
                </a:tc>
                <a:extLst>
                  <a:ext uri="{0D108BD9-81ED-4DB2-BD59-A6C34878D82A}">
                    <a16:rowId xmlns:a16="http://schemas.microsoft.com/office/drawing/2014/main" val="10004"/>
                  </a:ext>
                </a:extLst>
              </a:tr>
              <a:tr h="609848">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Format (O)</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RelatedIdentifier (R)</a:t>
                      </a:r>
                    </a:p>
                  </a:txBody>
                  <a:tcPr/>
                </a:tc>
                <a:tc>
                  <a:txBody>
                    <a:bodyPr/>
                    <a:lstStyle/>
                    <a:p>
                      <a:pPr>
                        <a:lnSpc>
                          <a:spcPct val="150000"/>
                        </a:lnSpc>
                      </a:pPr>
                      <a:endParaRPr kumimoji="1" lang="ja-JP" altLang="en-US" i="1">
                        <a:latin typeface="Calibri" panose="020F0502020204030204" pitchFamily="34" charset="0"/>
                      </a:endParaRPr>
                    </a:p>
                  </a:txBody>
                  <a:tcPr/>
                </a:tc>
                <a:extLst>
                  <a:ext uri="{0D108BD9-81ED-4DB2-BD59-A6C34878D82A}">
                    <a16:rowId xmlns:a16="http://schemas.microsoft.com/office/drawing/2014/main" val="10005"/>
                  </a:ext>
                </a:extLst>
              </a:tr>
              <a:tr h="609848">
                <a:tc>
                  <a:txBody>
                    <a:bodyPr/>
                    <a:lstStyle/>
                    <a:p>
                      <a:pPr>
                        <a:lnSpc>
                          <a:spcPct val="150000"/>
                        </a:lnSpc>
                      </a:pPr>
                      <a:r>
                        <a:rPr lang="en-US" altLang="ja-JP" i="1" dirty="0">
                          <a:solidFill>
                            <a:schemeClr val="tx1"/>
                          </a:solidFill>
                          <a:latin typeface="Calibri" panose="020F0502020204030204" pitchFamily="34" charset="0"/>
                        </a:rPr>
                        <a:t>FundingReference (O)</a:t>
                      </a:r>
                      <a:endParaRPr kumimoji="1" lang="ja-JP" altLang="en-US" i="1" dirty="0">
                        <a:solidFill>
                          <a:schemeClr val="tx1"/>
                        </a:solidFill>
                        <a:latin typeface="Calibri" panose="020F0502020204030204" pitchFamily="34" charset="0"/>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nl-NL" altLang="en-US" sz="1800" i="1" dirty="0">
                          <a:solidFill>
                            <a:schemeClr val="tx1"/>
                          </a:solidFill>
                          <a:latin typeface="Calibri" panose="020F0502020204030204" pitchFamily="34" charset="0"/>
                        </a:rPr>
                        <a:t>ResourceType (</a:t>
                      </a:r>
                      <a:r>
                        <a:rPr lang="en-US" altLang="ja-JP" sz="1800" i="1" dirty="0">
                          <a:solidFill>
                            <a:schemeClr val="tx1"/>
                          </a:solidFill>
                          <a:latin typeface="Calibri" panose="020F0502020204030204" pitchFamily="34" charset="0"/>
                        </a:rPr>
                        <a:t>M</a:t>
                      </a:r>
                      <a:r>
                        <a:rPr lang="nl-NL" altLang="en-US" sz="1800" i="1" dirty="0">
                          <a:solidFill>
                            <a:schemeClr val="tx1"/>
                          </a:solidFill>
                          <a:latin typeface="Calibri" panose="020F0502020204030204" pitchFamily="34" charset="0"/>
                        </a:rPr>
                        <a:t>)</a:t>
                      </a:r>
                    </a:p>
                  </a:txBody>
                  <a:tcPr/>
                </a:tc>
                <a:tc>
                  <a:txBody>
                    <a:bodyPr/>
                    <a:lstStyle/>
                    <a:p>
                      <a:pPr>
                        <a:lnSpc>
                          <a:spcPct val="150000"/>
                        </a:lnSpc>
                      </a:pPr>
                      <a:endParaRPr kumimoji="1" lang="ja-JP" altLang="en-US" i="1" dirty="0">
                        <a:latin typeface="Calibri" panose="020F0502020204030204"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93340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4.3.5 </a:t>
            </a:r>
            <a:r>
              <a:rPr kumimoji="1" lang="en-US" altLang="ja-JP" dirty="0" err="1"/>
              <a:t>DataCite</a:t>
            </a:r>
            <a:r>
              <a:rPr kumimoji="1" lang="ja-JP" altLang="en-US" dirty="0"/>
              <a:t>と</a:t>
            </a:r>
            <a:r>
              <a:rPr kumimoji="1" lang="en-US" altLang="ja-JP" dirty="0" err="1"/>
              <a:t>DublinCore</a:t>
            </a:r>
            <a:r>
              <a:rPr kumimoji="1" lang="ja-JP" altLang="en-US" dirty="0"/>
              <a:t>の関係</a:t>
            </a:r>
          </a:p>
        </p:txBody>
      </p:sp>
      <p:graphicFrame>
        <p:nvGraphicFramePr>
          <p:cNvPr id="6" name="コンテンツ プレースホルダー 5"/>
          <p:cNvGraphicFramePr>
            <a:graphicFrameLocks noGrp="1"/>
          </p:cNvGraphicFramePr>
          <p:nvPr>
            <p:ph sz="quarter" idx="1"/>
            <p:extLst>
              <p:ext uri="{D42A27DB-BD31-4B8C-83A1-F6EECF244321}">
                <p14:modId xmlns:p14="http://schemas.microsoft.com/office/powerpoint/2010/main" val="1554849841"/>
              </p:ext>
            </p:extLst>
          </p:nvPr>
        </p:nvGraphicFramePr>
        <p:xfrm>
          <a:off x="457200" y="1808820"/>
          <a:ext cx="8229600" cy="3916680"/>
        </p:xfrm>
        <a:graphic>
          <a:graphicData uri="http://schemas.openxmlformats.org/drawingml/2006/table">
            <a:tbl>
              <a:tblPr bandRow="1">
                <a:tableStyleId>{5C22544A-7EE6-4342-B048-85BDC9FD1C3A}</a:tableStyleId>
              </a:tblPr>
              <a:tblGrid>
                <a:gridCol w="1846548">
                  <a:extLst>
                    <a:ext uri="{9D8B030D-6E8A-4147-A177-3AD203B41FA5}">
                      <a16:colId xmlns:a16="http://schemas.microsoft.com/office/drawing/2014/main" val="20000"/>
                    </a:ext>
                  </a:extLst>
                </a:gridCol>
                <a:gridCol w="2055676">
                  <a:extLst>
                    <a:ext uri="{9D8B030D-6E8A-4147-A177-3AD203B41FA5}">
                      <a16:colId xmlns:a16="http://schemas.microsoft.com/office/drawing/2014/main" val="20001"/>
                    </a:ext>
                  </a:extLst>
                </a:gridCol>
                <a:gridCol w="2163688">
                  <a:extLst>
                    <a:ext uri="{9D8B030D-6E8A-4147-A177-3AD203B41FA5}">
                      <a16:colId xmlns:a16="http://schemas.microsoft.com/office/drawing/2014/main" val="20002"/>
                    </a:ext>
                  </a:extLst>
                </a:gridCol>
                <a:gridCol w="2163688">
                  <a:extLst>
                    <a:ext uri="{9D8B030D-6E8A-4147-A177-3AD203B41FA5}">
                      <a16:colId xmlns:a16="http://schemas.microsoft.com/office/drawing/2014/main" val="20003"/>
                    </a:ext>
                  </a:extLst>
                </a:gridCol>
              </a:tblGrid>
              <a:tr h="370840">
                <a:tc>
                  <a:txBody>
                    <a:bodyPr/>
                    <a:lstStyle/>
                    <a:p>
                      <a:r>
                        <a:rPr kumimoji="1" lang="en-US" altLang="ja-JP" sz="1600" dirty="0" err="1">
                          <a:solidFill>
                            <a:srgbClr val="FF0000"/>
                          </a:solidFill>
                          <a:latin typeface="Calibri" panose="020F0502020204030204" pitchFamily="34" charset="0"/>
                        </a:rPr>
                        <a:t>AlternateIdentifier</a:t>
                      </a:r>
                      <a:endParaRPr kumimoji="1" lang="ja-JP" altLang="en-US" sz="1600" dirty="0">
                        <a:solidFill>
                          <a:srgbClr val="FF0000"/>
                        </a:solidFill>
                        <a:latin typeface="Calibri" panose="020F0502020204030204" pitchFamily="34" charset="0"/>
                      </a:endParaRPr>
                    </a:p>
                  </a:txBody>
                  <a:tcPr/>
                </a:tc>
                <a:tc>
                  <a:txBody>
                    <a:bodyPr/>
                    <a:lstStyle/>
                    <a:p>
                      <a:r>
                        <a:rPr kumimoji="1" lang="ja-JP" altLang="en-US" sz="1600" dirty="0">
                          <a:solidFill>
                            <a:srgbClr val="FF0000"/>
                          </a:solidFill>
                          <a:latin typeface="Calibri" panose="020F0502020204030204" pitchFamily="34" charset="0"/>
                        </a:rPr>
                        <a:t>→ </a:t>
                      </a:r>
                      <a:r>
                        <a:rPr kumimoji="1" lang="en-US" altLang="ja-JP" sz="1600" dirty="0" err="1">
                          <a:solidFill>
                            <a:srgbClr val="FF0000"/>
                          </a:solidFill>
                          <a:latin typeface="Calibri" panose="020F0502020204030204" pitchFamily="34" charset="0"/>
                        </a:rPr>
                        <a:t>dc:identifier</a:t>
                      </a:r>
                      <a:endParaRPr kumimoji="1" lang="ja-JP" altLang="en-US" sz="1600" dirty="0">
                        <a:solidFill>
                          <a:srgbClr val="FF0000"/>
                        </a:solidFill>
                        <a:latin typeface="Calibri" panose="020F0502020204030204" pitchFamily="34" charset="0"/>
                      </a:endParaRPr>
                    </a:p>
                  </a:txBody>
                  <a:tcPr/>
                </a:tc>
                <a:tc>
                  <a:txBody>
                    <a:bodyPr/>
                    <a:lstStyle/>
                    <a:p>
                      <a:r>
                        <a:rPr kumimoji="1" lang="en-US" altLang="ja-JP" sz="1600" dirty="0" err="1">
                          <a:latin typeface="Calibri" panose="020F0502020204030204" pitchFamily="34" charset="0"/>
                        </a:rPr>
                        <a:t>PublicationYear</a:t>
                      </a:r>
                      <a:endParaRPr kumimoji="1" lang="ja-JP" altLang="en-US" sz="1600" dirty="0">
                        <a:latin typeface="Calibri" panose="020F0502020204030204" pitchFamily="34" charset="0"/>
                      </a:endParaRPr>
                    </a:p>
                  </a:txBody>
                  <a:tcPr/>
                </a:tc>
                <a:tc>
                  <a:txBody>
                    <a:bodyPr/>
                    <a:lstStyle/>
                    <a:p>
                      <a:r>
                        <a:rPr kumimoji="1" lang="ja-JP" altLang="en-US" sz="1600" dirty="0">
                          <a:latin typeface="Calibri" panose="020F0502020204030204" pitchFamily="34" charset="0"/>
                        </a:rPr>
                        <a:t>→</a:t>
                      </a: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dc:date</a:t>
                      </a:r>
                      <a:endParaRPr kumimoji="1" lang="ja-JP" altLang="en-US" sz="1600" dirty="0">
                        <a:latin typeface="Calibri" panose="020F0502020204030204" pitchFamily="34" charset="0"/>
                      </a:endParaRPr>
                    </a:p>
                  </a:txBody>
                  <a:tcPr/>
                </a:tc>
                <a:extLst>
                  <a:ext uri="{0D108BD9-81ED-4DB2-BD59-A6C34878D82A}">
                    <a16:rowId xmlns:a16="http://schemas.microsoft.com/office/drawing/2014/main" val="10000"/>
                  </a:ext>
                </a:extLst>
              </a:tr>
              <a:tr h="370840">
                <a:tc>
                  <a:txBody>
                    <a:bodyPr/>
                    <a:lstStyle/>
                    <a:p>
                      <a:r>
                        <a:rPr kumimoji="1" lang="en-US" altLang="ja-JP" sz="1600" dirty="0">
                          <a:latin typeface="Calibri" panose="020F0502020204030204" pitchFamily="34" charset="0"/>
                        </a:rPr>
                        <a:t>Contributor</a:t>
                      </a:r>
                      <a:endParaRPr kumimoji="1" lang="en-US" altLang="ja-JP" sz="1600" baseline="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Calibri" panose="020F0502020204030204" pitchFamily="34" charset="0"/>
                        </a:rPr>
                        <a:t>→</a:t>
                      </a: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dc:contributor</a:t>
                      </a:r>
                      <a:endParaRPr kumimoji="1" lang="en-US" altLang="ja-JP" sz="1600" baseline="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600" baseline="0" dirty="0">
                          <a:latin typeface="Calibri" panose="020F0502020204030204" pitchFamily="34" charset="0"/>
                        </a:rPr>
                        <a:t>Publisher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dc:publisher</a:t>
                      </a:r>
                      <a:endParaRPr kumimoji="1" lang="en-US" altLang="ja-JP" sz="1600" baseline="0"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kumimoji="1" lang="en-US" altLang="ja-JP" sz="1600" baseline="0" dirty="0">
                          <a:latin typeface="Calibri" panose="020F0502020204030204" pitchFamily="34" charset="0"/>
                        </a:rPr>
                        <a:t>Creator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dc:creator</a:t>
                      </a:r>
                      <a:endParaRPr kumimoji="1" lang="en-US" altLang="ja-JP" sz="1600" baseline="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600" baseline="0" dirty="0" err="1">
                          <a:solidFill>
                            <a:srgbClr val="FF0000"/>
                          </a:solidFill>
                          <a:latin typeface="Calibri" panose="020F0502020204030204" pitchFamily="34" charset="0"/>
                        </a:rPr>
                        <a:t>RelatedIdentifier</a:t>
                      </a:r>
                      <a:endParaRPr kumimoji="1" lang="en-US" altLang="ja-JP" sz="1600" baseline="0" dirty="0">
                        <a:solidFill>
                          <a:srgbClr val="FF0000"/>
                        </a:solidFill>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aseline="0" dirty="0">
                          <a:solidFill>
                            <a:srgbClr val="FF0000"/>
                          </a:solidFill>
                          <a:latin typeface="Calibri" panose="020F0502020204030204" pitchFamily="34" charset="0"/>
                        </a:rPr>
                        <a:t>→ </a:t>
                      </a:r>
                      <a:r>
                        <a:rPr kumimoji="1" lang="en-US" altLang="ja-JP" sz="1600" baseline="0" dirty="0" err="1">
                          <a:solidFill>
                            <a:srgbClr val="FF0000"/>
                          </a:solidFill>
                          <a:latin typeface="Calibri" panose="020F0502020204030204" pitchFamily="34" charset="0"/>
                        </a:rPr>
                        <a:t>dc:relation</a:t>
                      </a:r>
                      <a:endParaRPr kumimoji="1" lang="en-US" altLang="ja-JP" sz="1600" baseline="0" dirty="0">
                        <a:solidFill>
                          <a:srgbClr val="FF0000"/>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600" baseline="0" dirty="0">
                          <a:solidFill>
                            <a:srgbClr val="FF0000"/>
                          </a:solidFill>
                          <a:latin typeface="Calibri" panose="020F0502020204030204" pitchFamily="34" charset="0"/>
                        </a:rPr>
                        <a:t>     </a:t>
                      </a:r>
                      <a:r>
                        <a:rPr kumimoji="1" lang="en-US" altLang="ja-JP" sz="1600" baseline="0" dirty="0" err="1">
                          <a:solidFill>
                            <a:srgbClr val="FF0000"/>
                          </a:solidFill>
                          <a:latin typeface="Calibri" panose="020F0502020204030204" pitchFamily="34" charset="0"/>
                        </a:rPr>
                        <a:t>dc:identifier</a:t>
                      </a:r>
                      <a:endParaRPr kumimoji="1" lang="en-US" altLang="ja-JP" sz="1600" baseline="0" dirty="0">
                        <a:solidFill>
                          <a:srgbClr val="FF0000"/>
                        </a:solidFill>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kumimoji="1" lang="en-US" altLang="ja-JP" sz="1600" baseline="0" dirty="0">
                          <a:latin typeface="Calibri" panose="020F0502020204030204" pitchFamily="34" charset="0"/>
                        </a:rPr>
                        <a:t>Date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dc:date</a:t>
                      </a:r>
                      <a:endParaRPr kumimoji="1" lang="en-US" altLang="ja-JP" sz="1600" baseline="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600" baseline="0" dirty="0" err="1">
                          <a:latin typeface="Calibri" panose="020F0502020204030204" pitchFamily="34" charset="0"/>
                        </a:rPr>
                        <a:t>ResourceType</a:t>
                      </a:r>
                      <a:endParaRPr kumimoji="1" lang="en-US" altLang="ja-JP" sz="1600" baseline="0"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dc:type</a:t>
                      </a:r>
                      <a:endParaRPr kumimoji="1" lang="en-US" altLang="ja-JP" sz="1600" baseline="0"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kumimoji="1" lang="en-US" altLang="ja-JP" sz="1600" baseline="0" dirty="0">
                          <a:latin typeface="Calibri" panose="020F0502020204030204" pitchFamily="34" charset="0"/>
                        </a:rPr>
                        <a:t>Description</a:t>
                      </a:r>
                    </a:p>
                  </a:txBody>
                  <a:tcPr/>
                </a:tc>
                <a:tc>
                  <a:txBody>
                    <a:bodyPr/>
                    <a:lstStyle/>
                    <a:p>
                      <a:r>
                        <a:rPr kumimoji="1" lang="ja-JP" altLang="en-US" sz="1600" dirty="0">
                          <a:latin typeface="Calibri" panose="020F0502020204030204" pitchFamily="34" charset="0"/>
                        </a:rPr>
                        <a:t>→</a:t>
                      </a: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dc:description</a:t>
                      </a:r>
                      <a:endParaRPr kumimoji="1" lang="ja-JP" altLang="en-US" sz="1600" dirty="0">
                        <a:latin typeface="Calibri" panose="020F0502020204030204" pitchFamily="34" charset="0"/>
                      </a:endParaRPr>
                    </a:p>
                  </a:txBody>
                  <a:tcPr/>
                </a:tc>
                <a:tc>
                  <a:txBody>
                    <a:bodyPr/>
                    <a:lstStyle/>
                    <a:p>
                      <a:r>
                        <a:rPr kumimoji="1" lang="en-US" altLang="ja-JP" sz="1600" dirty="0">
                          <a:latin typeface="Calibri" panose="020F0502020204030204" pitchFamily="34" charset="0"/>
                        </a:rPr>
                        <a:t>Rights</a:t>
                      </a:r>
                      <a:endParaRPr kumimoji="1" lang="ja-JP" altLang="en-US" sz="1600" dirty="0">
                        <a:latin typeface="Calibri" panose="020F0502020204030204" pitchFamily="34" charset="0"/>
                      </a:endParaRPr>
                    </a:p>
                  </a:txBody>
                  <a:tcPr/>
                </a:tc>
                <a:tc>
                  <a:txBody>
                    <a:bodyPr/>
                    <a:lstStyle/>
                    <a:p>
                      <a:r>
                        <a:rPr kumimoji="1" lang="ja-JP" altLang="en-US" sz="1600" dirty="0">
                          <a:latin typeface="Calibri" panose="020F0502020204030204" pitchFamily="34" charset="0"/>
                        </a:rPr>
                        <a:t>→ </a:t>
                      </a:r>
                      <a:r>
                        <a:rPr kumimoji="1" lang="en-US" altLang="ja-JP" sz="1600" dirty="0" err="1">
                          <a:latin typeface="Calibri" panose="020F0502020204030204" pitchFamily="34" charset="0"/>
                        </a:rPr>
                        <a:t>dc:rights</a:t>
                      </a:r>
                      <a:endParaRPr kumimoji="1" lang="ja-JP" altLang="en-US" sz="1600"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kumimoji="1" lang="en-US" altLang="ja-JP" sz="1600" baseline="0" dirty="0">
                          <a:latin typeface="Calibri" panose="020F0502020204030204" pitchFamily="34" charset="0"/>
                        </a:rPr>
                        <a:t>Format</a:t>
                      </a:r>
                    </a:p>
                  </a:txBody>
                  <a:tcPr/>
                </a:tc>
                <a:tc>
                  <a:txBody>
                    <a:bodyPr/>
                    <a:lstStyle/>
                    <a:p>
                      <a:r>
                        <a:rPr kumimoji="1" lang="ja-JP" altLang="en-US" sz="1600" dirty="0">
                          <a:latin typeface="Calibri" panose="020F0502020204030204" pitchFamily="34" charset="0"/>
                        </a:rPr>
                        <a:t>→ </a:t>
                      </a:r>
                      <a:r>
                        <a:rPr kumimoji="1" lang="en-US" altLang="ja-JP" sz="1600" dirty="0" err="1">
                          <a:latin typeface="Calibri" panose="020F0502020204030204" pitchFamily="34" charset="0"/>
                        </a:rPr>
                        <a:t>dc:format</a:t>
                      </a:r>
                      <a:endParaRPr kumimoji="1" lang="ja-JP" altLang="en-US" sz="1600" dirty="0">
                        <a:latin typeface="Calibri" panose="020F0502020204030204" pitchFamily="34" charset="0"/>
                      </a:endParaRPr>
                    </a:p>
                  </a:txBody>
                  <a:tcPr/>
                </a:tc>
                <a:tc>
                  <a:txBody>
                    <a:bodyPr/>
                    <a:lstStyle/>
                    <a:p>
                      <a:r>
                        <a:rPr kumimoji="1" lang="en-US" altLang="ja-JP" sz="1600" dirty="0">
                          <a:solidFill>
                            <a:srgbClr val="FF0000"/>
                          </a:solidFill>
                          <a:latin typeface="Calibri" panose="020F0502020204030204" pitchFamily="34" charset="0"/>
                        </a:rPr>
                        <a:t>Size</a:t>
                      </a:r>
                      <a:endParaRPr kumimoji="1" lang="ja-JP" altLang="en-US" sz="1600" dirty="0">
                        <a:solidFill>
                          <a:srgbClr val="FF0000"/>
                        </a:solidFill>
                        <a:latin typeface="Calibri" panose="020F0502020204030204" pitchFamily="34" charset="0"/>
                      </a:endParaRPr>
                    </a:p>
                  </a:txBody>
                  <a:tcPr/>
                </a:tc>
                <a:tc>
                  <a:txBody>
                    <a:bodyPr/>
                    <a:lstStyle/>
                    <a:p>
                      <a:r>
                        <a:rPr kumimoji="1" lang="ja-JP" altLang="en-US" sz="1600" dirty="0">
                          <a:solidFill>
                            <a:srgbClr val="FF0000"/>
                          </a:solidFill>
                          <a:latin typeface="Calibri" panose="020F0502020204030204" pitchFamily="34" charset="0"/>
                        </a:rPr>
                        <a:t>→ </a:t>
                      </a:r>
                      <a:r>
                        <a:rPr kumimoji="1" lang="en-US" altLang="ja-JP" sz="1600" dirty="0" err="1">
                          <a:solidFill>
                            <a:srgbClr val="FF0000"/>
                          </a:solidFill>
                          <a:latin typeface="Calibri" panose="020F0502020204030204" pitchFamily="34" charset="0"/>
                        </a:rPr>
                        <a:t>dc:format</a:t>
                      </a:r>
                      <a:endParaRPr kumimoji="1" lang="ja-JP" altLang="en-US" sz="1600" dirty="0">
                        <a:solidFill>
                          <a:srgbClr val="FF0000"/>
                        </a:solidFill>
                        <a:latin typeface="Calibri" panose="020F0502020204030204" pitchFamily="34" charset="0"/>
                      </a:endParaRPr>
                    </a:p>
                  </a:txBody>
                  <a:tcPr/>
                </a:tc>
                <a:extLst>
                  <a:ext uri="{0D108BD9-81ED-4DB2-BD59-A6C34878D82A}">
                    <a16:rowId xmlns:a16="http://schemas.microsoft.com/office/drawing/2014/main" val="10005"/>
                  </a:ext>
                </a:extLst>
              </a:tr>
              <a:tr h="370840">
                <a:tc>
                  <a:txBody>
                    <a:bodyPr/>
                    <a:lstStyle/>
                    <a:p>
                      <a:r>
                        <a:rPr kumimoji="1" lang="en-US" altLang="ja-JP" sz="1600" baseline="0" dirty="0">
                          <a:solidFill>
                            <a:srgbClr val="FF0000"/>
                          </a:solidFill>
                          <a:latin typeface="Calibri" panose="020F0502020204030204" pitchFamily="34" charset="0"/>
                        </a:rPr>
                        <a:t>FundingReference</a:t>
                      </a:r>
                    </a:p>
                  </a:txBody>
                  <a:tcPr/>
                </a:tc>
                <a:tc>
                  <a:txBody>
                    <a:bodyPr/>
                    <a:lstStyle/>
                    <a:p>
                      <a:r>
                        <a:rPr kumimoji="1" lang="ja-JP" altLang="en-US" sz="1600" dirty="0">
                          <a:solidFill>
                            <a:srgbClr val="FF0000"/>
                          </a:solidFill>
                          <a:latin typeface="Calibri" panose="020F0502020204030204" pitchFamily="34" charset="0"/>
                        </a:rPr>
                        <a:t>→ </a:t>
                      </a:r>
                      <a:r>
                        <a:rPr kumimoji="1" lang="en-US" altLang="ja-JP" sz="1600" dirty="0" err="1">
                          <a:solidFill>
                            <a:srgbClr val="FF0000"/>
                          </a:solidFill>
                          <a:latin typeface="Calibri" panose="020F0502020204030204" pitchFamily="34" charset="0"/>
                        </a:rPr>
                        <a:t>dc:relation</a:t>
                      </a:r>
                      <a:endParaRPr kumimoji="1" lang="ja-JP" altLang="en-US" sz="1600" dirty="0">
                        <a:solidFill>
                          <a:srgbClr val="FF0000"/>
                        </a:solidFill>
                        <a:latin typeface="Calibri" panose="020F0502020204030204" pitchFamily="34" charset="0"/>
                      </a:endParaRPr>
                    </a:p>
                  </a:txBody>
                  <a:tcPr/>
                </a:tc>
                <a:tc>
                  <a:txBody>
                    <a:bodyPr/>
                    <a:lstStyle/>
                    <a:p>
                      <a:r>
                        <a:rPr kumimoji="1" lang="en-US" altLang="ja-JP" sz="1600" dirty="0">
                          <a:latin typeface="Calibri" panose="020F0502020204030204" pitchFamily="34" charset="0"/>
                        </a:rPr>
                        <a:t>Subject</a:t>
                      </a:r>
                      <a:endParaRPr kumimoji="1" lang="ja-JP" altLang="en-US" sz="1600" dirty="0">
                        <a:latin typeface="Calibri" panose="020F0502020204030204" pitchFamily="34" charset="0"/>
                      </a:endParaRPr>
                    </a:p>
                  </a:txBody>
                  <a:tcPr/>
                </a:tc>
                <a:tc>
                  <a:txBody>
                    <a:bodyPr/>
                    <a:lstStyle/>
                    <a:p>
                      <a:r>
                        <a:rPr kumimoji="1" lang="ja-JP" altLang="en-US" sz="1600" dirty="0">
                          <a:latin typeface="Calibri" panose="020F0502020204030204" pitchFamily="34" charset="0"/>
                        </a:rPr>
                        <a:t>→ </a:t>
                      </a:r>
                      <a:r>
                        <a:rPr kumimoji="1" lang="en-US" altLang="ja-JP" sz="1600" dirty="0">
                          <a:latin typeface="Calibri" panose="020F0502020204030204" pitchFamily="34" charset="0"/>
                        </a:rPr>
                        <a:t>dc: subject</a:t>
                      </a:r>
                      <a:endParaRPr kumimoji="1" lang="ja-JP" altLang="en-US" sz="1600" dirty="0">
                        <a:latin typeface="Calibri" panose="020F0502020204030204" pitchFamily="34" charset="0"/>
                      </a:endParaRPr>
                    </a:p>
                  </a:txBody>
                  <a:tcPr/>
                </a:tc>
                <a:extLst>
                  <a:ext uri="{0D108BD9-81ED-4DB2-BD59-A6C34878D82A}">
                    <a16:rowId xmlns:a16="http://schemas.microsoft.com/office/drawing/2014/main" val="10006"/>
                  </a:ext>
                </a:extLst>
              </a:tr>
              <a:tr h="370840">
                <a:tc>
                  <a:txBody>
                    <a:bodyPr/>
                    <a:lstStyle/>
                    <a:p>
                      <a:r>
                        <a:rPr kumimoji="1" lang="en-US" altLang="ja-JP" sz="1600" baseline="0" dirty="0" err="1">
                          <a:solidFill>
                            <a:srgbClr val="FF0000"/>
                          </a:solidFill>
                          <a:latin typeface="Calibri" panose="020F0502020204030204" pitchFamily="34" charset="0"/>
                        </a:rPr>
                        <a:t>GeoLocation</a:t>
                      </a:r>
                      <a:endParaRPr kumimoji="1" lang="en-US" altLang="ja-JP" sz="1600" baseline="0" dirty="0">
                        <a:solidFill>
                          <a:srgbClr val="FF0000"/>
                        </a:solidFill>
                        <a:latin typeface="Calibri" panose="020F0502020204030204" pitchFamily="34" charset="0"/>
                      </a:endParaRPr>
                    </a:p>
                  </a:txBody>
                  <a:tcPr/>
                </a:tc>
                <a:tc>
                  <a:txBody>
                    <a:bodyPr/>
                    <a:lstStyle/>
                    <a:p>
                      <a:r>
                        <a:rPr kumimoji="1" lang="ja-JP" altLang="en-US" sz="1600" dirty="0">
                          <a:solidFill>
                            <a:srgbClr val="FF0000"/>
                          </a:solidFill>
                          <a:latin typeface="Calibri" panose="020F0502020204030204" pitchFamily="34" charset="0"/>
                        </a:rPr>
                        <a:t>→ </a:t>
                      </a:r>
                      <a:r>
                        <a:rPr kumimoji="1" lang="en-US" altLang="ja-JP" sz="1600" dirty="0" err="1">
                          <a:solidFill>
                            <a:srgbClr val="FF0000"/>
                          </a:solidFill>
                          <a:latin typeface="Calibri" panose="020F0502020204030204" pitchFamily="34" charset="0"/>
                        </a:rPr>
                        <a:t>dc:coverage</a:t>
                      </a:r>
                      <a:endParaRPr kumimoji="1" lang="ja-JP" altLang="en-US" sz="1600" dirty="0">
                        <a:solidFill>
                          <a:srgbClr val="FF0000"/>
                        </a:solidFill>
                        <a:latin typeface="Calibri" panose="020F0502020204030204" pitchFamily="34" charset="0"/>
                      </a:endParaRPr>
                    </a:p>
                  </a:txBody>
                  <a:tcPr/>
                </a:tc>
                <a:tc>
                  <a:txBody>
                    <a:bodyPr/>
                    <a:lstStyle/>
                    <a:p>
                      <a:r>
                        <a:rPr kumimoji="1" lang="en-US" altLang="ja-JP" sz="1600" dirty="0">
                          <a:latin typeface="Calibri" panose="020F0502020204030204" pitchFamily="34" charset="0"/>
                        </a:rPr>
                        <a:t>Title</a:t>
                      </a:r>
                      <a:endParaRPr kumimoji="1" lang="ja-JP" altLang="en-US" sz="1600" dirty="0">
                        <a:latin typeface="Calibri" panose="020F0502020204030204" pitchFamily="34" charset="0"/>
                      </a:endParaRPr>
                    </a:p>
                  </a:txBody>
                  <a:tcPr/>
                </a:tc>
                <a:tc>
                  <a:txBody>
                    <a:bodyPr/>
                    <a:lstStyle/>
                    <a:p>
                      <a:r>
                        <a:rPr kumimoji="1" lang="ja-JP" altLang="en-US" sz="1600" dirty="0">
                          <a:latin typeface="Calibri" panose="020F0502020204030204" pitchFamily="34" charset="0"/>
                        </a:rPr>
                        <a:t>→</a:t>
                      </a:r>
                      <a:r>
                        <a:rPr kumimoji="1" lang="ja-JP" altLang="en-US" sz="1600" baseline="0" dirty="0">
                          <a:latin typeface="Calibri" panose="020F0502020204030204" pitchFamily="34" charset="0"/>
                        </a:rPr>
                        <a:t> </a:t>
                      </a:r>
                      <a:r>
                        <a:rPr kumimoji="1" lang="en-US" altLang="ja-JP" sz="1600" baseline="0" dirty="0" err="1">
                          <a:latin typeface="Calibri" panose="020F0502020204030204" pitchFamily="34" charset="0"/>
                        </a:rPr>
                        <a:t>dc:title</a:t>
                      </a:r>
                      <a:endParaRPr kumimoji="1" lang="ja-JP" altLang="en-US" sz="1600" dirty="0">
                        <a:latin typeface="Calibri" panose="020F0502020204030204" pitchFamily="34" charset="0"/>
                      </a:endParaRPr>
                    </a:p>
                  </a:txBody>
                  <a:tcPr/>
                </a:tc>
                <a:extLst>
                  <a:ext uri="{0D108BD9-81ED-4DB2-BD59-A6C34878D82A}">
                    <a16:rowId xmlns:a16="http://schemas.microsoft.com/office/drawing/2014/main" val="10007"/>
                  </a:ext>
                </a:extLst>
              </a:tr>
              <a:tr h="370840">
                <a:tc>
                  <a:txBody>
                    <a:bodyPr/>
                    <a:lstStyle/>
                    <a:p>
                      <a:r>
                        <a:rPr kumimoji="1" lang="en-US" altLang="ja-JP" sz="1600" baseline="0" dirty="0">
                          <a:latin typeface="Calibri" panose="020F0502020204030204" pitchFamily="34" charset="0"/>
                        </a:rPr>
                        <a:t>Identifier</a:t>
                      </a:r>
                    </a:p>
                  </a:txBody>
                  <a:tcPr/>
                </a:tc>
                <a:tc>
                  <a:txBody>
                    <a:bodyPr/>
                    <a:lstStyle/>
                    <a:p>
                      <a:r>
                        <a:rPr kumimoji="1" lang="ja-JP" altLang="en-US" sz="1600" dirty="0">
                          <a:latin typeface="Calibri" panose="020F0502020204030204" pitchFamily="34" charset="0"/>
                        </a:rPr>
                        <a:t>→ </a:t>
                      </a:r>
                      <a:r>
                        <a:rPr kumimoji="1" lang="en-US" altLang="ja-JP" sz="1600" dirty="0" err="1">
                          <a:latin typeface="Calibri" panose="020F0502020204030204" pitchFamily="34" charset="0"/>
                        </a:rPr>
                        <a:t>dc:identifier</a:t>
                      </a:r>
                      <a:endParaRPr kumimoji="1" lang="ja-JP" altLang="en-US" sz="1600" dirty="0">
                        <a:latin typeface="Calibri" panose="020F0502020204030204" pitchFamily="34" charset="0"/>
                      </a:endParaRPr>
                    </a:p>
                  </a:txBody>
                  <a:tcPr/>
                </a:tc>
                <a:tc>
                  <a:txBody>
                    <a:bodyPr/>
                    <a:lstStyle/>
                    <a:p>
                      <a:r>
                        <a:rPr kumimoji="1" lang="en-US" altLang="ja-JP" sz="1600" dirty="0">
                          <a:solidFill>
                            <a:srgbClr val="FF0000"/>
                          </a:solidFill>
                          <a:latin typeface="Calibri" panose="020F0502020204030204" pitchFamily="34" charset="0"/>
                        </a:rPr>
                        <a:t>Version</a:t>
                      </a:r>
                      <a:endParaRPr kumimoji="1" lang="ja-JP" altLang="en-US" sz="1600" dirty="0">
                        <a:solidFill>
                          <a:srgbClr val="FF0000"/>
                        </a:solidFill>
                        <a:latin typeface="Calibri" panose="020F0502020204030204" pitchFamily="34" charset="0"/>
                      </a:endParaRPr>
                    </a:p>
                  </a:txBody>
                  <a:tcPr/>
                </a:tc>
                <a:tc>
                  <a:txBody>
                    <a:bodyPr/>
                    <a:lstStyle/>
                    <a:p>
                      <a:r>
                        <a:rPr kumimoji="1" lang="ja-JP" altLang="en-US" sz="1600" dirty="0">
                          <a:solidFill>
                            <a:srgbClr val="FF0000"/>
                          </a:solidFill>
                          <a:latin typeface="Calibri" panose="020F0502020204030204" pitchFamily="34" charset="0"/>
                        </a:rPr>
                        <a:t>→ </a:t>
                      </a:r>
                      <a:r>
                        <a:rPr kumimoji="1" lang="en-US" altLang="ja-JP" sz="1600" dirty="0">
                          <a:solidFill>
                            <a:srgbClr val="FF0000"/>
                          </a:solidFill>
                          <a:latin typeface="Calibri" panose="020F0502020204030204" pitchFamily="34" charset="0"/>
                        </a:rPr>
                        <a:t>N/A</a:t>
                      </a:r>
                      <a:endParaRPr kumimoji="1" lang="ja-JP" altLang="en-US" sz="1600" dirty="0">
                        <a:solidFill>
                          <a:srgbClr val="FF0000"/>
                        </a:solidFill>
                        <a:latin typeface="Calibri" panose="020F0502020204030204" pitchFamily="34" charset="0"/>
                      </a:endParaRPr>
                    </a:p>
                  </a:txBody>
                  <a:tcPr/>
                </a:tc>
                <a:extLst>
                  <a:ext uri="{0D108BD9-81ED-4DB2-BD59-A6C34878D82A}">
                    <a16:rowId xmlns:a16="http://schemas.microsoft.com/office/drawing/2014/main" val="10008"/>
                  </a:ext>
                </a:extLst>
              </a:tr>
              <a:tr h="370840">
                <a:tc>
                  <a:txBody>
                    <a:bodyPr/>
                    <a:lstStyle/>
                    <a:p>
                      <a:r>
                        <a:rPr kumimoji="1" lang="en-US" altLang="ja-JP" sz="1600" baseline="0" dirty="0">
                          <a:latin typeface="Calibri" panose="020F0502020204030204" pitchFamily="34" charset="0"/>
                        </a:rPr>
                        <a:t>Language</a:t>
                      </a:r>
                    </a:p>
                  </a:txBody>
                  <a:tcPr/>
                </a:tc>
                <a:tc>
                  <a:txBody>
                    <a:bodyPr/>
                    <a:lstStyle/>
                    <a:p>
                      <a:r>
                        <a:rPr kumimoji="1" lang="ja-JP" altLang="en-US" sz="1600" dirty="0">
                          <a:latin typeface="Calibri" panose="020F0502020204030204" pitchFamily="34" charset="0"/>
                        </a:rPr>
                        <a:t>→ </a:t>
                      </a:r>
                      <a:r>
                        <a:rPr kumimoji="1" lang="en-US" altLang="ja-JP" sz="1600" dirty="0" err="1">
                          <a:latin typeface="Calibri" panose="020F0502020204030204" pitchFamily="34" charset="0"/>
                        </a:rPr>
                        <a:t>dc:language</a:t>
                      </a:r>
                      <a:endParaRPr kumimoji="1" lang="ja-JP" altLang="en-US" sz="1600" dirty="0">
                        <a:latin typeface="Calibri" panose="020F0502020204030204" pitchFamily="34" charset="0"/>
                      </a:endParaRPr>
                    </a:p>
                  </a:txBody>
                  <a:tcPr/>
                </a:tc>
                <a:tc>
                  <a:txBody>
                    <a:bodyPr/>
                    <a:lstStyle/>
                    <a:p>
                      <a:endParaRPr kumimoji="1" lang="ja-JP" altLang="en-US" sz="1600" dirty="0">
                        <a:latin typeface="Calibri" panose="020F0502020204030204" pitchFamily="34" charset="0"/>
                      </a:endParaRPr>
                    </a:p>
                  </a:txBody>
                  <a:tcPr/>
                </a:tc>
                <a:tc>
                  <a:txBody>
                    <a:bodyPr/>
                    <a:lstStyle/>
                    <a:p>
                      <a:endParaRPr kumimoji="1" lang="ja-JP" altLang="en-US" sz="1600" dirty="0">
                        <a:latin typeface="Calibri" panose="020F0502020204030204" pitchFamily="34" charset="0"/>
                      </a:endParaRP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799061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4.3.6 </a:t>
            </a:r>
            <a:r>
              <a:rPr lang="ja-JP" altLang="en-US" dirty="0"/>
              <a:t>識別子の利用</a:t>
            </a:r>
            <a:endParaRPr kumimoji="1" lang="ja-JP" altLang="en-US" dirty="0"/>
          </a:p>
        </p:txBody>
      </p:sp>
      <p:graphicFrame>
        <p:nvGraphicFramePr>
          <p:cNvPr id="5" name="コンテンツ プレースホルダー 4"/>
          <p:cNvGraphicFramePr>
            <a:graphicFrameLocks noGrp="1"/>
          </p:cNvGraphicFramePr>
          <p:nvPr>
            <p:ph sz="quarter" idx="1"/>
            <p:extLst>
              <p:ext uri="{D42A27DB-BD31-4B8C-83A1-F6EECF244321}">
                <p14:modId xmlns:p14="http://schemas.microsoft.com/office/powerpoint/2010/main" val="775697906"/>
              </p:ext>
            </p:extLst>
          </p:nvPr>
        </p:nvGraphicFramePr>
        <p:xfrm>
          <a:off x="457200" y="1506220"/>
          <a:ext cx="8399276" cy="3978281"/>
        </p:xfrm>
        <a:graphic>
          <a:graphicData uri="http://schemas.openxmlformats.org/drawingml/2006/table">
            <a:tbl>
              <a:tblPr bandRow="1">
                <a:tableStyleId>{5C22544A-7EE6-4342-B048-85BDC9FD1C3A}</a:tableStyleId>
              </a:tblPr>
              <a:tblGrid>
                <a:gridCol w="1918556">
                  <a:extLst>
                    <a:ext uri="{9D8B030D-6E8A-4147-A177-3AD203B41FA5}">
                      <a16:colId xmlns:a16="http://schemas.microsoft.com/office/drawing/2014/main" val="20000"/>
                    </a:ext>
                  </a:extLst>
                </a:gridCol>
                <a:gridCol w="6480720">
                  <a:extLst>
                    <a:ext uri="{9D8B030D-6E8A-4147-A177-3AD203B41FA5}">
                      <a16:colId xmlns:a16="http://schemas.microsoft.com/office/drawing/2014/main" val="20001"/>
                    </a:ext>
                  </a:extLst>
                </a:gridCol>
              </a:tblGrid>
              <a:tr h="1052089">
                <a:tc>
                  <a:txBody>
                    <a:bodyPr/>
                    <a:lstStyle/>
                    <a:p>
                      <a:pPr>
                        <a:spcBef>
                          <a:spcPts val="0"/>
                        </a:spcBef>
                      </a:pPr>
                      <a:r>
                        <a:rPr kumimoji="1" lang="en-US" altLang="ja-JP" sz="1800" dirty="0">
                          <a:latin typeface="Calibri" panose="020F0502020204030204" pitchFamily="34" charset="0"/>
                        </a:rPr>
                        <a:t>Identifier</a:t>
                      </a:r>
                      <a:endParaRPr kumimoji="1" lang="ja-JP" altLang="en-US" sz="1800" dirty="0">
                        <a:latin typeface="Calibri" panose="020F0502020204030204" pitchFamily="34" charset="0"/>
                      </a:endParaRPr>
                    </a:p>
                  </a:txBody>
                  <a:tcPr anchor="ctr"/>
                </a:tc>
                <a:tc>
                  <a:txBody>
                    <a:bodyPr/>
                    <a:lstStyle/>
                    <a:p>
                      <a:pPr>
                        <a:lnSpc>
                          <a:spcPct val="150000"/>
                        </a:lnSpc>
                        <a:spcBef>
                          <a:spcPts val="0"/>
                        </a:spcBef>
                      </a:pPr>
                      <a:r>
                        <a:rPr kumimoji="1" lang="ja-JP" altLang="en-US" sz="1800" b="0" i="0" kern="1200" dirty="0">
                          <a:solidFill>
                            <a:schemeClr val="dk1"/>
                          </a:solidFill>
                          <a:effectLst/>
                          <a:latin typeface="+mn-lt"/>
                          <a:ea typeface="+mn-ea"/>
                          <a:cs typeface="+mn-cs"/>
                        </a:rPr>
                        <a:t>コンテンツの識別子</a:t>
                      </a:r>
                      <a:br>
                        <a:rPr kumimoji="1" lang="en-US" altLang="ja-JP" sz="1800" b="0" i="0" kern="1200" dirty="0">
                          <a:solidFill>
                            <a:schemeClr val="dk1"/>
                          </a:solidFill>
                          <a:effectLst/>
                          <a:latin typeface="+mn-lt"/>
                          <a:ea typeface="+mn-ea"/>
                          <a:cs typeface="+mn-cs"/>
                        </a:rPr>
                      </a:br>
                      <a:r>
                        <a:rPr kumimoji="1" lang="ja-JP" altLang="en-US" sz="1800" b="0" i="0" kern="1200" dirty="0">
                          <a:solidFill>
                            <a:schemeClr val="dk1"/>
                          </a:solidFill>
                          <a:effectLst/>
                          <a:latin typeface="+mn-lt"/>
                          <a:ea typeface="+mn-ea"/>
                          <a:cs typeface="+mn-cs"/>
                        </a:rPr>
                        <a:t>　例：</a:t>
                      </a:r>
                      <a:r>
                        <a:rPr kumimoji="1" lang="en-US" altLang="ja-JP" sz="1800" b="0" i="0" kern="1200" dirty="0">
                          <a:solidFill>
                            <a:schemeClr val="dk1"/>
                          </a:solidFill>
                          <a:effectLst/>
                          <a:latin typeface="Calibri" panose="020F0502020204030204" pitchFamily="34" charset="0"/>
                          <a:ea typeface="+mn-ea"/>
                          <a:cs typeface="+mn-cs"/>
                        </a:rPr>
                        <a:t>DOI</a:t>
                      </a:r>
                      <a:r>
                        <a:rPr kumimoji="1" lang="ja-JP" altLang="en-US" sz="1800" b="0" i="0" kern="1200" baseline="0" dirty="0">
                          <a:solidFill>
                            <a:schemeClr val="dk1"/>
                          </a:solidFill>
                          <a:effectLst/>
                          <a:latin typeface="Calibri" panose="020F0502020204030204" pitchFamily="34" charset="0"/>
                          <a:ea typeface="+mn-ea"/>
                          <a:cs typeface="+mn-cs"/>
                        </a:rPr>
                        <a:t>　</a:t>
                      </a:r>
                      <a:r>
                        <a:rPr kumimoji="1" lang="en-US" altLang="ja-JP" b="0" i="0" u="none" kern="1200" dirty="0">
                          <a:solidFill>
                            <a:srgbClr val="FF0000"/>
                          </a:solidFill>
                          <a:effectLst/>
                          <a:latin typeface="Calibri" panose="020F0502020204030204" pitchFamily="34" charset="0"/>
                          <a:ea typeface="+mn-ea"/>
                          <a:cs typeface="+mn-cs"/>
                        </a:rPr>
                        <a:t>10.1527/tjsai.29.356</a:t>
                      </a:r>
                      <a:endParaRPr kumimoji="1" lang="ja-JP" altLang="en-US" sz="1800" u="none" dirty="0">
                        <a:solidFill>
                          <a:srgbClr val="FF0000"/>
                        </a:solidFill>
                        <a:latin typeface="Calibri" panose="020F0502020204030204" pitchFamily="34" charset="0"/>
                      </a:endParaRPr>
                    </a:p>
                  </a:txBody>
                  <a:tcPr anchor="ctr"/>
                </a:tc>
                <a:extLst>
                  <a:ext uri="{0D108BD9-81ED-4DB2-BD59-A6C34878D82A}">
                    <a16:rowId xmlns:a16="http://schemas.microsoft.com/office/drawing/2014/main" val="10000"/>
                  </a:ext>
                </a:extLst>
              </a:tr>
              <a:tr h="978703">
                <a:tc>
                  <a:txBody>
                    <a:bodyPr/>
                    <a:lstStyle/>
                    <a:p>
                      <a:r>
                        <a:rPr kumimoji="1" lang="en-US" altLang="ja-JP" sz="1800" dirty="0">
                          <a:latin typeface="Calibri" panose="020F0502020204030204" pitchFamily="34" charset="0"/>
                        </a:rPr>
                        <a:t>Creator</a:t>
                      </a:r>
                      <a:endParaRPr kumimoji="1" lang="ja-JP" altLang="en-US" sz="1800" dirty="0">
                        <a:latin typeface="Calibri" panose="020F0502020204030204" pitchFamily="34" charset="0"/>
                      </a:endParaRPr>
                    </a:p>
                  </a:txBody>
                  <a:tcPr anchor="ctr"/>
                </a:tc>
                <a:tc>
                  <a:txBody>
                    <a:bodyPr/>
                    <a:lstStyle/>
                    <a:p>
                      <a:pPr>
                        <a:lnSpc>
                          <a:spcPct val="150000"/>
                        </a:lnSpc>
                      </a:pPr>
                      <a:r>
                        <a:rPr kumimoji="1" lang="ja-JP" altLang="en-US" sz="1800" b="0" i="0" kern="1200" dirty="0">
                          <a:solidFill>
                            <a:schemeClr val="dk1"/>
                          </a:solidFill>
                          <a:effectLst/>
                          <a:latin typeface="+mn-lt"/>
                          <a:ea typeface="+mn-ea"/>
                          <a:cs typeface="+mn-cs"/>
                        </a:rPr>
                        <a:t>作成者の識別子</a:t>
                      </a:r>
                      <a:endParaRPr kumimoji="1" lang="en-US" altLang="ja-JP" sz="1800" b="0" i="0" kern="1200" dirty="0">
                        <a:solidFill>
                          <a:schemeClr val="dk1"/>
                        </a:solidFill>
                        <a:effectLst/>
                        <a:latin typeface="+mn-lt"/>
                        <a:ea typeface="+mn-ea"/>
                        <a:cs typeface="+mn-cs"/>
                      </a:endParaRPr>
                    </a:p>
                    <a:p>
                      <a:pPr>
                        <a:lnSpc>
                          <a:spcPct val="150000"/>
                        </a:lnSpc>
                      </a:pPr>
                      <a:r>
                        <a:rPr kumimoji="1" lang="ja-JP" altLang="en-US" sz="1800" b="0" i="0" kern="1200" baseline="0" dirty="0">
                          <a:solidFill>
                            <a:schemeClr val="dk1"/>
                          </a:solidFill>
                          <a:effectLst/>
                          <a:latin typeface="+mn-lt"/>
                          <a:ea typeface="+mn-ea"/>
                          <a:cs typeface="+mn-cs"/>
                        </a:rPr>
                        <a:t>　例：</a:t>
                      </a:r>
                      <a:r>
                        <a:rPr kumimoji="1" lang="en-US" altLang="ja-JP" sz="1800" b="0" i="0" kern="1200" baseline="0" dirty="0">
                          <a:solidFill>
                            <a:schemeClr val="dk1"/>
                          </a:solidFill>
                          <a:effectLst/>
                          <a:latin typeface="Calibri" panose="020F0502020204030204" pitchFamily="34" charset="0"/>
                          <a:ea typeface="+mn-ea"/>
                          <a:cs typeface="+mn-cs"/>
                        </a:rPr>
                        <a:t>ORCID  </a:t>
                      </a:r>
                      <a:r>
                        <a:rPr kumimoji="1" lang="en-US" altLang="ja-JP" b="0" i="0" u="none" kern="1200" dirty="0">
                          <a:solidFill>
                            <a:srgbClr val="FF0000"/>
                          </a:solidFill>
                          <a:effectLst/>
                          <a:latin typeface="Calibri" panose="020F0502020204030204" pitchFamily="34" charset="0"/>
                          <a:ea typeface="+mn-ea"/>
                          <a:cs typeface="+mn-cs"/>
                        </a:rPr>
                        <a:t>0000-0001-6108-9385</a:t>
                      </a:r>
                      <a:endParaRPr kumimoji="1" lang="en-US" altLang="ja-JP" u="none" dirty="0">
                        <a:solidFill>
                          <a:srgbClr val="FF0000"/>
                        </a:solidFill>
                        <a:latin typeface="Calibri" panose="020F0502020204030204" pitchFamily="34" charset="0"/>
                      </a:endParaRPr>
                    </a:p>
                  </a:txBody>
                  <a:tcPr anchor="ctr"/>
                </a:tc>
                <a:extLst>
                  <a:ext uri="{0D108BD9-81ED-4DB2-BD59-A6C34878D82A}">
                    <a16:rowId xmlns:a16="http://schemas.microsoft.com/office/drawing/2014/main" val="10001"/>
                  </a:ext>
                </a:extLst>
              </a:tr>
              <a:tr h="1033089">
                <a:tc>
                  <a:txBody>
                    <a:bodyPr/>
                    <a:lstStyle/>
                    <a:p>
                      <a:r>
                        <a:rPr kumimoji="1" lang="en-US" altLang="ja-JP" sz="1800" dirty="0">
                          <a:latin typeface="Calibri" panose="020F0502020204030204" pitchFamily="34" charset="0"/>
                        </a:rPr>
                        <a:t>Contributor</a:t>
                      </a:r>
                      <a:endParaRPr kumimoji="1" lang="ja-JP" altLang="en-US" sz="1800" dirty="0">
                        <a:latin typeface="Calibri" panose="020F0502020204030204" pitchFamily="34" charset="0"/>
                      </a:endParaRPr>
                    </a:p>
                  </a:txBody>
                  <a:tcPr anchor="ctr"/>
                </a:tc>
                <a:tc>
                  <a:txBody>
                    <a:bodyPr/>
                    <a:lstStyle/>
                    <a:p>
                      <a:pPr>
                        <a:lnSpc>
                          <a:spcPct val="150000"/>
                        </a:lnSpc>
                      </a:pPr>
                      <a:r>
                        <a:rPr kumimoji="1" lang="ja-JP" altLang="en-US" sz="1800" b="0" i="0" kern="1200" dirty="0">
                          <a:solidFill>
                            <a:schemeClr val="dk1"/>
                          </a:solidFill>
                          <a:effectLst/>
                          <a:latin typeface="+mn-lt"/>
                          <a:ea typeface="+mn-ea"/>
                          <a:cs typeface="+mn-cs"/>
                        </a:rPr>
                        <a:t>作成者の識別子</a:t>
                      </a:r>
                      <a:endParaRPr kumimoji="1" lang="it-IT" altLang="ja-JP" sz="1800" b="0" i="0" kern="1200" dirty="0">
                        <a:solidFill>
                          <a:schemeClr val="dk1"/>
                        </a:solidFill>
                        <a:effectLst/>
                        <a:latin typeface="+mn-lt"/>
                        <a:ea typeface="+mn-ea"/>
                        <a:cs typeface="+mn-cs"/>
                      </a:endParaRPr>
                    </a:p>
                    <a:p>
                      <a:pPr>
                        <a:lnSpc>
                          <a:spcPct val="150000"/>
                        </a:lnSpc>
                      </a:pPr>
                      <a:r>
                        <a:rPr kumimoji="1" lang="ja-JP" altLang="en-US" sz="1800" b="0" i="0" kern="1200" dirty="0">
                          <a:solidFill>
                            <a:schemeClr val="dk1"/>
                          </a:solidFill>
                          <a:effectLst/>
                          <a:latin typeface="+mn-lt"/>
                          <a:ea typeface="+mn-ea"/>
                          <a:cs typeface="+mn-cs"/>
                        </a:rPr>
                        <a:t>　例：</a:t>
                      </a:r>
                      <a:r>
                        <a:rPr kumimoji="1" lang="en-US" altLang="ja-JP" sz="1800" b="0" i="0" kern="1200" dirty="0">
                          <a:solidFill>
                            <a:schemeClr val="dk1"/>
                          </a:solidFill>
                          <a:effectLst/>
                          <a:latin typeface="Calibri" panose="020F0502020204030204" pitchFamily="34" charset="0"/>
                          <a:ea typeface="+mn-ea"/>
                          <a:cs typeface="+mn-cs"/>
                        </a:rPr>
                        <a:t>ORCID</a:t>
                      </a:r>
                      <a:r>
                        <a:rPr kumimoji="1" lang="it-IT" altLang="ja-JP" sz="1800" b="0" i="0" kern="1200" dirty="0">
                          <a:solidFill>
                            <a:schemeClr val="dk1"/>
                          </a:solidFill>
                          <a:effectLst/>
                          <a:latin typeface="Calibri" panose="020F0502020204030204" pitchFamily="34" charset="0"/>
                          <a:ea typeface="+mn-ea"/>
                          <a:cs typeface="+mn-cs"/>
                        </a:rPr>
                        <a:t>  </a:t>
                      </a:r>
                      <a:r>
                        <a:rPr kumimoji="1" lang="en-US" altLang="ja-JP" sz="1800" b="0" i="0" kern="1200" dirty="0">
                          <a:solidFill>
                            <a:srgbClr val="FF0000"/>
                          </a:solidFill>
                          <a:effectLst/>
                          <a:latin typeface="Calibri" panose="020F0502020204030204" pitchFamily="34" charset="0"/>
                          <a:ea typeface="+mn-ea"/>
                          <a:cs typeface="+mn-cs"/>
                        </a:rPr>
                        <a:t>0000-0002-3276-3753</a:t>
                      </a:r>
                      <a:endParaRPr kumimoji="1" lang="en-US" altLang="ja-JP" dirty="0">
                        <a:solidFill>
                          <a:srgbClr val="FF0000"/>
                        </a:solidFill>
                        <a:latin typeface="Calibri" panose="020F0502020204030204" pitchFamily="34" charset="0"/>
                      </a:endParaRPr>
                    </a:p>
                  </a:txBody>
                  <a:tcPr anchor="ctr"/>
                </a:tc>
                <a:extLst>
                  <a:ext uri="{0D108BD9-81ED-4DB2-BD59-A6C34878D82A}">
                    <a16:rowId xmlns:a16="http://schemas.microsoft.com/office/drawing/2014/main" val="10002"/>
                  </a:ext>
                </a:extLst>
              </a:tr>
              <a:tr h="834831">
                <a:tc>
                  <a:txBody>
                    <a:bodyPr/>
                    <a:lstStyle/>
                    <a:p>
                      <a:r>
                        <a:rPr kumimoji="1" lang="en-US" altLang="ja-JP" sz="1800" dirty="0">
                          <a:latin typeface="Calibri" panose="020F0502020204030204" pitchFamily="34" charset="0"/>
                        </a:rPr>
                        <a:t>FundingReference</a:t>
                      </a:r>
                      <a:endParaRPr kumimoji="1" lang="ja-JP" altLang="en-US" sz="1800" dirty="0">
                        <a:latin typeface="Calibri" panose="020F0502020204030204" pitchFamily="34" charset="0"/>
                      </a:endParaRPr>
                    </a:p>
                  </a:txBody>
                  <a:tcPr anchor="ctr"/>
                </a:tc>
                <a:tc>
                  <a:txBody>
                    <a:bodyPr/>
                    <a:lstStyle/>
                    <a:p>
                      <a:pPr>
                        <a:lnSpc>
                          <a:spcPct val="150000"/>
                        </a:lnSpc>
                      </a:pPr>
                      <a:r>
                        <a:rPr kumimoji="1" lang="ja-JP" altLang="en-US" sz="1800" b="0" i="0" kern="1200" dirty="0">
                          <a:solidFill>
                            <a:schemeClr val="dk1"/>
                          </a:solidFill>
                          <a:effectLst/>
                          <a:latin typeface="+mn-lt"/>
                          <a:ea typeface="+mn-ea"/>
                          <a:cs typeface="+mn-cs"/>
                        </a:rPr>
                        <a:t>助成団体の識別子</a:t>
                      </a:r>
                      <a:endParaRPr kumimoji="1" lang="en-US" altLang="ja-JP" sz="1800" b="0" i="0" kern="1200" dirty="0">
                        <a:solidFill>
                          <a:schemeClr val="dk1"/>
                        </a:solidFill>
                        <a:effectLst/>
                        <a:latin typeface="+mn-lt"/>
                        <a:ea typeface="+mn-ea"/>
                        <a:cs typeface="+mn-cs"/>
                      </a:endParaRPr>
                    </a:p>
                    <a:p>
                      <a:pPr>
                        <a:lnSpc>
                          <a:spcPct val="150000"/>
                        </a:lnSpc>
                      </a:pPr>
                      <a:r>
                        <a:rPr kumimoji="1" lang="ja-JP" altLang="en-US" sz="1800" b="0" i="0" kern="1200" dirty="0">
                          <a:solidFill>
                            <a:schemeClr val="dk1"/>
                          </a:solidFill>
                          <a:effectLst/>
                          <a:latin typeface="+mn-lt"/>
                          <a:ea typeface="+mn-ea"/>
                          <a:cs typeface="+mn-cs"/>
                        </a:rPr>
                        <a:t>　例：</a:t>
                      </a:r>
                      <a:r>
                        <a:rPr kumimoji="1" lang="en-US" altLang="ja-JP" sz="1800" b="0" i="0" kern="1200" dirty="0">
                          <a:solidFill>
                            <a:schemeClr val="dk1"/>
                          </a:solidFill>
                          <a:effectLst/>
                          <a:latin typeface="Calibri" panose="020F0502020204030204" pitchFamily="34" charset="0"/>
                          <a:ea typeface="+mn-ea"/>
                          <a:cs typeface="+mn-cs"/>
                        </a:rPr>
                        <a:t>Open Funder Registry</a:t>
                      </a:r>
                      <a:r>
                        <a:rPr kumimoji="1" lang="ja-JP" altLang="en-US" sz="1800" b="0" i="0" kern="1200" dirty="0">
                          <a:solidFill>
                            <a:schemeClr val="dk1"/>
                          </a:solidFill>
                          <a:effectLst/>
                          <a:latin typeface="Calibri" panose="020F0502020204030204" pitchFamily="34" charset="0"/>
                          <a:ea typeface="+mn-ea"/>
                          <a:cs typeface="+mn-cs"/>
                        </a:rPr>
                        <a:t>　</a:t>
                      </a:r>
                      <a:r>
                        <a:rPr kumimoji="1" lang="en-US" altLang="ja-JP" sz="1800" kern="1200" dirty="0">
                          <a:solidFill>
                            <a:srgbClr val="FF0000"/>
                          </a:solidFill>
                          <a:latin typeface="+mn-lt"/>
                          <a:ea typeface="+mn-ea"/>
                          <a:cs typeface="+mn-cs"/>
                        </a:rPr>
                        <a:t>10.13039/501100001691</a:t>
                      </a:r>
                      <a:endParaRPr kumimoji="1" lang="en-US" altLang="ja-JP" sz="1800" b="0" i="0" kern="1200" dirty="0">
                        <a:solidFill>
                          <a:srgbClr val="FF0000"/>
                        </a:solidFill>
                        <a:effectLst/>
                        <a:latin typeface="Calibri" panose="020F0502020204030204" pitchFamily="34" charset="0"/>
                        <a:ea typeface="+mn-ea"/>
                        <a:cs typeface="+mn-cs"/>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41437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169" y="1227892"/>
            <a:ext cx="1313283" cy="780482"/>
          </a:xfrm>
          <a:prstGeom prst="rect">
            <a:avLst/>
          </a:prstGeom>
        </p:spPr>
      </p:pic>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2847" y="4658359"/>
            <a:ext cx="3504574" cy="1540227"/>
          </a:xfrm>
          <a:prstGeom prst="rect">
            <a:avLst/>
          </a:prstGeom>
        </p:spPr>
      </p:pic>
      <p:pic>
        <p:nvPicPr>
          <p:cNvPr id="7" name="図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2166138"/>
            <a:ext cx="3557389" cy="2051466"/>
          </a:xfrm>
          <a:prstGeom prst="rect">
            <a:avLst/>
          </a:prstGeom>
        </p:spPr>
      </p:pic>
      <p:pic>
        <p:nvPicPr>
          <p:cNvPr id="6" name="図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548" y="2166138"/>
            <a:ext cx="4015772" cy="4032448"/>
          </a:xfrm>
          <a:prstGeom prst="rect">
            <a:avLst/>
          </a:prstGeom>
        </p:spPr>
      </p:pic>
      <p:sp>
        <p:nvSpPr>
          <p:cNvPr id="8" name="タイトル 1"/>
          <p:cNvSpPr>
            <a:spLocks noGrp="1"/>
          </p:cNvSpPr>
          <p:nvPr>
            <p:ph type="title"/>
          </p:nvPr>
        </p:nvSpPr>
        <p:spPr>
          <a:xfrm>
            <a:off x="457200" y="152400"/>
            <a:ext cx="8229600" cy="990600"/>
          </a:xfrm>
        </p:spPr>
        <p:txBody>
          <a:bodyPr/>
          <a:lstStyle/>
          <a:p>
            <a:r>
              <a:rPr lang="en-US" altLang="ja-JP" dirty="0">
                <a:solidFill>
                  <a:schemeClr val="tx1"/>
                </a:solidFill>
              </a:rPr>
              <a:t>4.3.7 </a:t>
            </a:r>
            <a:r>
              <a:rPr lang="ja-JP" altLang="en-US" dirty="0">
                <a:solidFill>
                  <a:schemeClr val="tx1"/>
                </a:solidFill>
              </a:rPr>
              <a:t>研究データのメタデータの例</a:t>
            </a:r>
            <a:endParaRPr kumimoji="1" lang="ja-JP" altLang="en-US" dirty="0">
              <a:solidFill>
                <a:schemeClr val="tx1"/>
              </a:solidFill>
            </a:endParaRPr>
          </a:p>
        </p:txBody>
      </p:sp>
    </p:spTree>
    <p:extLst>
      <p:ext uri="{BB962C8B-B14F-4D97-AF65-F5344CB8AC3E}">
        <p14:creationId xmlns:p14="http://schemas.microsoft.com/office/powerpoint/2010/main" val="3971767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0"/>
            <a:ext cx="9144000" cy="6280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円/楕円 163"/>
          <p:cNvSpPr/>
          <p:nvPr/>
        </p:nvSpPr>
        <p:spPr>
          <a:xfrm>
            <a:off x="165669" y="280685"/>
            <a:ext cx="8896138" cy="5999887"/>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右矢印 122"/>
          <p:cNvSpPr/>
          <p:nvPr/>
        </p:nvSpPr>
        <p:spPr>
          <a:xfrm>
            <a:off x="739739" y="1042812"/>
            <a:ext cx="7880279" cy="4451200"/>
          </a:xfrm>
          <a:prstGeom prst="rightArrow">
            <a:avLst>
              <a:gd name="adj1" fmla="val 31807"/>
              <a:gd name="adj2" fmla="val 37972"/>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正方形/長方形 123"/>
          <p:cNvSpPr/>
          <p:nvPr/>
        </p:nvSpPr>
        <p:spPr>
          <a:xfrm>
            <a:off x="5349252" y="3384962"/>
            <a:ext cx="564494" cy="510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正方形/長方形 124"/>
          <p:cNvSpPr/>
          <p:nvPr/>
        </p:nvSpPr>
        <p:spPr>
          <a:xfrm>
            <a:off x="5340410" y="2579661"/>
            <a:ext cx="564494" cy="446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6" name="グループ化 125"/>
          <p:cNvGrpSpPr/>
          <p:nvPr/>
        </p:nvGrpSpPr>
        <p:grpSpPr>
          <a:xfrm>
            <a:off x="2432478" y="941741"/>
            <a:ext cx="5054172" cy="4542042"/>
            <a:chOff x="2432478" y="1127201"/>
            <a:chExt cx="5054172" cy="4542042"/>
          </a:xfrm>
        </p:grpSpPr>
        <p:pic>
          <p:nvPicPr>
            <p:cNvPr id="127" name="Picture 6" descr="http://www.ringgold.com/sites/default/files/isni_logo4_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9862" y="1279598"/>
              <a:ext cx="1579261" cy="611131"/>
            </a:xfrm>
            <a:prstGeom prst="rect">
              <a:avLst/>
            </a:prstGeom>
            <a:noFill/>
            <a:extLst>
              <a:ext uri="{909E8E84-426E-40DD-AFC4-6F175D3DCCD1}">
                <a14:hiddenFill xmlns:a14="http://schemas.microsoft.com/office/drawing/2010/main">
                  <a:solidFill>
                    <a:srgbClr val="FFFFFF"/>
                  </a:solidFill>
                </a14:hiddenFill>
              </a:ext>
            </a:extLst>
          </p:spPr>
        </p:pic>
        <p:grpSp>
          <p:nvGrpSpPr>
            <p:cNvPr id="128" name="グループ化 127"/>
            <p:cNvGrpSpPr/>
            <p:nvPr/>
          </p:nvGrpSpPr>
          <p:grpSpPr>
            <a:xfrm>
              <a:off x="5372575" y="2725351"/>
              <a:ext cx="511782" cy="1387630"/>
              <a:chOff x="2160702" y="2348174"/>
              <a:chExt cx="682376" cy="1850173"/>
            </a:xfrm>
          </p:grpSpPr>
          <p:pic>
            <p:nvPicPr>
              <p:cNvPr id="162" name="図 1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0702" y="3515972"/>
                <a:ext cx="682375" cy="682375"/>
              </a:xfrm>
              <a:prstGeom prst="rect">
                <a:avLst/>
              </a:prstGeom>
            </p:spPr>
          </p:pic>
          <p:pic>
            <p:nvPicPr>
              <p:cNvPr id="163" name="図 16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0703" y="2348174"/>
                <a:ext cx="682375" cy="682375"/>
              </a:xfrm>
              <a:prstGeom prst="rect">
                <a:avLst/>
              </a:prstGeom>
            </p:spPr>
          </p:pic>
        </p:grpSp>
        <p:pic>
          <p:nvPicPr>
            <p:cNvPr id="129" name="図 1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3635" y="5205833"/>
              <a:ext cx="1293511" cy="457461"/>
            </a:xfrm>
            <a:prstGeom prst="rect">
              <a:avLst/>
            </a:prstGeom>
          </p:spPr>
        </p:pic>
        <p:pic>
          <p:nvPicPr>
            <p:cNvPr id="130" name="図 1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07969" y="3064422"/>
              <a:ext cx="878681" cy="712589"/>
            </a:xfrm>
            <a:prstGeom prst="rect">
              <a:avLst/>
            </a:prstGeom>
          </p:spPr>
        </p:pic>
        <p:sp>
          <p:nvSpPr>
            <p:cNvPr id="132" name="テキスト ボックス 131"/>
            <p:cNvSpPr txBox="1"/>
            <p:nvPr/>
          </p:nvSpPr>
          <p:spPr>
            <a:xfrm>
              <a:off x="5436207" y="5146023"/>
              <a:ext cx="1441420" cy="523220"/>
            </a:xfrm>
            <a:prstGeom prst="rect">
              <a:avLst/>
            </a:prstGeom>
            <a:noFill/>
          </p:spPr>
          <p:txBody>
            <a:bodyPr wrap="none" rtlCol="0">
              <a:spAutoFit/>
            </a:bodyPr>
            <a:lstStyle/>
            <a:p>
              <a:r>
                <a:rPr lang="en-US" altLang="ja-JP" sz="2800" b="1" dirty="0" err="1"/>
                <a:t>CRediT</a:t>
              </a:r>
              <a:endParaRPr kumimoji="1" lang="ja-JP" altLang="en-US" sz="2800" b="1" dirty="0"/>
            </a:p>
          </p:txBody>
        </p:sp>
        <p:grpSp>
          <p:nvGrpSpPr>
            <p:cNvPr id="133" name="グループ化 132"/>
            <p:cNvGrpSpPr/>
            <p:nvPr/>
          </p:nvGrpSpPr>
          <p:grpSpPr>
            <a:xfrm>
              <a:off x="4109861" y="2398627"/>
              <a:ext cx="646755" cy="2188395"/>
              <a:chOff x="4155840" y="2003461"/>
              <a:chExt cx="862340" cy="2917860"/>
            </a:xfrm>
          </p:grpSpPr>
          <p:sp>
            <p:nvSpPr>
              <p:cNvPr id="157" name="正方形/長方形 156"/>
              <p:cNvSpPr/>
              <p:nvPr/>
            </p:nvSpPr>
            <p:spPr>
              <a:xfrm>
                <a:off x="4155840" y="2003461"/>
                <a:ext cx="862340" cy="2917860"/>
              </a:xfrm>
              <a:prstGeom prst="rect">
                <a:avLst/>
              </a:prstGeom>
              <a:solidFill>
                <a:schemeClr val="bg1"/>
              </a:solidFill>
              <a:ln w="28575">
                <a:solidFill>
                  <a:srgbClr val="8A8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8" name="グループ化 157"/>
              <p:cNvGrpSpPr/>
              <p:nvPr/>
            </p:nvGrpSpPr>
            <p:grpSpPr>
              <a:xfrm>
                <a:off x="4212613" y="2083299"/>
                <a:ext cx="718774" cy="2691401"/>
                <a:chOff x="1015514" y="2083299"/>
                <a:chExt cx="718774" cy="2691401"/>
              </a:xfrm>
            </p:grpSpPr>
            <p:pic>
              <p:nvPicPr>
                <p:cNvPr id="159" name="図 15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5514" y="3085066"/>
                  <a:ext cx="687867" cy="687867"/>
                </a:xfrm>
                <a:prstGeom prst="rect">
                  <a:avLst/>
                </a:prstGeom>
              </p:spPr>
            </p:pic>
            <p:pic>
              <p:nvPicPr>
                <p:cNvPr id="160" name="図 15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0568" y="4080980"/>
                  <a:ext cx="693720" cy="693720"/>
                </a:xfrm>
                <a:prstGeom prst="rect">
                  <a:avLst/>
                </a:prstGeom>
              </p:spPr>
            </p:pic>
            <p:pic>
              <p:nvPicPr>
                <p:cNvPr id="161" name="図 16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0568" y="2083299"/>
                  <a:ext cx="693720" cy="693720"/>
                </a:xfrm>
                <a:prstGeom prst="rect">
                  <a:avLst/>
                </a:prstGeom>
              </p:spPr>
            </p:pic>
          </p:grpSp>
        </p:grpSp>
        <p:grpSp>
          <p:nvGrpSpPr>
            <p:cNvPr id="134" name="グループ化 133"/>
            <p:cNvGrpSpPr/>
            <p:nvPr/>
          </p:nvGrpSpPr>
          <p:grpSpPr>
            <a:xfrm>
              <a:off x="2916570" y="2762571"/>
              <a:ext cx="646755" cy="1405852"/>
              <a:chOff x="2646977" y="2488719"/>
              <a:chExt cx="862340" cy="1874470"/>
            </a:xfrm>
          </p:grpSpPr>
          <p:sp>
            <p:nvSpPr>
              <p:cNvPr id="149" name="正方形/長方形 148"/>
              <p:cNvSpPr/>
              <p:nvPr/>
            </p:nvSpPr>
            <p:spPr>
              <a:xfrm>
                <a:off x="2646977" y="2488719"/>
                <a:ext cx="862340" cy="1874470"/>
              </a:xfrm>
              <a:prstGeom prst="rect">
                <a:avLst/>
              </a:prstGeom>
              <a:solidFill>
                <a:schemeClr val="bg1"/>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0" name="グループ化 149"/>
              <p:cNvGrpSpPr/>
              <p:nvPr/>
            </p:nvGrpSpPr>
            <p:grpSpPr>
              <a:xfrm>
                <a:off x="2734214" y="2586323"/>
                <a:ext cx="687868" cy="1685354"/>
                <a:chOff x="703672" y="3089346"/>
                <a:chExt cx="687868" cy="1685354"/>
              </a:xfrm>
            </p:grpSpPr>
            <p:grpSp>
              <p:nvGrpSpPr>
                <p:cNvPr id="151" name="グループ化 150"/>
                <p:cNvGrpSpPr/>
                <p:nvPr/>
              </p:nvGrpSpPr>
              <p:grpSpPr>
                <a:xfrm>
                  <a:off x="703672" y="3089346"/>
                  <a:ext cx="687867" cy="687867"/>
                  <a:chOff x="672851" y="3393113"/>
                  <a:chExt cx="687867" cy="687867"/>
                </a:xfrm>
              </p:grpSpPr>
              <p:pic>
                <p:nvPicPr>
                  <p:cNvPr id="155" name="図 1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2851" y="3393113"/>
                    <a:ext cx="687867" cy="687867"/>
                  </a:xfrm>
                  <a:prstGeom prst="rect">
                    <a:avLst/>
                  </a:prstGeom>
                </p:spPr>
              </p:pic>
              <p:sp>
                <p:nvSpPr>
                  <p:cNvPr id="156" name="正方形/長方形 155"/>
                  <p:cNvSpPr/>
                  <p:nvPr/>
                </p:nvSpPr>
                <p:spPr>
                  <a:xfrm>
                    <a:off x="760288" y="3964968"/>
                    <a:ext cx="523982" cy="1160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2" name="グループ化 151"/>
                <p:cNvGrpSpPr/>
                <p:nvPr/>
              </p:nvGrpSpPr>
              <p:grpSpPr>
                <a:xfrm>
                  <a:off x="703673" y="4086833"/>
                  <a:ext cx="687867" cy="687867"/>
                  <a:chOff x="672851" y="3393113"/>
                  <a:chExt cx="687867" cy="687867"/>
                </a:xfrm>
              </p:grpSpPr>
              <p:pic>
                <p:nvPicPr>
                  <p:cNvPr id="153" name="図 1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2851" y="3393113"/>
                    <a:ext cx="687867" cy="687867"/>
                  </a:xfrm>
                  <a:prstGeom prst="rect">
                    <a:avLst/>
                  </a:prstGeom>
                </p:spPr>
              </p:pic>
              <p:sp>
                <p:nvSpPr>
                  <p:cNvPr id="154" name="正方形/長方形 153"/>
                  <p:cNvSpPr/>
                  <p:nvPr/>
                </p:nvSpPr>
                <p:spPr>
                  <a:xfrm>
                    <a:off x="760288" y="3964968"/>
                    <a:ext cx="523982" cy="1160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135" name="グループ化 134"/>
            <p:cNvGrpSpPr/>
            <p:nvPr/>
          </p:nvGrpSpPr>
          <p:grpSpPr>
            <a:xfrm>
              <a:off x="3786752" y="1127201"/>
              <a:ext cx="1293510" cy="701884"/>
              <a:chOff x="3725028" y="390418"/>
              <a:chExt cx="1724680" cy="935846"/>
            </a:xfrm>
          </p:grpSpPr>
          <p:sp>
            <p:nvSpPr>
              <p:cNvPr id="145" name="正方形/長方形 144"/>
              <p:cNvSpPr/>
              <p:nvPr/>
            </p:nvSpPr>
            <p:spPr>
              <a:xfrm>
                <a:off x="3725028" y="390418"/>
                <a:ext cx="1724680" cy="935846"/>
              </a:xfrm>
              <a:prstGeom prst="rect">
                <a:avLst/>
              </a:prstGeom>
              <a:solidFill>
                <a:schemeClr val="bg1"/>
              </a:solidFill>
              <a:ln w="28575">
                <a:solidFill>
                  <a:srgbClr val="8A8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6" name="グループ化 145"/>
              <p:cNvGrpSpPr/>
              <p:nvPr/>
            </p:nvGrpSpPr>
            <p:grpSpPr>
              <a:xfrm>
                <a:off x="3811907" y="511422"/>
                <a:ext cx="1550207" cy="687868"/>
                <a:chOff x="2230597" y="763319"/>
                <a:chExt cx="1550207" cy="687868"/>
              </a:xfrm>
            </p:grpSpPr>
            <p:pic>
              <p:nvPicPr>
                <p:cNvPr id="147" name="図 1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30597" y="763320"/>
                  <a:ext cx="687867" cy="687867"/>
                </a:xfrm>
                <a:prstGeom prst="rect">
                  <a:avLst/>
                </a:prstGeom>
              </p:spPr>
            </p:pic>
            <p:pic>
              <p:nvPicPr>
                <p:cNvPr id="148" name="図 14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92937" y="763319"/>
                  <a:ext cx="687867" cy="687867"/>
                </a:xfrm>
                <a:prstGeom prst="rect">
                  <a:avLst/>
                </a:prstGeom>
              </p:spPr>
            </p:pic>
          </p:grpSp>
        </p:grpSp>
        <p:cxnSp>
          <p:nvCxnSpPr>
            <p:cNvPr id="136" name="直線矢印コネクタ 135"/>
            <p:cNvCxnSpPr/>
            <p:nvPr/>
          </p:nvCxnSpPr>
          <p:spPr>
            <a:xfrm>
              <a:off x="4432368" y="1859907"/>
              <a:ext cx="0" cy="507898"/>
            </a:xfrm>
            <a:prstGeom prst="straightConnector1">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p:nvPr/>
          </p:nvCxnSpPr>
          <p:spPr>
            <a:xfrm rot="10800000">
              <a:off x="4421981" y="4661242"/>
              <a:ext cx="0" cy="507898"/>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p:nvPr/>
          </p:nvCxnSpPr>
          <p:spPr>
            <a:xfrm>
              <a:off x="3647000" y="3463765"/>
              <a:ext cx="399617" cy="1911"/>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p:nvPr/>
          </p:nvCxnSpPr>
          <p:spPr>
            <a:xfrm>
              <a:off x="4864787" y="3002224"/>
              <a:ext cx="399617" cy="1911"/>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p:nvPr/>
          </p:nvCxnSpPr>
          <p:spPr>
            <a:xfrm>
              <a:off x="4880454" y="3839927"/>
              <a:ext cx="399617" cy="1911"/>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直線矢印コネクタ 140"/>
            <p:cNvCxnSpPr/>
            <p:nvPr/>
          </p:nvCxnSpPr>
          <p:spPr>
            <a:xfrm rot="10800000">
              <a:off x="6109492" y="3421190"/>
              <a:ext cx="399617" cy="1911"/>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a:xfrm>
              <a:off x="2432478" y="3463765"/>
              <a:ext cx="399617" cy="1911"/>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a:xfrm rot="10800000">
              <a:off x="5172766" y="1585164"/>
              <a:ext cx="399617" cy="1911"/>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a:xfrm flipH="1" flipV="1">
              <a:off x="4849323" y="3979619"/>
              <a:ext cx="745758" cy="789812"/>
            </a:xfrm>
            <a:prstGeom prst="straightConnector1">
              <a:avLst/>
            </a:prstGeom>
            <a:ln w="38100">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67" name="テキスト ボックス 166"/>
          <p:cNvSpPr txBox="1"/>
          <p:nvPr/>
        </p:nvSpPr>
        <p:spPr>
          <a:xfrm>
            <a:off x="3946840" y="5707765"/>
            <a:ext cx="1345240" cy="769441"/>
          </a:xfrm>
          <a:prstGeom prst="rect">
            <a:avLst/>
          </a:prstGeom>
          <a:solidFill>
            <a:schemeClr val="bg1"/>
          </a:solidFill>
        </p:spPr>
        <p:txBody>
          <a:bodyPr wrap="none" rtlCol="0">
            <a:spAutoFit/>
          </a:bodyPr>
          <a:lstStyle/>
          <a:p>
            <a:r>
              <a:rPr lang="en-US" altLang="ja-JP" sz="4400" b="1" dirty="0" err="1">
                <a:solidFill>
                  <a:schemeClr val="bg1">
                    <a:lumMod val="75000"/>
                  </a:schemeClr>
                </a:solidFill>
              </a:rPr>
              <a:t>junii</a:t>
            </a:r>
            <a:endParaRPr kumimoji="1" lang="ja-JP" altLang="en-US" sz="4400" b="1" dirty="0">
              <a:solidFill>
                <a:schemeClr val="bg1">
                  <a:lumMod val="75000"/>
                </a:schemeClr>
              </a:solidFill>
            </a:endParaRPr>
          </a:p>
        </p:txBody>
      </p:sp>
      <p:sp>
        <p:nvSpPr>
          <p:cNvPr id="168" name="テキスト ボックス 167"/>
          <p:cNvSpPr txBox="1"/>
          <p:nvPr/>
        </p:nvSpPr>
        <p:spPr>
          <a:xfrm>
            <a:off x="2190646" y="2204826"/>
            <a:ext cx="1107996" cy="369332"/>
          </a:xfrm>
          <a:prstGeom prst="rect">
            <a:avLst/>
          </a:prstGeom>
          <a:noFill/>
        </p:spPr>
        <p:txBody>
          <a:bodyPr wrap="none" rtlCol="0">
            <a:spAutoFit/>
          </a:bodyPr>
          <a:lstStyle/>
          <a:p>
            <a:r>
              <a:rPr lang="ja-JP" altLang="en-US" dirty="0"/>
              <a:t>助成団体</a:t>
            </a:r>
            <a:endParaRPr kumimoji="1" lang="ja-JP" altLang="en-US" dirty="0"/>
          </a:p>
        </p:txBody>
      </p:sp>
      <p:sp>
        <p:nvSpPr>
          <p:cNvPr id="169" name="テキスト ボックス 168"/>
          <p:cNvSpPr txBox="1"/>
          <p:nvPr/>
        </p:nvSpPr>
        <p:spPr>
          <a:xfrm>
            <a:off x="3015211" y="1643466"/>
            <a:ext cx="1107996" cy="369332"/>
          </a:xfrm>
          <a:prstGeom prst="rect">
            <a:avLst/>
          </a:prstGeom>
          <a:noFill/>
        </p:spPr>
        <p:txBody>
          <a:bodyPr wrap="none" rtlCol="0">
            <a:spAutoFit/>
          </a:bodyPr>
          <a:lstStyle/>
          <a:p>
            <a:r>
              <a:rPr lang="ja-JP" altLang="en-US" dirty="0"/>
              <a:t>研究機関</a:t>
            </a:r>
            <a:endParaRPr kumimoji="1" lang="ja-JP" altLang="en-US" dirty="0"/>
          </a:p>
        </p:txBody>
      </p:sp>
      <p:sp>
        <p:nvSpPr>
          <p:cNvPr id="170" name="テキスト ボックス 169"/>
          <p:cNvSpPr txBox="1"/>
          <p:nvPr/>
        </p:nvSpPr>
        <p:spPr>
          <a:xfrm>
            <a:off x="5193935" y="2188429"/>
            <a:ext cx="827570" cy="369332"/>
          </a:xfrm>
          <a:prstGeom prst="rect">
            <a:avLst/>
          </a:prstGeom>
          <a:noFill/>
        </p:spPr>
        <p:txBody>
          <a:bodyPr wrap="none" rtlCol="0">
            <a:spAutoFit/>
          </a:bodyPr>
          <a:lstStyle/>
          <a:p>
            <a:r>
              <a:rPr lang="ja-JP" altLang="en-US" dirty="0"/>
              <a:t>データ</a:t>
            </a:r>
            <a:endParaRPr kumimoji="1" lang="ja-JP" altLang="en-US" dirty="0"/>
          </a:p>
        </p:txBody>
      </p:sp>
      <p:sp>
        <p:nvSpPr>
          <p:cNvPr id="171" name="テキスト ボックス 170"/>
          <p:cNvSpPr txBox="1"/>
          <p:nvPr/>
        </p:nvSpPr>
        <p:spPr>
          <a:xfrm>
            <a:off x="5291112" y="3935120"/>
            <a:ext cx="646331" cy="369332"/>
          </a:xfrm>
          <a:prstGeom prst="rect">
            <a:avLst/>
          </a:prstGeom>
          <a:noFill/>
        </p:spPr>
        <p:txBody>
          <a:bodyPr wrap="none" rtlCol="0">
            <a:spAutoFit/>
          </a:bodyPr>
          <a:lstStyle/>
          <a:p>
            <a:r>
              <a:rPr lang="ja-JP" altLang="en-US" dirty="0"/>
              <a:t>論文</a:t>
            </a:r>
            <a:endParaRPr kumimoji="1" lang="ja-JP" altLang="en-US" dirty="0"/>
          </a:p>
        </p:txBody>
      </p:sp>
      <p:sp>
        <p:nvSpPr>
          <p:cNvPr id="172" name="テキスト ボックス 171"/>
          <p:cNvSpPr txBox="1"/>
          <p:nvPr/>
        </p:nvSpPr>
        <p:spPr>
          <a:xfrm>
            <a:off x="3468755" y="4450448"/>
            <a:ext cx="877163" cy="369332"/>
          </a:xfrm>
          <a:prstGeom prst="rect">
            <a:avLst/>
          </a:prstGeom>
          <a:noFill/>
        </p:spPr>
        <p:txBody>
          <a:bodyPr wrap="none" rtlCol="0">
            <a:spAutoFit/>
          </a:bodyPr>
          <a:lstStyle/>
          <a:p>
            <a:r>
              <a:rPr lang="ja-JP" altLang="en-US" dirty="0"/>
              <a:t>研究者</a:t>
            </a:r>
            <a:endParaRPr kumimoji="1" lang="ja-JP" altLang="en-US" dirty="0"/>
          </a:p>
        </p:txBody>
      </p:sp>
      <p:sp>
        <p:nvSpPr>
          <p:cNvPr id="173" name="テキスト ボックス 172"/>
          <p:cNvSpPr txBox="1"/>
          <p:nvPr/>
        </p:nvSpPr>
        <p:spPr>
          <a:xfrm>
            <a:off x="776099" y="4077190"/>
            <a:ext cx="1569660" cy="369332"/>
          </a:xfrm>
          <a:prstGeom prst="rect">
            <a:avLst/>
          </a:prstGeom>
          <a:noFill/>
        </p:spPr>
        <p:txBody>
          <a:bodyPr wrap="none" rtlCol="0">
            <a:spAutoFit/>
          </a:bodyPr>
          <a:lstStyle/>
          <a:p>
            <a:r>
              <a:rPr lang="ja-JP" altLang="en-US" dirty="0"/>
              <a:t>学術情報流通</a:t>
            </a:r>
            <a:endParaRPr kumimoji="1" lang="ja-JP" altLang="en-US" dirty="0"/>
          </a:p>
        </p:txBody>
      </p:sp>
      <p:sp>
        <p:nvSpPr>
          <p:cNvPr id="176" name="二等辺三角形 175"/>
          <p:cNvSpPr/>
          <p:nvPr/>
        </p:nvSpPr>
        <p:spPr>
          <a:xfrm rot="16200000">
            <a:off x="5402676" y="5986101"/>
            <a:ext cx="414145" cy="450952"/>
          </a:xfrm>
          <a:prstGeom prst="triangle">
            <a:avLst/>
          </a:prstGeom>
          <a:solidFill>
            <a:srgbClr val="FF66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7" name="二等辺三角形 176"/>
          <p:cNvSpPr/>
          <p:nvPr/>
        </p:nvSpPr>
        <p:spPr>
          <a:xfrm rot="5400000" flipH="1">
            <a:off x="3493421" y="6009669"/>
            <a:ext cx="414145" cy="450952"/>
          </a:xfrm>
          <a:prstGeom prst="triangle">
            <a:avLst/>
          </a:prstGeom>
          <a:solidFill>
            <a:srgbClr val="FF66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0" name="テキスト ボックス 179"/>
          <p:cNvSpPr txBox="1"/>
          <p:nvPr/>
        </p:nvSpPr>
        <p:spPr>
          <a:xfrm>
            <a:off x="618346" y="1274134"/>
            <a:ext cx="1070125" cy="369332"/>
          </a:xfrm>
          <a:prstGeom prst="rect">
            <a:avLst/>
          </a:prstGeom>
          <a:solidFill>
            <a:schemeClr val="bg1"/>
          </a:solidFill>
        </p:spPr>
        <p:txBody>
          <a:bodyPr wrap="none" rtlCol="0">
            <a:spAutoFit/>
          </a:bodyPr>
          <a:lstStyle/>
          <a:p>
            <a:r>
              <a:rPr kumimoji="1" lang="en-US" altLang="ja-JP" dirty="0">
                <a:solidFill>
                  <a:srgbClr val="FF0000"/>
                </a:solidFill>
              </a:rPr>
              <a:t>mapping</a:t>
            </a:r>
            <a:endParaRPr kumimoji="1" lang="ja-JP" altLang="en-US" dirty="0">
              <a:solidFill>
                <a:srgbClr val="FF0000"/>
              </a:solidFill>
            </a:endParaRPr>
          </a:p>
        </p:txBody>
      </p:sp>
      <p:cxnSp>
        <p:nvCxnSpPr>
          <p:cNvPr id="181" name="直線矢印コネクタ 180"/>
          <p:cNvCxnSpPr>
            <a:stCxn id="124" idx="0"/>
          </p:cNvCxnSpPr>
          <p:nvPr/>
        </p:nvCxnSpPr>
        <p:spPr>
          <a:xfrm flipH="1" flipV="1">
            <a:off x="5626213" y="3020955"/>
            <a:ext cx="5286" cy="364007"/>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4" name="テキスト ボックス 183"/>
          <p:cNvSpPr txBox="1"/>
          <p:nvPr/>
        </p:nvSpPr>
        <p:spPr>
          <a:xfrm>
            <a:off x="5384272" y="4669659"/>
            <a:ext cx="1569660" cy="369332"/>
          </a:xfrm>
          <a:prstGeom prst="rect">
            <a:avLst/>
          </a:prstGeom>
          <a:noFill/>
        </p:spPr>
        <p:txBody>
          <a:bodyPr wrap="none" rtlCol="0">
            <a:spAutoFit/>
          </a:bodyPr>
          <a:lstStyle/>
          <a:p>
            <a:r>
              <a:rPr lang="ja-JP" altLang="en-US" dirty="0"/>
              <a:t>研究者の役割</a:t>
            </a:r>
            <a:endParaRPr kumimoji="1" lang="ja-JP" altLang="en-US" dirty="0"/>
          </a:p>
        </p:txBody>
      </p:sp>
      <p:sp>
        <p:nvSpPr>
          <p:cNvPr id="63" name="二等辺三角形 62"/>
          <p:cNvSpPr/>
          <p:nvPr/>
        </p:nvSpPr>
        <p:spPr>
          <a:xfrm rot="5400000" flipH="1">
            <a:off x="2866093" y="199604"/>
            <a:ext cx="414145" cy="450952"/>
          </a:xfrm>
          <a:prstGeom prst="triangle">
            <a:avLst/>
          </a:prstGeom>
          <a:solidFill>
            <a:srgbClr val="FF66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3318438" y="136696"/>
            <a:ext cx="2441694" cy="584775"/>
          </a:xfrm>
          <a:prstGeom prst="rect">
            <a:avLst/>
          </a:prstGeom>
          <a:solidFill>
            <a:schemeClr val="bg1"/>
          </a:solidFill>
        </p:spPr>
        <p:txBody>
          <a:bodyPr wrap="none" rtlCol="0">
            <a:spAutoFit/>
          </a:bodyPr>
          <a:lstStyle/>
          <a:p>
            <a:pPr algn="ctr"/>
            <a:r>
              <a:rPr kumimoji="1" lang="ja-JP" altLang="en-US" sz="1600" b="1" dirty="0">
                <a:solidFill>
                  <a:schemeClr val="bg1">
                    <a:lumMod val="75000"/>
                  </a:schemeClr>
                </a:solidFill>
              </a:rPr>
              <a:t>国際的な</a:t>
            </a:r>
            <a:endParaRPr kumimoji="1" lang="en-US" altLang="ja-JP" sz="1600" b="1" dirty="0">
              <a:solidFill>
                <a:schemeClr val="bg1">
                  <a:lumMod val="75000"/>
                </a:schemeClr>
              </a:solidFill>
            </a:endParaRPr>
          </a:p>
          <a:p>
            <a:r>
              <a:rPr lang="ja-JP" altLang="en-US" sz="1600" b="1" dirty="0">
                <a:solidFill>
                  <a:schemeClr val="bg1">
                    <a:lumMod val="75000"/>
                  </a:schemeClr>
                </a:solidFill>
              </a:rPr>
              <a:t>ディスカバリーサービス</a:t>
            </a:r>
            <a:endParaRPr kumimoji="1" lang="ja-JP" altLang="en-US" sz="1600" b="1" dirty="0">
              <a:solidFill>
                <a:schemeClr val="bg1">
                  <a:lumMod val="75000"/>
                </a:schemeClr>
              </a:solidFill>
            </a:endParaRPr>
          </a:p>
        </p:txBody>
      </p:sp>
      <p:sp>
        <p:nvSpPr>
          <p:cNvPr id="64" name="二等辺三角形 63"/>
          <p:cNvSpPr/>
          <p:nvPr/>
        </p:nvSpPr>
        <p:spPr>
          <a:xfrm rot="16200000">
            <a:off x="5742417" y="152255"/>
            <a:ext cx="414145" cy="450952"/>
          </a:xfrm>
          <a:prstGeom prst="triangle">
            <a:avLst/>
          </a:prstGeom>
          <a:solidFill>
            <a:srgbClr val="FF66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27584" y="2857646"/>
            <a:ext cx="1516564" cy="859386"/>
          </a:xfrm>
          <a:prstGeom prst="rect">
            <a:avLst/>
          </a:prstGeom>
        </p:spPr>
      </p:pic>
    </p:spTree>
    <p:extLst>
      <p:ext uri="{BB962C8B-B14F-4D97-AF65-F5344CB8AC3E}">
        <p14:creationId xmlns:p14="http://schemas.microsoft.com/office/powerpoint/2010/main" val="2066546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4.4 </a:t>
            </a:r>
            <a:r>
              <a:rPr lang="ja-JP" altLang="en-US" dirty="0"/>
              <a:t>データの引用</a:t>
            </a:r>
            <a:endParaRPr kumimoji="1" lang="ja-JP" altLang="en-US" dirty="0"/>
          </a:p>
        </p:txBody>
      </p:sp>
      <p:sp>
        <p:nvSpPr>
          <p:cNvPr id="6" name="テキスト プレースホルダー 5"/>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16149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4.4.1 </a:t>
            </a:r>
            <a:r>
              <a:rPr kumimoji="1" lang="ja-JP" altLang="en-US" dirty="0"/>
              <a:t>データ</a:t>
            </a:r>
            <a:r>
              <a:rPr lang="ja-JP" altLang="en-US" dirty="0"/>
              <a:t>を引用することの大切さ</a:t>
            </a:r>
            <a:endParaRPr kumimoji="1" lang="ja-JP" altLang="en-US" dirty="0"/>
          </a:p>
        </p:txBody>
      </p:sp>
      <p:sp>
        <p:nvSpPr>
          <p:cNvPr id="4" name="コンテンツ プレースホルダー 3"/>
          <p:cNvSpPr>
            <a:spLocks noGrp="1"/>
          </p:cNvSpPr>
          <p:nvPr>
            <p:ph sz="quarter" idx="1"/>
          </p:nvPr>
        </p:nvSpPr>
        <p:spPr/>
        <p:txBody>
          <a:bodyPr>
            <a:noAutofit/>
          </a:bodyPr>
          <a:lstStyle/>
          <a:p>
            <a:pPr>
              <a:lnSpc>
                <a:spcPct val="130000"/>
              </a:lnSpc>
            </a:pPr>
            <a:r>
              <a:rPr lang="ja-JP" altLang="en-US" sz="2000" dirty="0"/>
              <a:t>研究成果を発表する際にはその情報源を引用しなければならない。引用文献リストは、著者の主張、理論、考察の信頼性を担保する上で極めて重要。</a:t>
            </a:r>
            <a:endParaRPr lang="en-US" altLang="ja-JP" sz="2000" dirty="0"/>
          </a:p>
          <a:p>
            <a:pPr>
              <a:lnSpc>
                <a:spcPct val="130000"/>
              </a:lnSpc>
            </a:pPr>
            <a:r>
              <a:rPr lang="ja-JP" altLang="en-US" sz="2000" dirty="0"/>
              <a:t>データセットにおいても引用は文献と同様に重要。</a:t>
            </a:r>
            <a:endParaRPr lang="en-US" altLang="ja-JP" sz="2000" dirty="0"/>
          </a:p>
          <a:p>
            <a:pPr marL="0" indent="0">
              <a:lnSpc>
                <a:spcPct val="130000"/>
              </a:lnSpc>
              <a:buNone/>
            </a:pPr>
            <a:r>
              <a:rPr lang="ja-JP" altLang="en-US" sz="2000" dirty="0"/>
              <a:t>　しかし、適切なデータ引用の実践の進展は遅く、必要な情報は参考</a:t>
            </a:r>
            <a:endParaRPr lang="en-US" altLang="ja-JP" sz="2000" dirty="0"/>
          </a:p>
          <a:p>
            <a:pPr marL="0" indent="0">
              <a:lnSpc>
                <a:spcPct val="130000"/>
              </a:lnSpc>
              <a:buNone/>
            </a:pPr>
            <a:r>
              <a:rPr lang="ja-JP" altLang="en-US" sz="2000" dirty="0"/>
              <a:t>　文献リストにない。</a:t>
            </a:r>
            <a:endParaRPr lang="en-US" altLang="ja-JP" sz="2000" dirty="0"/>
          </a:p>
          <a:p>
            <a:pPr>
              <a:lnSpc>
                <a:spcPct val="130000"/>
              </a:lnSpc>
            </a:pPr>
            <a:r>
              <a:rPr lang="ja-JP" altLang="en-US" sz="2000" dirty="0"/>
              <a:t>適切なデータセットの作成者は、他の研究者の研究に貢献するだろうが、データセットの功績が認められることは少ない。</a:t>
            </a:r>
            <a:endParaRPr lang="en-US" altLang="ja-JP" sz="2000" dirty="0"/>
          </a:p>
          <a:p>
            <a:pPr>
              <a:lnSpc>
                <a:spcPct val="130000"/>
              </a:lnSpc>
            </a:pPr>
            <a:r>
              <a:rPr lang="en-US" altLang="ja-JP" sz="2000" dirty="0"/>
              <a:t>2014</a:t>
            </a:r>
            <a:r>
              <a:rPr lang="ja-JP" altLang="en-US" sz="2000" dirty="0"/>
              <a:t>年に、</a:t>
            </a:r>
            <a:r>
              <a:rPr lang="en-US" altLang="ja-JP" sz="2000" dirty="0"/>
              <a:t>FORCE11</a:t>
            </a:r>
            <a:r>
              <a:rPr lang="ja-JP" altLang="en-US" sz="2000" dirty="0"/>
              <a:t>が適切なデータ引用に関する共同宣言を発表し、多くの学術団体や研究者が支持。</a:t>
            </a:r>
            <a:endParaRPr lang="en-US" altLang="ja-JP" sz="2000" dirty="0"/>
          </a:p>
          <a:p>
            <a:pPr>
              <a:lnSpc>
                <a:spcPct val="130000"/>
              </a:lnSpc>
            </a:pPr>
            <a:endParaRPr lang="ja-JP" altLang="en-US" sz="2000" dirty="0"/>
          </a:p>
        </p:txBody>
      </p:sp>
    </p:spTree>
    <p:extLst>
      <p:ext uri="{BB962C8B-B14F-4D97-AF65-F5344CB8AC3E}">
        <p14:creationId xmlns:p14="http://schemas.microsoft.com/office/powerpoint/2010/main" val="248170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a:t>4.4.2 </a:t>
            </a:r>
            <a:r>
              <a:rPr kumimoji="1" lang="ja-JP" altLang="en-US" dirty="0"/>
              <a:t>データ引用原則に関する共同宣言 </a:t>
            </a:r>
            <a:r>
              <a:rPr kumimoji="1" lang="en-US" altLang="ja-JP" dirty="0"/>
              <a:t>FORCE11</a:t>
            </a:r>
            <a:endParaRPr kumimoji="1" lang="ja-JP" altLang="en-US" dirty="0"/>
          </a:p>
        </p:txBody>
      </p:sp>
      <p:sp>
        <p:nvSpPr>
          <p:cNvPr id="4" name="コンテンツ プレースホルダー 3"/>
          <p:cNvSpPr>
            <a:spLocks noGrp="1"/>
          </p:cNvSpPr>
          <p:nvPr>
            <p:ph sz="quarter" idx="1"/>
          </p:nvPr>
        </p:nvSpPr>
        <p:spPr/>
        <p:txBody>
          <a:bodyPr>
            <a:normAutofit/>
          </a:bodyPr>
          <a:lstStyle/>
          <a:p>
            <a:pPr marL="514350" indent="-514350">
              <a:lnSpc>
                <a:spcPct val="110000"/>
              </a:lnSpc>
              <a:buFont typeface="+mj-lt"/>
              <a:buAutoNum type="arabicPeriod"/>
            </a:pPr>
            <a:r>
              <a:rPr lang="ja-JP" altLang="en-US" sz="2000" dirty="0"/>
              <a:t>重要性：出版物と同様に引用されるべき</a:t>
            </a:r>
            <a:endParaRPr lang="en-US" altLang="ja-JP" sz="2000" dirty="0"/>
          </a:p>
          <a:p>
            <a:pPr marL="514350" indent="-514350">
              <a:lnSpc>
                <a:spcPct val="110000"/>
              </a:lnSpc>
              <a:buFont typeface="+mj-lt"/>
              <a:buAutoNum type="arabicPeriod"/>
            </a:pPr>
            <a:r>
              <a:rPr lang="ja-JP" altLang="en-US" sz="2000" dirty="0"/>
              <a:t>功績と帰属：貢献度に応じて適切な帰属と功績を認める</a:t>
            </a:r>
            <a:endParaRPr lang="en-US" altLang="ja-JP" sz="2000" dirty="0"/>
          </a:p>
          <a:p>
            <a:pPr marL="514350" indent="-514350">
              <a:lnSpc>
                <a:spcPct val="110000"/>
              </a:lnSpc>
              <a:buFont typeface="+mj-lt"/>
              <a:buAutoNum type="arabicPeriod"/>
            </a:pPr>
            <a:r>
              <a:rPr lang="ja-JP" altLang="en-US" sz="2000" dirty="0"/>
              <a:t>証拠：データに基づいて主張する場合は引用すべき</a:t>
            </a:r>
            <a:endParaRPr lang="en-US" altLang="ja-JP" sz="2000" dirty="0"/>
          </a:p>
          <a:p>
            <a:pPr marL="514350" indent="-514350">
              <a:lnSpc>
                <a:spcPct val="110000"/>
              </a:lnSpc>
              <a:buFont typeface="+mj-lt"/>
              <a:buAutoNum type="arabicPeriod"/>
            </a:pPr>
            <a:r>
              <a:rPr kumimoji="1" lang="ja-JP" altLang="en-US" sz="2000" dirty="0"/>
              <a:t>ユニークな識別子：世界的に利用され、ユニークな識別子を付与</a:t>
            </a:r>
            <a:endParaRPr kumimoji="1" lang="en-US" altLang="ja-JP" sz="2000" dirty="0"/>
          </a:p>
          <a:p>
            <a:pPr marL="514350" indent="-514350">
              <a:lnSpc>
                <a:spcPct val="110000"/>
              </a:lnSpc>
              <a:buFont typeface="+mj-lt"/>
              <a:buAutoNum type="arabicPeriod"/>
            </a:pPr>
            <a:r>
              <a:rPr lang="ja-JP" altLang="en-US" sz="2000" dirty="0"/>
              <a:t>アクセス性：データや関連するメタデータ等のアクセスを進める</a:t>
            </a:r>
            <a:endParaRPr lang="en-US" altLang="ja-JP" sz="2000" dirty="0"/>
          </a:p>
          <a:p>
            <a:pPr marL="514350" indent="-514350">
              <a:lnSpc>
                <a:spcPct val="110000"/>
              </a:lnSpc>
              <a:buFont typeface="+mj-lt"/>
              <a:buAutoNum type="arabicPeriod"/>
            </a:pPr>
            <a:r>
              <a:rPr kumimoji="1" lang="ja-JP" altLang="en-US" sz="2000" dirty="0"/>
              <a:t>永続性：</a:t>
            </a:r>
            <a:r>
              <a:rPr lang="ja-JP" altLang="en-US" sz="2000" dirty="0"/>
              <a:t>識別子とメタデータの組合せは永続する</a:t>
            </a:r>
            <a:endParaRPr kumimoji="1" lang="en-US" altLang="ja-JP" sz="2000" dirty="0"/>
          </a:p>
          <a:p>
            <a:pPr marL="514350" indent="-514350">
              <a:lnSpc>
                <a:spcPct val="110000"/>
              </a:lnSpc>
              <a:buFont typeface="+mj-lt"/>
              <a:buAutoNum type="arabicPeriod"/>
            </a:pPr>
            <a:r>
              <a:rPr lang="ja-JP" altLang="en-US" sz="2000" dirty="0"/>
              <a:t>特殊性と検証可能性：引用情報が元のデータと同じであること　を保証する、十分な起源と変わらない情報を含む</a:t>
            </a:r>
            <a:endParaRPr lang="en-US" altLang="ja-JP" sz="2000" dirty="0"/>
          </a:p>
          <a:p>
            <a:pPr marL="514350" indent="-514350">
              <a:lnSpc>
                <a:spcPct val="110000"/>
              </a:lnSpc>
              <a:buFont typeface="+mj-lt"/>
              <a:buAutoNum type="arabicPeriod"/>
            </a:pPr>
            <a:r>
              <a:rPr lang="ja-JP" altLang="en-US" sz="2000" dirty="0"/>
              <a:t>相互運用性と柔軟性：データ引用は分野により柔軟であるべきだが分野間の相互運用性は保つ</a:t>
            </a:r>
            <a:endParaRPr lang="en-US" altLang="ja-JP" sz="2000" dirty="0"/>
          </a:p>
          <a:p>
            <a:pPr marL="514350" indent="-514350">
              <a:lnSpc>
                <a:spcPct val="110000"/>
              </a:lnSpc>
              <a:buFont typeface="+mj-lt"/>
              <a:buAutoNum type="arabicPeriod"/>
            </a:pPr>
            <a:endParaRPr kumimoji="1" lang="en-US" altLang="ja-JP" sz="2000" dirty="0"/>
          </a:p>
          <a:p>
            <a:pPr marL="0" indent="0" algn="r">
              <a:lnSpc>
                <a:spcPct val="110000"/>
              </a:lnSpc>
              <a:buNone/>
            </a:pPr>
            <a:r>
              <a:rPr lang="en-US" altLang="ja-JP" sz="1600" dirty="0">
                <a:latin typeface="Calibri" panose="020F0502020204030204" pitchFamily="34" charset="0"/>
              </a:rPr>
              <a:t>https://www.force11.org/group/joint-declaration-data-citation-principles-final </a:t>
            </a:r>
            <a:r>
              <a:rPr lang="ja-JP" altLang="en-US" sz="1600" dirty="0">
                <a:latin typeface="Calibri" panose="020F0502020204030204" pitchFamily="34" charset="0"/>
              </a:rPr>
              <a:t>より</a:t>
            </a:r>
          </a:p>
          <a:p>
            <a:pPr marL="0" indent="0">
              <a:lnSpc>
                <a:spcPct val="110000"/>
              </a:lnSpc>
              <a:buNone/>
            </a:pPr>
            <a:endParaRPr kumimoji="1" lang="en-US" altLang="ja-JP" sz="2000" dirty="0"/>
          </a:p>
          <a:p>
            <a:pPr marL="514350" indent="-514350">
              <a:lnSpc>
                <a:spcPct val="110000"/>
              </a:lnSpc>
              <a:buFont typeface="+mj-lt"/>
              <a:buAutoNum type="arabicPeriod"/>
            </a:pPr>
            <a:endParaRPr kumimoji="1" lang="ja-JP" altLang="en-US" sz="2000" dirty="0"/>
          </a:p>
        </p:txBody>
      </p:sp>
    </p:spTree>
    <p:extLst>
      <p:ext uri="{BB962C8B-B14F-4D97-AF65-F5344CB8AC3E}">
        <p14:creationId xmlns:p14="http://schemas.microsoft.com/office/powerpoint/2010/main" val="567654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2900" dirty="0"/>
              <a:t>4.4.3 </a:t>
            </a:r>
            <a:r>
              <a:rPr lang="ja-JP" altLang="en-US" sz="2900" dirty="0"/>
              <a:t>データ引用の方法</a:t>
            </a:r>
          </a:p>
        </p:txBody>
      </p:sp>
      <p:sp>
        <p:nvSpPr>
          <p:cNvPr id="4" name="コンテンツ プレースホルダー 3"/>
          <p:cNvSpPr>
            <a:spLocks noGrp="1"/>
          </p:cNvSpPr>
          <p:nvPr>
            <p:ph sz="quarter" idx="1"/>
          </p:nvPr>
        </p:nvSpPr>
        <p:spPr/>
        <p:txBody>
          <a:bodyPr>
            <a:noAutofit/>
          </a:bodyPr>
          <a:lstStyle/>
          <a:p>
            <a:pPr>
              <a:lnSpc>
                <a:spcPct val="110000"/>
              </a:lnSpc>
            </a:pPr>
            <a:r>
              <a:rPr lang="ja-JP" altLang="en-US" sz="2000" dirty="0"/>
              <a:t>研究で参照したデータセットは、他の利用者がアクセスできるよう適切な情報を含まなければならない。</a:t>
            </a:r>
            <a:endParaRPr lang="en-US" altLang="ja-JP" sz="2000" dirty="0"/>
          </a:p>
          <a:p>
            <a:pPr>
              <a:lnSpc>
                <a:spcPct val="110000"/>
              </a:lnSpc>
            </a:pPr>
            <a:endParaRPr lang="ja-JP" altLang="en-US" sz="2000" dirty="0"/>
          </a:p>
          <a:p>
            <a:pPr>
              <a:lnSpc>
                <a:spcPct val="110000"/>
              </a:lnSpc>
            </a:pPr>
            <a:r>
              <a:rPr kumimoji="1" lang="en-US" altLang="ja-JP" sz="2000" dirty="0" err="1"/>
              <a:t>DataCite</a:t>
            </a:r>
            <a:r>
              <a:rPr kumimoji="1" lang="en-US" altLang="ja-JP" sz="2000" dirty="0"/>
              <a:t> </a:t>
            </a:r>
            <a:r>
              <a:rPr kumimoji="1" lang="ja-JP" altLang="en-US" sz="2000" dirty="0"/>
              <a:t>は、以下の最小限の引用要素を推奨</a:t>
            </a:r>
            <a:endParaRPr kumimoji="1" lang="en-US" altLang="ja-JP" sz="2000" dirty="0"/>
          </a:p>
          <a:p>
            <a:pPr marL="0" indent="0">
              <a:lnSpc>
                <a:spcPct val="110000"/>
              </a:lnSpc>
              <a:buNone/>
            </a:pPr>
            <a:r>
              <a:rPr lang="ja-JP" altLang="ja-JP" sz="2000" dirty="0"/>
              <a:t>　</a:t>
            </a:r>
            <a:r>
              <a:rPr lang="en-US" altLang="ja-JP" sz="2000" dirty="0">
                <a:solidFill>
                  <a:srgbClr val="FF0000"/>
                </a:solidFill>
              </a:rPr>
              <a:t>Creator (</a:t>
            </a:r>
            <a:r>
              <a:rPr lang="en-US" altLang="ja-JP" sz="2000" dirty="0" err="1">
                <a:solidFill>
                  <a:srgbClr val="FF0000"/>
                </a:solidFill>
              </a:rPr>
              <a:t>PublicationYear</a:t>
            </a:r>
            <a:r>
              <a:rPr lang="en-US" altLang="ja-JP" sz="2000" dirty="0">
                <a:solidFill>
                  <a:srgbClr val="FF0000"/>
                </a:solidFill>
              </a:rPr>
              <a:t>): Title. Publisher. Identifier</a:t>
            </a:r>
          </a:p>
          <a:p>
            <a:pPr>
              <a:lnSpc>
                <a:spcPct val="110000"/>
              </a:lnSpc>
            </a:pPr>
            <a:r>
              <a:rPr lang="ja-JP" altLang="en-US" sz="2000" dirty="0">
                <a:solidFill>
                  <a:srgbClr val="000000"/>
                </a:solidFill>
              </a:rPr>
              <a:t>I</a:t>
            </a:r>
            <a:r>
              <a:rPr lang="en-US" altLang="ja-JP" sz="2000" dirty="0" err="1">
                <a:solidFill>
                  <a:srgbClr val="000000"/>
                </a:solidFill>
              </a:rPr>
              <a:t>dentifier</a:t>
            </a:r>
            <a:r>
              <a:rPr lang="ja-JP" altLang="en-US" sz="2000" dirty="0">
                <a:solidFill>
                  <a:srgbClr val="000000"/>
                </a:solidFill>
              </a:rPr>
              <a:t> </a:t>
            </a:r>
            <a:r>
              <a:rPr kumimoji="1" lang="ja-JP" altLang="en-US" sz="2000" dirty="0">
                <a:solidFill>
                  <a:srgbClr val="000000"/>
                </a:solidFill>
              </a:rPr>
              <a:t>は、</a:t>
            </a:r>
            <a:r>
              <a:rPr lang="en-US" altLang="ja-JP" sz="2000" dirty="0">
                <a:solidFill>
                  <a:srgbClr val="000000"/>
                </a:solidFill>
              </a:rPr>
              <a:t>DOI </a:t>
            </a:r>
            <a:r>
              <a:rPr lang="ja-JP" altLang="en-US" sz="2000" dirty="0">
                <a:solidFill>
                  <a:srgbClr val="000000"/>
                </a:solidFill>
              </a:rPr>
              <a:t>や</a:t>
            </a:r>
            <a:r>
              <a:rPr lang="en-US" altLang="ja-JP" sz="2000" dirty="0">
                <a:solidFill>
                  <a:srgbClr val="000000"/>
                </a:solidFill>
              </a:rPr>
              <a:t> URL </a:t>
            </a:r>
            <a:r>
              <a:rPr lang="ja-JP" altLang="en-US" sz="2000" dirty="0">
                <a:solidFill>
                  <a:srgbClr val="000000"/>
                </a:solidFill>
              </a:rPr>
              <a:t>等の一意に識別するもの</a:t>
            </a:r>
            <a:r>
              <a:rPr kumimoji="1" lang="ja-JP" altLang="en-US" sz="2000" dirty="0">
                <a:solidFill>
                  <a:srgbClr val="000000"/>
                </a:solidFill>
              </a:rPr>
              <a:t>。</a:t>
            </a:r>
            <a:endParaRPr kumimoji="1" lang="en-US" altLang="ja-JP" sz="2000" dirty="0">
              <a:solidFill>
                <a:srgbClr val="000000"/>
              </a:solidFill>
            </a:endParaRPr>
          </a:p>
          <a:p>
            <a:pPr>
              <a:lnSpc>
                <a:spcPct val="110000"/>
              </a:lnSpc>
            </a:pPr>
            <a:r>
              <a:rPr lang="ja-JP" altLang="en-US" sz="2000" dirty="0">
                <a:solidFill>
                  <a:srgbClr val="000000"/>
                </a:solidFill>
              </a:rPr>
              <a:t>可能ならば</a:t>
            </a:r>
            <a:r>
              <a:rPr lang="en-US" altLang="ja-JP" sz="2000" dirty="0">
                <a:solidFill>
                  <a:srgbClr val="000000"/>
                </a:solidFill>
              </a:rPr>
              <a:t> Version </a:t>
            </a:r>
            <a:r>
              <a:rPr lang="ja-JP" altLang="en-US" sz="2000" dirty="0">
                <a:solidFill>
                  <a:srgbClr val="000000"/>
                </a:solidFill>
              </a:rPr>
              <a:t>と</a:t>
            </a:r>
            <a:r>
              <a:rPr lang="en-US" altLang="ja-JP" sz="2000" dirty="0">
                <a:solidFill>
                  <a:srgbClr val="000000"/>
                </a:solidFill>
              </a:rPr>
              <a:t> </a:t>
            </a:r>
            <a:r>
              <a:rPr lang="en-US" altLang="ja-JP" sz="2000" dirty="0" err="1">
                <a:solidFill>
                  <a:srgbClr val="000000"/>
                </a:solidFill>
              </a:rPr>
              <a:t>ResourceType</a:t>
            </a:r>
            <a:r>
              <a:rPr lang="en-US" altLang="ja-JP" sz="2000" dirty="0">
                <a:solidFill>
                  <a:srgbClr val="000000"/>
                </a:solidFill>
              </a:rPr>
              <a:t> </a:t>
            </a:r>
            <a:r>
              <a:rPr lang="ja-JP" altLang="en-US" sz="2000" dirty="0">
                <a:solidFill>
                  <a:srgbClr val="000000"/>
                </a:solidFill>
              </a:rPr>
              <a:t>も追加する。</a:t>
            </a:r>
            <a:endParaRPr lang="en-US" altLang="ja-JP" sz="2000" dirty="0">
              <a:solidFill>
                <a:srgbClr val="000000"/>
              </a:solidFill>
            </a:endParaRPr>
          </a:p>
          <a:p>
            <a:pPr marL="0" indent="0">
              <a:lnSpc>
                <a:spcPct val="110000"/>
              </a:lnSpc>
              <a:buNone/>
            </a:pPr>
            <a:r>
              <a:rPr lang="en-US" altLang="ja-JP" sz="2000" dirty="0">
                <a:solidFill>
                  <a:srgbClr val="000000"/>
                </a:solidFill>
              </a:rPr>
              <a:t>    </a:t>
            </a:r>
            <a:r>
              <a:rPr lang="en-US" altLang="ja-JP" sz="2000" dirty="0">
                <a:solidFill>
                  <a:srgbClr val="FF0000"/>
                </a:solidFill>
              </a:rPr>
              <a:t>Creator (</a:t>
            </a:r>
            <a:r>
              <a:rPr lang="en-US" altLang="ja-JP" sz="2000" dirty="0" err="1">
                <a:solidFill>
                  <a:srgbClr val="FF0000"/>
                </a:solidFill>
              </a:rPr>
              <a:t>PublicationYear</a:t>
            </a:r>
            <a:r>
              <a:rPr lang="en-US" altLang="ja-JP" sz="2000" dirty="0">
                <a:solidFill>
                  <a:srgbClr val="FF0000"/>
                </a:solidFill>
              </a:rPr>
              <a:t>): Title. Version. Publisher. </a:t>
            </a:r>
            <a:r>
              <a:rPr lang="en-US" altLang="ja-JP" sz="2000" dirty="0" err="1">
                <a:solidFill>
                  <a:srgbClr val="FF0000"/>
                </a:solidFill>
              </a:rPr>
              <a:t>ResourceType</a:t>
            </a:r>
            <a:r>
              <a:rPr lang="en-US" altLang="ja-JP" sz="2000" dirty="0">
                <a:solidFill>
                  <a:srgbClr val="FF0000"/>
                </a:solidFill>
              </a:rPr>
              <a:t>. </a:t>
            </a:r>
          </a:p>
          <a:p>
            <a:pPr marL="0" indent="0">
              <a:lnSpc>
                <a:spcPct val="110000"/>
              </a:lnSpc>
              <a:buNone/>
            </a:pPr>
            <a:r>
              <a:rPr lang="en-US" altLang="ja-JP" sz="2000" dirty="0">
                <a:solidFill>
                  <a:srgbClr val="FF0000"/>
                </a:solidFill>
              </a:rPr>
              <a:t>    Identifier</a:t>
            </a:r>
          </a:p>
          <a:p>
            <a:pPr>
              <a:lnSpc>
                <a:spcPct val="110000"/>
              </a:lnSpc>
            </a:pPr>
            <a:endParaRPr lang="en-US" altLang="ja-JP" sz="2000" dirty="0">
              <a:solidFill>
                <a:srgbClr val="000000"/>
              </a:solidFill>
            </a:endParaRPr>
          </a:p>
          <a:p>
            <a:pPr>
              <a:lnSpc>
                <a:spcPct val="110000"/>
              </a:lnSpc>
            </a:pPr>
            <a:r>
              <a:rPr kumimoji="1" lang="en-US" altLang="ja-JP" sz="2000" dirty="0">
                <a:solidFill>
                  <a:srgbClr val="000000"/>
                </a:solidFill>
              </a:rPr>
              <a:t>UK Data Service</a:t>
            </a:r>
            <a:r>
              <a:rPr kumimoji="1" lang="ja-JP" altLang="en-US" sz="2000" dirty="0">
                <a:solidFill>
                  <a:srgbClr val="000000"/>
                </a:solidFill>
              </a:rPr>
              <a:t>は、主題を</a:t>
            </a:r>
            <a:r>
              <a:rPr lang="ja-JP" altLang="en-US" sz="2000" dirty="0">
                <a:solidFill>
                  <a:srgbClr val="000000"/>
                </a:solidFill>
              </a:rPr>
              <a:t>表す</a:t>
            </a:r>
            <a:r>
              <a:rPr kumimoji="1" lang="ja-JP" altLang="en-US" sz="2000" dirty="0">
                <a:solidFill>
                  <a:srgbClr val="000000"/>
                </a:solidFill>
              </a:rPr>
              <a:t>タイトルに加えて、データがカバーする地理的情報と時間的範囲を</a:t>
            </a:r>
            <a:r>
              <a:rPr lang="ja-JP" altLang="en-US" sz="2000" dirty="0">
                <a:solidFill>
                  <a:srgbClr val="000000"/>
                </a:solidFill>
              </a:rPr>
              <a:t>示す</a:t>
            </a:r>
            <a:r>
              <a:rPr kumimoji="1" lang="ja-JP" altLang="en-US" sz="2000" dirty="0">
                <a:solidFill>
                  <a:srgbClr val="000000"/>
                </a:solidFill>
              </a:rPr>
              <a:t>ことを推奨。</a:t>
            </a:r>
          </a:p>
        </p:txBody>
      </p:sp>
    </p:spTree>
    <p:extLst>
      <p:ext uri="{BB962C8B-B14F-4D97-AF65-F5344CB8AC3E}">
        <p14:creationId xmlns:p14="http://schemas.microsoft.com/office/powerpoint/2010/main" val="171863658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p:cNvGrpSpPr/>
          <p:nvPr/>
        </p:nvGrpSpPr>
        <p:grpSpPr>
          <a:xfrm>
            <a:off x="755576" y="1340768"/>
            <a:ext cx="7452460" cy="1116124"/>
            <a:chOff x="755576" y="1340768"/>
            <a:chExt cx="7452460" cy="1116124"/>
          </a:xfrm>
        </p:grpSpPr>
        <p:sp>
          <p:nvSpPr>
            <p:cNvPr id="3" name="正方形/長方形 2"/>
            <p:cNvSpPr/>
            <p:nvPr/>
          </p:nvSpPr>
          <p:spPr>
            <a:xfrm>
              <a:off x="755576" y="1340768"/>
              <a:ext cx="2844316" cy="14401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3671900" y="1345668"/>
              <a:ext cx="684000" cy="144016"/>
            </a:xfrm>
            <a:prstGeom prst="rect">
              <a:avLst/>
            </a:prstGeom>
            <a:solidFill>
              <a:srgbClr val="D1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572000" y="1340768"/>
              <a:ext cx="3600000" cy="14401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755576" y="1664804"/>
              <a:ext cx="2232000" cy="14401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167920" y="1664804"/>
              <a:ext cx="1908000" cy="14401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4896036" y="1952836"/>
              <a:ext cx="3312000" cy="14401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791580" y="2312876"/>
              <a:ext cx="792000" cy="14401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1871776" y="2312876"/>
              <a:ext cx="684000" cy="144016"/>
            </a:xfrm>
            <a:prstGeom prst="rect">
              <a:avLst/>
            </a:prstGeom>
            <a:solidFill>
              <a:srgbClr val="D1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879812" y="2312876"/>
              <a:ext cx="1692000" cy="14401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4932116" y="2312876"/>
              <a:ext cx="1476000" cy="14401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6619578" y="2312876"/>
              <a:ext cx="720000" cy="14401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タイトル 1"/>
          <p:cNvSpPr>
            <a:spLocks noGrp="1"/>
          </p:cNvSpPr>
          <p:nvPr>
            <p:ph type="title"/>
          </p:nvPr>
        </p:nvSpPr>
        <p:spPr/>
        <p:txBody>
          <a:bodyPr/>
          <a:lstStyle/>
          <a:p>
            <a:r>
              <a:rPr lang="en-US" altLang="ja-JP" dirty="0"/>
              <a:t>4.4.4 </a:t>
            </a:r>
            <a:r>
              <a:rPr lang="ja-JP" altLang="en-US" dirty="0"/>
              <a:t>データの引用</a:t>
            </a:r>
            <a:r>
              <a:rPr lang="en-US" altLang="en-US" dirty="0"/>
              <a:t>情報の例</a:t>
            </a:r>
            <a:endParaRPr kumimoji="1" lang="ja-JP" altLang="en-US" dirty="0"/>
          </a:p>
        </p:txBody>
      </p:sp>
      <p:sp>
        <p:nvSpPr>
          <p:cNvPr id="4" name="コンテンツ プレースホルダー 3"/>
          <p:cNvSpPr>
            <a:spLocks noGrp="1"/>
          </p:cNvSpPr>
          <p:nvPr>
            <p:ph sz="quarter" idx="1"/>
          </p:nvPr>
        </p:nvSpPr>
        <p:spPr>
          <a:xfrm>
            <a:off x="457200" y="1219200"/>
            <a:ext cx="8229600" cy="5342148"/>
          </a:xfrm>
        </p:spPr>
        <p:txBody>
          <a:bodyPr>
            <a:normAutofit/>
          </a:bodyPr>
          <a:lstStyle/>
          <a:p>
            <a:r>
              <a:rPr lang="en-US" altLang="ja-JP" sz="2000" dirty="0"/>
              <a:t>Richardson,</a:t>
            </a:r>
            <a:r>
              <a:rPr lang="ja-JP" altLang="en-US" sz="2000" dirty="0"/>
              <a:t> </a:t>
            </a:r>
            <a:r>
              <a:rPr lang="en-US" altLang="ja-JP" sz="2000" dirty="0"/>
              <a:t>Elizabeth</a:t>
            </a:r>
            <a:r>
              <a:rPr lang="ja-JP" altLang="en-US" sz="2000" dirty="0"/>
              <a:t> </a:t>
            </a:r>
            <a:r>
              <a:rPr lang="en-US" altLang="ja-JP" sz="2000" dirty="0"/>
              <a:t>A.</a:t>
            </a:r>
            <a:r>
              <a:rPr lang="ja-JP" altLang="en-US" sz="2000" dirty="0"/>
              <a:t> </a:t>
            </a:r>
            <a:r>
              <a:rPr lang="en-US" altLang="ja-JP" sz="2000" dirty="0"/>
              <a:t>(2009).</a:t>
            </a:r>
            <a:r>
              <a:rPr lang="ja-JP" altLang="en-US" sz="2000" dirty="0"/>
              <a:t> </a:t>
            </a:r>
            <a:r>
              <a:rPr lang="en-US" altLang="ja-JP" sz="2000" dirty="0" err="1"/>
              <a:t>Carstairs</a:t>
            </a:r>
            <a:r>
              <a:rPr lang="ja-JP" altLang="en-US" sz="2000" dirty="0"/>
              <a:t> </a:t>
            </a:r>
            <a:r>
              <a:rPr lang="en-US" altLang="ja-JP" sz="2000" dirty="0"/>
              <a:t>deprivation</a:t>
            </a:r>
            <a:r>
              <a:rPr lang="ja-JP" altLang="en-US" sz="2000" dirty="0"/>
              <a:t> </a:t>
            </a:r>
            <a:r>
              <a:rPr lang="en-US" altLang="ja-JP" sz="2000" dirty="0"/>
              <a:t>scores</a:t>
            </a:r>
            <a:r>
              <a:rPr lang="ja-JP" altLang="en-US" sz="2000" dirty="0"/>
              <a:t> </a:t>
            </a:r>
            <a:r>
              <a:rPr lang="en-US" altLang="ja-JP" sz="2000" dirty="0"/>
              <a:t>for</a:t>
            </a:r>
            <a:r>
              <a:rPr lang="ja-JP" altLang="en-US" sz="2000" dirty="0"/>
              <a:t> </a:t>
            </a:r>
            <a:r>
              <a:rPr lang="en-US" altLang="ja-JP" sz="2000" dirty="0"/>
              <a:t>Scotland</a:t>
            </a:r>
            <a:r>
              <a:rPr lang="ja-JP" altLang="en-US" sz="2000" dirty="0"/>
              <a:t> </a:t>
            </a:r>
            <a:r>
              <a:rPr lang="en-US" altLang="ja-JP" sz="2000" dirty="0"/>
              <a:t>by</a:t>
            </a:r>
            <a:r>
              <a:rPr lang="ja-JP" altLang="en-US" sz="2000" dirty="0"/>
              <a:t> </a:t>
            </a:r>
            <a:r>
              <a:rPr lang="en-US" altLang="ja-JP" sz="2000" dirty="0"/>
              <a:t>CATT2,</a:t>
            </a:r>
            <a:r>
              <a:rPr lang="ja-JP" altLang="en-US" sz="2000" dirty="0"/>
              <a:t> </a:t>
            </a:r>
            <a:r>
              <a:rPr lang="en-US" altLang="ja-JP" sz="2000" dirty="0"/>
              <a:t>1981,</a:t>
            </a:r>
            <a:r>
              <a:rPr lang="ja-JP" altLang="en-US" sz="2000" dirty="0"/>
              <a:t> </a:t>
            </a:r>
            <a:r>
              <a:rPr lang="en-US" altLang="ja-JP" sz="2000" dirty="0"/>
              <a:t>1991,</a:t>
            </a:r>
            <a:r>
              <a:rPr lang="ja-JP" altLang="en-US" sz="2000" dirty="0"/>
              <a:t> </a:t>
            </a:r>
            <a:r>
              <a:rPr lang="en-US" altLang="ja-JP" sz="2000" dirty="0"/>
              <a:t>2001</a:t>
            </a:r>
            <a:r>
              <a:rPr lang="ja-JP" altLang="en-US" sz="2000" dirty="0"/>
              <a:t> </a:t>
            </a:r>
            <a:r>
              <a:rPr lang="en-US" altLang="ja-JP" sz="2000" dirty="0"/>
              <a:t>[Dataset].</a:t>
            </a:r>
            <a:r>
              <a:rPr lang="ja-JP" altLang="en-US" sz="2000" dirty="0"/>
              <a:t> </a:t>
            </a:r>
            <a:r>
              <a:rPr lang="en-US" altLang="ja-JP" sz="2000" dirty="0"/>
              <a:t>University</a:t>
            </a:r>
            <a:r>
              <a:rPr lang="ja-JP" altLang="en-US" sz="2000" dirty="0"/>
              <a:t> </a:t>
            </a:r>
            <a:r>
              <a:rPr lang="en-US" altLang="ja-JP" sz="2000" dirty="0"/>
              <a:t>of</a:t>
            </a:r>
            <a:r>
              <a:rPr lang="ja-JP" altLang="en-US" sz="2000" dirty="0"/>
              <a:t> </a:t>
            </a:r>
            <a:r>
              <a:rPr lang="en-US" altLang="ja-JP" sz="2000" dirty="0"/>
              <a:t>Edinburgh.</a:t>
            </a:r>
            <a:r>
              <a:rPr lang="ja-JP" altLang="en-US" sz="2000" dirty="0"/>
              <a:t> </a:t>
            </a:r>
            <a:r>
              <a:rPr lang="en-US" altLang="ja-JP" sz="2000" dirty="0"/>
              <a:t>School</a:t>
            </a:r>
            <a:r>
              <a:rPr lang="ja-JP" altLang="en-US" sz="2000" dirty="0"/>
              <a:t> </a:t>
            </a:r>
            <a:r>
              <a:rPr lang="en-US" altLang="ja-JP" sz="2000" dirty="0"/>
              <a:t>of</a:t>
            </a:r>
            <a:r>
              <a:rPr lang="ja-JP" altLang="en-US" sz="2000" dirty="0"/>
              <a:t> </a:t>
            </a:r>
            <a:r>
              <a:rPr lang="en-US" altLang="ja-JP" sz="2000" dirty="0" err="1"/>
              <a:t>GeoSciences</a:t>
            </a:r>
            <a:r>
              <a:rPr lang="en-US" altLang="ja-JP" sz="2000" dirty="0"/>
              <a:t>.</a:t>
            </a:r>
            <a:r>
              <a:rPr lang="ja-JP" altLang="en-US" sz="2000" dirty="0"/>
              <a:t> </a:t>
            </a:r>
            <a:r>
              <a:rPr lang="en-US" altLang="ja-JP" sz="2000" dirty="0"/>
              <a:t>http://hdl.handle.net/10283/19.</a:t>
            </a:r>
          </a:p>
          <a:p>
            <a:pPr marL="0" indent="0">
              <a:buNone/>
            </a:pPr>
            <a:r>
              <a:rPr lang="ja-JP" altLang="en-US" sz="2000" dirty="0"/>
              <a:t>　作成者、作成日、データタイトル、公開対象期間、識別子</a:t>
            </a:r>
            <a:endParaRPr lang="en-US" altLang="ja-JP" sz="1100" dirty="0"/>
          </a:p>
          <a:p>
            <a:pPr marL="0" indent="0">
              <a:buNone/>
            </a:pPr>
            <a:endParaRPr lang="en-US" altLang="ja-JP" sz="1100" dirty="0"/>
          </a:p>
          <a:p>
            <a:r>
              <a:rPr lang="ja-JP" altLang="en-US" sz="2000" dirty="0"/>
              <a:t>引用文献と同じスタイルや順番を採用する。文献管理ソフトが助けとなる。</a:t>
            </a:r>
            <a:endParaRPr lang="en-US" altLang="ja-JP" sz="2000" dirty="0"/>
          </a:p>
          <a:p>
            <a:r>
              <a:rPr kumimoji="1" lang="ja-JP" altLang="en-US" sz="2000" dirty="0"/>
              <a:t>継続的に更新される動的なデータベースの場合、利用されたデータベースのバージョンを正確に参照することはほぼ不可能。この場合はダウンロード日を含める。</a:t>
            </a:r>
            <a:endParaRPr kumimoji="1" lang="en-US" altLang="ja-JP" sz="2000" dirty="0"/>
          </a:p>
          <a:p>
            <a:endParaRPr kumimoji="1" lang="en-US" altLang="ja-JP" sz="2000" dirty="0"/>
          </a:p>
          <a:p>
            <a:r>
              <a:rPr lang="ja-JP" altLang="en-US" sz="2000" dirty="0"/>
              <a:t>生命科学では、時系列データを参照するとき、単純にデータベース名とアクセス番号を提供する。</a:t>
            </a:r>
            <a:endParaRPr lang="en-US" altLang="ja-JP" sz="2000" dirty="0"/>
          </a:p>
          <a:p>
            <a:pPr marL="0" indent="0">
              <a:buNone/>
            </a:pPr>
            <a:r>
              <a:rPr kumimoji="1" lang="en-US" altLang="ja-JP" sz="2000" dirty="0"/>
              <a:t>     European Nucleotide Archive accession number CY115901, or </a:t>
            </a:r>
          </a:p>
          <a:p>
            <a:pPr marL="0" indent="0">
              <a:buNone/>
            </a:pPr>
            <a:r>
              <a:rPr lang="en-US" altLang="ja-JP" sz="2000" dirty="0"/>
              <a:t>     </a:t>
            </a:r>
            <a:r>
              <a:rPr kumimoji="1" lang="en-US" altLang="ja-JP" sz="2000" dirty="0"/>
              <a:t>NCBI SNP database accession number ss</a:t>
            </a:r>
            <a:r>
              <a:rPr lang="en-US" altLang="ja-JP" sz="2000" dirty="0"/>
              <a:t>472331023</a:t>
            </a:r>
          </a:p>
          <a:p>
            <a:pPr marL="0" indent="0">
              <a:buNone/>
            </a:pPr>
            <a:endParaRPr lang="en-US" altLang="ja-JP" sz="2000" dirty="0"/>
          </a:p>
        </p:txBody>
      </p:sp>
    </p:spTree>
    <p:extLst>
      <p:ext uri="{BB962C8B-B14F-4D97-AF65-F5344CB8AC3E}">
        <p14:creationId xmlns:p14="http://schemas.microsoft.com/office/powerpoint/2010/main" val="31847638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ユーザー定義 3">
      <a:majorFont>
        <a:latin typeface="Arial"/>
        <a:ea typeface="メイリオ"/>
        <a:cs typeface=""/>
      </a:majorFont>
      <a:minorFont>
        <a:latin typeface="Arial"/>
        <a:ea typeface="メイリオ"/>
        <a:cs typeface=""/>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2.xml><?xml version="1.0" encoding="utf-8"?>
<a:themeOverride xmlns:a="http://schemas.openxmlformats.org/drawingml/2006/main">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docProps/app.xml><?xml version="1.0" encoding="utf-8"?>
<Properties xmlns="http://schemas.openxmlformats.org/officeDocument/2006/extended-properties" xmlns:vt="http://schemas.openxmlformats.org/officeDocument/2006/docPropsVTypes">
  <Template/>
  <TotalTime>21406</TotalTime>
  <Words>1432</Words>
  <Application>Microsoft Office PowerPoint</Application>
  <PresentationFormat>画面に合わせる (4:3)</PresentationFormat>
  <Paragraphs>468</Paragraphs>
  <Slides>27</Slides>
  <Notes>26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27</vt:i4>
      </vt:variant>
    </vt:vector>
  </HeadingPairs>
  <TitlesOfParts>
    <vt:vector size="34" baseType="lpstr">
      <vt:lpstr>ＭＳ Ｐゴシック</vt:lpstr>
      <vt:lpstr>メイリオ</vt:lpstr>
      <vt:lpstr>Arial</vt:lpstr>
      <vt:lpstr>Calibri</vt:lpstr>
      <vt:lpstr>Wingdings</vt:lpstr>
      <vt:lpstr>Wingdings 3</vt:lpstr>
      <vt:lpstr>アース</vt:lpstr>
      <vt:lpstr>4. 組織化、文書化、メタデータ作成</vt:lpstr>
      <vt:lpstr>組織化、文書化、メタデータ作成</vt:lpstr>
      <vt:lpstr>4.1 データの組織的な管理</vt:lpstr>
      <vt:lpstr>4.1.1 データファイルを組織化する</vt:lpstr>
      <vt:lpstr>4.1.2 ファイルを組織化する際の３つの判断基準</vt:lpstr>
      <vt:lpstr>4.1.3 ファイル命名ルールの例</vt:lpstr>
      <vt:lpstr>4.1.4 ファイルの命名で考慮すべきこと</vt:lpstr>
      <vt:lpstr>4.2 データを文書にまとめる</vt:lpstr>
      <vt:lpstr>4.2.1 データについて文書で記録する意味</vt:lpstr>
      <vt:lpstr>4.2.2 データ文書の作成レベル</vt:lpstr>
      <vt:lpstr>4.2.3 データに関する文書の例</vt:lpstr>
      <vt:lpstr>4.2.4 文書の事例：実験ノート</vt:lpstr>
      <vt:lpstr>4.3 データにメタデータを付与する</vt:lpstr>
      <vt:lpstr>4.3.1 メタデータのタイプ</vt:lpstr>
      <vt:lpstr>4.3.2 様々なメタデータの標準</vt:lpstr>
      <vt:lpstr>4.3.3 Dublin Core Metadata Element Set</vt:lpstr>
      <vt:lpstr>4.3.4 DataCite Metadata スキーマ</vt:lpstr>
      <vt:lpstr>4.3.4 DataCite Metadata スキーマ</vt:lpstr>
      <vt:lpstr>4.3.5 DataCiteとDublinCoreの関係</vt:lpstr>
      <vt:lpstr>4.3.6 識別子の利用</vt:lpstr>
      <vt:lpstr>4.3.7 研究データのメタデータの例</vt:lpstr>
      <vt:lpstr>PowerPoint プレゼンテーション</vt:lpstr>
      <vt:lpstr>4.4 データの引用</vt:lpstr>
      <vt:lpstr>4.4.1 データを引用することの大切さ</vt:lpstr>
      <vt:lpstr>4.4.2 データ引用原則に関する共同宣言 FORCE11</vt:lpstr>
      <vt:lpstr>4.4.3 データ引用の方法</vt:lpstr>
      <vt:lpstr>4.4.4 データの引用情報の例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西薗由依</cp:lastModifiedBy>
  <cp:revision>1022</cp:revision>
  <cp:lastPrinted>2016-06-22T00:17:20Z</cp:lastPrinted>
  <dcterms:created xsi:type="dcterms:W3CDTF">2011-01-21T05:03:45Z</dcterms:created>
  <dcterms:modified xsi:type="dcterms:W3CDTF">2017-05-28T13:14:17Z</dcterms:modified>
</cp:coreProperties>
</file>