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0" r:id="rId2"/>
  </p:sldMasterIdLst>
  <p:notesMasterIdLst>
    <p:notesMasterId r:id="rId16"/>
  </p:notesMasterIdLst>
  <p:handoutMasterIdLst>
    <p:handoutMasterId r:id="rId17"/>
  </p:handoutMasterIdLst>
  <p:sldIdLst>
    <p:sldId id="705" r:id="rId3"/>
    <p:sldId id="706" r:id="rId4"/>
    <p:sldId id="711" r:id="rId5"/>
    <p:sldId id="708" r:id="rId6"/>
    <p:sldId id="707" r:id="rId7"/>
    <p:sldId id="717" r:id="rId8"/>
    <p:sldId id="720" r:id="rId9"/>
    <p:sldId id="719" r:id="rId10"/>
    <p:sldId id="714" r:id="rId11"/>
    <p:sldId id="272" r:id="rId12"/>
    <p:sldId id="713" r:id="rId13"/>
    <p:sldId id="263" r:id="rId14"/>
    <p:sldId id="723" r:id="rId15"/>
  </p:sldIdLst>
  <p:sldSz cx="9144000" cy="5143500" type="screen16x9"/>
  <p:notesSz cx="6858000" cy="9144000"/>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42" autoAdjust="0"/>
    <p:restoredTop sz="85079" autoAdjust="0"/>
  </p:normalViewPr>
  <p:slideViewPr>
    <p:cSldViewPr>
      <p:cViewPr varScale="1">
        <p:scale>
          <a:sx n="142" d="100"/>
          <a:sy n="142" d="100"/>
        </p:scale>
        <p:origin x="936" y="120"/>
      </p:cViewPr>
      <p:guideLst>
        <p:guide orient="horz" pos="1620"/>
        <p:guide pos="2880"/>
      </p:guideLst>
    </p:cSldViewPr>
  </p:slideViewPr>
  <p:notesTextViewPr>
    <p:cViewPr>
      <p:scale>
        <a:sx n="100" d="100"/>
        <a:sy n="100" d="100"/>
      </p:scale>
      <p:origin x="0" y="-1218"/>
    </p:cViewPr>
  </p:notesTextViewPr>
  <p:notesViewPr>
    <p:cSldViewPr>
      <p:cViewPr varScale="1">
        <p:scale>
          <a:sx n="72" d="100"/>
          <a:sy n="72" d="100"/>
        </p:scale>
        <p:origin x="-285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神崎　隼人" userId="6558da01-6b01-4713-85e4-26a01af9bb9a" providerId="ADAL" clId="{EE5B1DA1-3C67-2444-9923-16AB5DC78465}"/>
    <pc:docChg chg="undo custSel modSld">
      <pc:chgData name="神崎　隼人" userId="6558da01-6b01-4713-85e4-26a01af9bb9a" providerId="ADAL" clId="{EE5B1DA1-3C67-2444-9923-16AB5DC78465}" dt="2024-11-11T05:20:33.382" v="12" actId="1076"/>
      <pc:docMkLst>
        <pc:docMk/>
      </pc:docMkLst>
      <pc:sldChg chg="addSp modSp mod">
        <pc:chgData name="神崎　隼人" userId="6558da01-6b01-4713-85e4-26a01af9bb9a" providerId="ADAL" clId="{EE5B1DA1-3C67-2444-9923-16AB5DC78465}" dt="2024-11-11T05:20:33.382" v="12" actId="1076"/>
        <pc:sldMkLst>
          <pc:docMk/>
          <pc:sldMk cId="3164811787" sldId="705"/>
        </pc:sldMkLst>
        <pc:spChg chg="add mod">
          <ac:chgData name="神崎　隼人" userId="6558da01-6b01-4713-85e4-26a01af9bb9a" providerId="ADAL" clId="{EE5B1DA1-3C67-2444-9923-16AB5DC78465}" dt="2024-11-11T05:20:33.382" v="12" actId="1076"/>
          <ac:spMkLst>
            <pc:docMk/>
            <pc:sldMk cId="3164811787" sldId="705"/>
            <ac:spMk id="3" creationId="{207D1236-D933-A186-E490-88C97EE6CB05}"/>
          </ac:spMkLst>
        </pc:spChg>
      </pc:sldChg>
    </pc:docChg>
  </pc:docChgLst>
  <pc:docChgLst>
    <pc:chgData name="神崎　隼人" userId="6558da01-6b01-4713-85e4-26a01af9bb9a" providerId="ADAL" clId="{5A906012-C48E-534B-845A-76EE24F436B6}"/>
    <pc:docChg chg="modSld">
      <pc:chgData name="神崎　隼人" userId="6558da01-6b01-4713-85e4-26a01af9bb9a" providerId="ADAL" clId="{5A906012-C48E-534B-845A-76EE24F436B6}" dt="2024-11-14T08:08:09.096" v="1" actId="20577"/>
      <pc:docMkLst>
        <pc:docMk/>
      </pc:docMkLst>
      <pc:sldChg chg="modSp mod">
        <pc:chgData name="神崎　隼人" userId="6558da01-6b01-4713-85e4-26a01af9bb9a" providerId="ADAL" clId="{5A906012-C48E-534B-845A-76EE24F436B6}" dt="2024-11-14T08:08:09.096" v="1" actId="20577"/>
        <pc:sldMkLst>
          <pc:docMk/>
          <pc:sldMk cId="1988733016" sldId="723"/>
        </pc:sldMkLst>
        <pc:spChg chg="mod">
          <ac:chgData name="神崎　隼人" userId="6558da01-6b01-4713-85e4-26a01af9bb9a" providerId="ADAL" clId="{5A906012-C48E-534B-845A-76EE24F436B6}" dt="2024-11-14T08:08:09.096" v="1" actId="20577"/>
          <ac:spMkLst>
            <pc:docMk/>
            <pc:sldMk cId="1988733016" sldId="723"/>
            <ac:spMk id="3" creationId="{ED35B60B-B970-9AEF-F154-1804828311DC}"/>
          </ac:spMkLst>
        </pc:spChg>
      </pc:sldChg>
    </pc:docChg>
  </pc:docChgLst>
  <pc:docChgLst>
    <pc:chgData name="南山　泰之" userId="65e26fd8-d4d7-4e1c-9f8d-7bc3aa9588e5" providerId="ADAL" clId="{AF5EAE78-CC4B-424D-A38A-AC0F5B8749DC}"/>
    <pc:docChg chg="modSld">
      <pc:chgData name="南山　泰之" userId="65e26fd8-d4d7-4e1c-9f8d-7bc3aa9588e5" providerId="ADAL" clId="{AF5EAE78-CC4B-424D-A38A-AC0F5B8749DC}" dt="2024-11-19T06:25:35.269" v="0" actId="6549"/>
      <pc:docMkLst>
        <pc:docMk/>
      </pc:docMkLst>
      <pc:sldChg chg="modSp mod">
        <pc:chgData name="南山　泰之" userId="65e26fd8-d4d7-4e1c-9f8d-7bc3aa9588e5" providerId="ADAL" clId="{AF5EAE78-CC4B-424D-A38A-AC0F5B8749DC}" dt="2024-11-19T06:25:35.269" v="0" actId="6549"/>
        <pc:sldMkLst>
          <pc:docMk/>
          <pc:sldMk cId="3164811787" sldId="705"/>
        </pc:sldMkLst>
        <pc:spChg chg="mod">
          <ac:chgData name="南山　泰之" userId="65e26fd8-d4d7-4e1c-9f8d-7bc3aa9588e5" providerId="ADAL" clId="{AF5EAE78-CC4B-424D-A38A-AC0F5B8749DC}" dt="2024-11-19T06:25:35.269" v="0" actId="6549"/>
          <ac:spMkLst>
            <pc:docMk/>
            <pc:sldMk cId="3164811787" sldId="705"/>
            <ac:spMk id="3" creationId="{207D1236-D933-A186-E490-88C97EE6CB0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3132DDD-92F6-3DA2-8EBC-600FB242EA8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ndParaRPr>
          </a:p>
        </p:txBody>
      </p:sp>
      <p:sp>
        <p:nvSpPr>
          <p:cNvPr id="3" name="日付プレースホルダー 2">
            <a:extLst>
              <a:ext uri="{FF2B5EF4-FFF2-40B4-BE49-F238E27FC236}">
                <a16:creationId xmlns:a16="http://schemas.microsoft.com/office/drawing/2014/main" id="{53C5B167-4041-D109-77CD-26BA16504901}"/>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43047A32-CB4B-DB44-B130-644A4A6D2144}" type="datetimeFigureOut">
              <a:rPr lang="ja-JP" altLang="en-US">
                <a:latin typeface="BIZ UDPGothic" panose="020B0400000000000000" pitchFamily="34" charset="-128"/>
              </a:rPr>
              <a:pPr>
                <a:defRPr/>
              </a:pPr>
              <a:t>2024/11/26</a:t>
            </a:fld>
            <a:endParaRPr lang="ja-JP" altLang="en-US">
              <a:latin typeface="BIZ UDPGothic" panose="020B0400000000000000" pitchFamily="34" charset="-128"/>
            </a:endParaRPr>
          </a:p>
        </p:txBody>
      </p:sp>
      <p:sp>
        <p:nvSpPr>
          <p:cNvPr id="4" name="フッター プレースホルダー 3">
            <a:extLst>
              <a:ext uri="{FF2B5EF4-FFF2-40B4-BE49-F238E27FC236}">
                <a16:creationId xmlns:a16="http://schemas.microsoft.com/office/drawing/2014/main" id="{88BB814E-6C53-9FD5-956F-ED16111BC800}"/>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ndParaRPr>
          </a:p>
        </p:txBody>
      </p:sp>
      <p:sp>
        <p:nvSpPr>
          <p:cNvPr id="5" name="スライド番号プレースホルダー 4">
            <a:extLst>
              <a:ext uri="{FF2B5EF4-FFF2-40B4-BE49-F238E27FC236}">
                <a16:creationId xmlns:a16="http://schemas.microsoft.com/office/drawing/2014/main" id="{8096748E-577E-B47F-A7C8-9853FA84AFF6}"/>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B99AE1FD-C9D0-D540-8314-EFBB08211FEE}" type="slidenum">
              <a:rPr lang="ja-JP" altLang="en-US">
                <a:latin typeface="BIZ UDPGothic" panose="020B0400000000000000" pitchFamily="34" charset="-128"/>
              </a:rPr>
              <a:pPr>
                <a:defRPr/>
              </a:pPr>
              <a:t>‹#›</a:t>
            </a:fld>
            <a:endParaRPr lang="ja-JP" altLang="en-US">
              <a:latin typeface="BIZ UDPGothic" panose="020B0400000000000000" pitchFamily="34" charset="-128"/>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BIZ UDPGothic" panose="020B0400000000000000" pitchFamily="34"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BIZ UDPGothic" panose="020B0400000000000000" pitchFamily="34" charset="-128"/>
              </a:defRPr>
            </a:lvl1pPr>
          </a:lstStyle>
          <a:p>
            <a:fld id="{5D3CAD81-93EB-2548-B787-8EDC0CDE348B}" type="datetimeFigureOut">
              <a:rPr lang="ja-JP" altLang="en-US" smtClean="0"/>
              <a:pPr/>
              <a:t>2024/11/26</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dirty="0"/>
              <a:t>2 </a:t>
            </a:r>
            <a:r>
              <a:rPr kumimoji="1" lang="ja-JP" altLang="en-US"/>
              <a:t>レベル</a:t>
            </a:r>
          </a:p>
          <a:p>
            <a:pPr lvl="2"/>
            <a:r>
              <a:rPr kumimoji="1" lang="ja-JP" altLang="en-US"/>
              <a:t>第 </a:t>
            </a:r>
            <a:r>
              <a:rPr kumimoji="1" lang="en-US" altLang="ja-JP" dirty="0"/>
              <a:t>3 </a:t>
            </a:r>
            <a:r>
              <a:rPr kumimoji="1" lang="ja-JP" altLang="en-US"/>
              <a:t>レベル</a:t>
            </a:r>
          </a:p>
          <a:p>
            <a:pPr lvl="3"/>
            <a:r>
              <a:rPr kumimoji="1" lang="ja-JP" altLang="en-US"/>
              <a:t>第 </a:t>
            </a:r>
            <a:r>
              <a:rPr kumimoji="1" lang="en-US" altLang="ja-JP" dirty="0"/>
              <a:t>4 </a:t>
            </a:r>
            <a:r>
              <a:rPr kumimoji="1" lang="ja-JP" altLang="en-US"/>
              <a:t>レベル</a:t>
            </a:r>
          </a:p>
          <a:p>
            <a:pPr lvl="4"/>
            <a:r>
              <a:rPr kumimoji="1" lang="ja-JP" altLang="en-US"/>
              <a:t>第 </a:t>
            </a:r>
            <a:r>
              <a:rPr kumimoji="1" lang="en-US" altLang="ja-JP" dirty="0"/>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BIZ UDPGothic" panose="020B0400000000000000" pitchFamily="34"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BIZ UDPGothic" panose="020B0400000000000000" pitchFamily="34" charset="-128"/>
              </a:defRPr>
            </a:lvl1pPr>
          </a:lstStyle>
          <a:p>
            <a:fld id="{7234601A-79F5-FB43-890C-78DD16DC944A}" type="slidenum">
              <a:rPr lang="ja-JP" altLang="en-US" smtClean="0"/>
              <a:pPr/>
              <a:t>‹#›</a:t>
            </a:fld>
            <a:endParaRPr lang="ja-JP" altLang="en-US"/>
          </a:p>
        </p:txBody>
      </p:sp>
    </p:spTree>
    <p:extLst>
      <p:ext uri="{BB962C8B-B14F-4D97-AF65-F5344CB8AC3E}">
        <p14:creationId xmlns:p14="http://schemas.microsoft.com/office/powerpoint/2010/main" val="298657310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1pPr>
    <a:lvl2pPr marL="4572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2pPr>
    <a:lvl3pPr marL="9144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3pPr>
    <a:lvl4pPr marL="13716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4pPr>
    <a:lvl5pPr marL="18288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rcos.nii.ac.jp/servic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ii.ac.jp/creded/project.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rdm.nii.ac.jp/dashboard"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ir.library.osaka-u.ac.jp/repo/ouka/all/" TargetMode="External"/><Relationship Id="rId5" Type="http://schemas.openxmlformats.org/officeDocument/2006/relationships/hyperlink" Target="http://www.hpc.cmc.osaka-u.ac.jp/onion/" TargetMode="External"/><Relationship Id="rId4" Type="http://schemas.openxmlformats.org/officeDocument/2006/relationships/hyperlink" Target="https://support.rdm.nii.ac.jp/"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upport.rdm.nii.ac.jp/abou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hpc.cmc.osaka-u.ac.jp/onio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ii.ac.jp/openforum/upload/1acad47fe1977dc7fb1000f4609a22e5344f9ebd.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r.library.osaka-u.ac.jp/"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upport.irdb.nii.ac.jp/j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osaka-u.ac.jp/ja/research/hclg46"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nii.ac.jp/openforum/upload/1acad47fe1977dc7fb1000f4609a22e5344f9ebd.pdf" TargetMode="External"/><Relationship Id="rId3" Type="http://schemas.openxmlformats.org/officeDocument/2006/relationships/hyperlink" Target="https://www.osaka-u.ac.jp/ja/research/hclg46" TargetMode="External"/><Relationship Id="rId7" Type="http://schemas.openxmlformats.org/officeDocument/2006/relationships/hyperlink" Target="https://rcos.nii.ac.jp/service/"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support.rdm.nii.ac.jp/about/" TargetMode="External"/><Relationship Id="rId5" Type="http://schemas.openxmlformats.org/officeDocument/2006/relationships/hyperlink" Target="https://www.nii.ac.jp/creded/project.html" TargetMode="External"/><Relationship Id="rId4" Type="http://schemas.openxmlformats.org/officeDocument/2006/relationships/hyperlink" Target="http://www.hpc.cmc.osaka-u.ac.jp/onio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lang="ja-JP" altLang="en-US" sz="900" dirty="0"/>
              <a:t>研究データ基盤を知る、利用する</a:t>
            </a:r>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r>
              <a:rPr kumimoji="1" lang="ja-JP" altLang="en-US" dirty="0"/>
              <a:t>ここでは、研究データライフサイクルに沿った研究データ基盤や、基盤同士の連携可能性について、大阪大学での取組みをご紹介します。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r>
              <a:rPr kumimoji="1" lang="ja-JP" altLang="en-US" dirty="0"/>
              <a:t>ここでは、研究データ基盤「</a:t>
            </a:r>
            <a:r>
              <a:rPr kumimoji="1" lang="en-US" altLang="ja-JP" dirty="0"/>
              <a:t>NII RDC</a:t>
            </a:r>
            <a:r>
              <a:rPr kumimoji="1" lang="ja-JP" altLang="en-US" dirty="0"/>
              <a:t>」とその連携について理解するために、大阪大学を事例にお話しします。大阪大学では、学内構成員に連携された研究データ基盤を提供してきました。</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endParaRPr kumimoji="1" lang="en-US" altLang="ja-JP" sz="900" dirty="0"/>
          </a:p>
          <a:p>
            <a:endParaRPr kumimoji="1" lang="en-US" altLang="ja-JP" sz="900" dirty="0"/>
          </a:p>
          <a:p>
            <a:endParaRPr kumimoji="1" lang="ja-JP" altLang="en-US"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a:t>
            </a:fld>
            <a:endParaRPr kumimoji="1" lang="ja-JP" altLang="en-US"/>
          </a:p>
        </p:txBody>
      </p:sp>
    </p:spTree>
    <p:extLst>
      <p:ext uri="{BB962C8B-B14F-4D97-AF65-F5344CB8AC3E}">
        <p14:creationId xmlns:p14="http://schemas.microsoft.com/office/powerpoint/2010/main" val="457085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Topic:</a:t>
            </a:r>
            <a:r>
              <a:rPr lang="en-US" altLang="ja-JP" sz="900" dirty="0" err="1"/>
              <a:t>NII</a:t>
            </a:r>
            <a:r>
              <a:rPr lang="ja-JP" altLang="en-US" sz="900" dirty="0"/>
              <a:t>研究データ基盤（</a:t>
            </a:r>
            <a:r>
              <a:rPr lang="en-US" altLang="ja-JP" sz="900" dirty="0"/>
              <a:t>NII RDC</a:t>
            </a:r>
            <a:r>
              <a:rPr lang="ja-JP" altLang="en-US" sz="900" dirty="0"/>
              <a:t>）とは</a:t>
            </a:r>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r>
              <a:rPr kumimoji="1" lang="ja-JP" altLang="en-US" dirty="0"/>
              <a:t>わが国では、研究データライフサイクルを一巡させるための取組みが、既に開始されています。</a:t>
            </a:r>
            <a:endParaRPr kumimoji="1" lang="en-US" altLang="ja-JP" dirty="0"/>
          </a:p>
          <a:p>
            <a:r>
              <a:rPr kumimoji="1" lang="ja-JP" altLang="en-US" dirty="0"/>
              <a:t>国立情報学研究所が、</a:t>
            </a:r>
            <a:r>
              <a:rPr kumimoji="1" lang="en-US" altLang="ja-JP" dirty="0"/>
              <a:t>2021</a:t>
            </a:r>
            <a:r>
              <a:rPr kumimoji="1" lang="ja-JP" altLang="en-US" dirty="0"/>
              <a:t>年に本格運用を始めた、</a:t>
            </a:r>
            <a:r>
              <a:rPr kumimoji="1" lang="en-US" altLang="ja-JP" dirty="0"/>
              <a:t>N.I.I.</a:t>
            </a:r>
            <a:r>
              <a:rPr kumimoji="1" lang="ja-JP" altLang="en-US" dirty="0"/>
              <a:t>研究データ基盤</a:t>
            </a:r>
            <a:r>
              <a:rPr kumimoji="1" lang="en-US" altLang="ja-JP" dirty="0"/>
              <a:t>[break:"0.02s"]N.I.I.R.D.C</a:t>
            </a:r>
            <a:r>
              <a:rPr kumimoji="1" lang="ja-JP" altLang="en-US" dirty="0"/>
              <a:t>について紹介します。</a:t>
            </a:r>
            <a:endParaRPr kumimoji="1" lang="en-US" altLang="ja-JP" dirty="0"/>
          </a:p>
          <a:p>
            <a:r>
              <a:rPr kumimoji="1" lang="en-US" altLang="ja-JP" dirty="0"/>
              <a:t>N.I.I.RDC</a:t>
            </a:r>
            <a:r>
              <a:rPr kumimoji="1" lang="ja-JP" altLang="en-US" dirty="0"/>
              <a:t>は、研究データを管理するための基盤</a:t>
            </a:r>
            <a:r>
              <a:rPr kumimoji="1" lang="en-US" altLang="ja-JP" dirty="0"/>
              <a:t>[break:"0.02s"]</a:t>
            </a:r>
            <a:r>
              <a:rPr kumimoji="1" lang="ja-JP" altLang="en-US" dirty="0"/>
              <a:t>ガクニン</a:t>
            </a:r>
            <a:r>
              <a:rPr kumimoji="1" lang="en-US" altLang="ja-JP" dirty="0"/>
              <a:t>RDM[break:"0.02s"]</a:t>
            </a:r>
            <a:r>
              <a:rPr kumimoji="1" lang="ja-JP" altLang="en-US" dirty="0"/>
              <a:t>、データを公開するための基盤</a:t>
            </a:r>
            <a:r>
              <a:rPr kumimoji="1" lang="en-US" altLang="ja-JP" dirty="0"/>
              <a:t>[break:"0.02s"]</a:t>
            </a:r>
            <a:r>
              <a:rPr kumimoji="1" lang="ja-JP" altLang="en-US" dirty="0"/>
              <a:t>ジャイロクラウド</a:t>
            </a:r>
            <a:r>
              <a:rPr kumimoji="1" lang="en-US" altLang="ja-JP" dirty="0"/>
              <a:t>[break:"0.02s"]</a:t>
            </a:r>
            <a:r>
              <a:rPr kumimoji="1" lang="ja-JP" altLang="en-US" dirty="0"/>
              <a:t>、データを検索するための基盤</a:t>
            </a:r>
            <a:r>
              <a:rPr kumimoji="1" lang="en-US" altLang="ja-JP" dirty="0"/>
              <a:t>[break:"0.02s"]</a:t>
            </a:r>
            <a:r>
              <a:rPr lang="ja-JP" altLang="en-US" dirty="0"/>
              <a:t> </a:t>
            </a:r>
            <a:r>
              <a:rPr lang="en-US" altLang="ja-JP" dirty="0"/>
              <a:t>(</a:t>
            </a:r>
            <a:r>
              <a:rPr lang="en-US" altLang="ja-JP" dirty="0" err="1"/>
              <a:t>CiNii</a:t>
            </a:r>
            <a:r>
              <a:rPr lang="en-US" altLang="ja-JP" dirty="0"/>
              <a:t>)[kana:"</a:t>
            </a:r>
            <a:r>
              <a:rPr lang="ja-JP" altLang="en-US" dirty="0"/>
              <a:t>サィニィ</a:t>
            </a:r>
            <a:r>
              <a:rPr lang="en-US" altLang="ja-JP" dirty="0"/>
              <a:t>"]</a:t>
            </a:r>
            <a:r>
              <a:rPr kumimoji="1" lang="en-US" altLang="ja-JP" dirty="0"/>
              <a:t>[break:"0.02s"]</a:t>
            </a:r>
            <a:r>
              <a:rPr kumimoji="1" lang="ja-JP" altLang="en-US" dirty="0"/>
              <a:t>の、主に３つの基盤から構成されています。</a:t>
            </a:r>
            <a:endParaRPr kumimoji="1" lang="en-US" altLang="ja-JP" dirty="0"/>
          </a:p>
          <a:p>
            <a:r>
              <a:rPr kumimoji="1" lang="ja-JP" altLang="en-US" dirty="0"/>
              <a:t>現在、国立情報学研究所は、これらの</a:t>
            </a:r>
            <a:r>
              <a:rPr kumimoji="1" lang="en-US" altLang="ja-JP" dirty="0"/>
              <a:t>3</a:t>
            </a:r>
            <a:r>
              <a:rPr kumimoji="1" lang="ja-JP" altLang="en-US" dirty="0"/>
              <a:t>つの主要な基盤を、</a:t>
            </a:r>
            <a:r>
              <a:rPr kumimoji="1" lang="en-US" altLang="ja-JP" dirty="0"/>
              <a:t>7</a:t>
            </a:r>
            <a:r>
              <a:rPr kumimoji="1" lang="ja-JP" altLang="en-US" dirty="0"/>
              <a:t>つの側面から高度化することで、さらに研究者の研究データ管理の負担を軽減するための開発を続けています。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r>
              <a:rPr kumimoji="1" lang="ja-JP" altLang="en-US" dirty="0"/>
              <a:t>まず</a:t>
            </a:r>
            <a:r>
              <a:rPr kumimoji="1" lang="ja-JP" altLang="en-US"/>
              <a:t>、我が国全体の取組みです。その取組みが、国立</a:t>
            </a:r>
            <a:r>
              <a:rPr kumimoji="1" lang="ja-JP" altLang="en-US" dirty="0"/>
              <a:t>情報</a:t>
            </a:r>
            <a:r>
              <a:rPr kumimoji="1" lang="ja-JP" altLang="en-US"/>
              <a:t>学研究所（</a:t>
            </a:r>
            <a:r>
              <a:rPr kumimoji="1" lang="en-US" altLang="ja-JP" dirty="0"/>
              <a:t>NII</a:t>
            </a:r>
            <a:r>
              <a:rPr kumimoji="1" lang="ja-JP" altLang="en-US"/>
              <a:t>）の研究データ基盤、通称「</a:t>
            </a:r>
            <a:r>
              <a:rPr kumimoji="1" lang="en-US" altLang="ja-JP" dirty="0"/>
              <a:t>NII RDC</a:t>
            </a:r>
            <a:r>
              <a:rPr kumimoji="1" lang="ja-JP" altLang="en-US"/>
              <a:t>」です。本格運用が</a:t>
            </a:r>
            <a:r>
              <a:rPr kumimoji="1" lang="en-US" altLang="ja-JP" dirty="0"/>
              <a:t>2021</a:t>
            </a:r>
            <a:r>
              <a:rPr kumimoji="1" lang="ja-JP" altLang="en-US"/>
              <a:t>年に開始しました。</a:t>
            </a:r>
            <a:endParaRPr kumimoji="1" lang="en-US" altLang="ja-JP" dirty="0"/>
          </a:p>
          <a:p>
            <a:r>
              <a:rPr kumimoji="1" lang="en-US" altLang="ja-JP" dirty="0"/>
              <a:t>NII RDC</a:t>
            </a:r>
            <a:r>
              <a:rPr kumimoji="1" lang="ja-JP" altLang="en-US"/>
              <a:t>は、研究データライフサイクルの巡りに沿った３つの基盤からなります。まず、研究</a:t>
            </a:r>
            <a:r>
              <a:rPr kumimoji="1" lang="ja-JP" altLang="en-US" dirty="0"/>
              <a:t>データを</a:t>
            </a:r>
            <a:r>
              <a:rPr kumimoji="1" lang="ja-JP" altLang="en-US"/>
              <a:t>管理するときの基盤が「</a:t>
            </a:r>
            <a:r>
              <a:rPr kumimoji="1" lang="en-US" altLang="ja-JP" dirty="0" err="1"/>
              <a:t>GakuNinRDM</a:t>
            </a:r>
            <a:r>
              <a:rPr kumimoji="1" lang="ja-JP" altLang="en-US"/>
              <a:t>」、次にデータ</a:t>
            </a:r>
            <a:r>
              <a:rPr kumimoji="1" lang="ja-JP" altLang="en-US" dirty="0"/>
              <a:t>を</a:t>
            </a:r>
            <a:r>
              <a:rPr kumimoji="1" lang="ja-JP" altLang="en-US"/>
              <a:t>公開するときの基盤が「</a:t>
            </a:r>
            <a:r>
              <a:rPr kumimoji="1" lang="en-US" altLang="ja-JP" dirty="0"/>
              <a:t>JAIRO Cloud</a:t>
            </a:r>
            <a:r>
              <a:rPr kumimoji="1" lang="ja-JP" altLang="en-US"/>
              <a:t>」、そしてデータ</a:t>
            </a:r>
            <a:r>
              <a:rPr kumimoji="1" lang="ja-JP" altLang="en-US" dirty="0"/>
              <a:t>を</a:t>
            </a:r>
            <a:r>
              <a:rPr kumimoji="1" lang="ja-JP" altLang="en-US"/>
              <a:t>検索するときの基盤が「</a:t>
            </a:r>
            <a:r>
              <a:rPr kumimoji="1" lang="en-US" altLang="ja-JP" dirty="0" err="1"/>
              <a:t>CiNii</a:t>
            </a:r>
            <a:r>
              <a:rPr kumimoji="1" lang="ja-JP" altLang="en-US"/>
              <a:t>」です。</a:t>
            </a:r>
            <a:endParaRPr kumimoji="1" lang="en-US" altLang="ja-JP" dirty="0"/>
          </a:p>
          <a:p>
            <a:r>
              <a:rPr kumimoji="1" lang="ja-JP" altLang="en-US"/>
              <a:t>現在、</a:t>
            </a:r>
            <a:r>
              <a:rPr kumimoji="1" lang="en-US" altLang="ja-JP" dirty="0"/>
              <a:t>NII</a:t>
            </a:r>
            <a:r>
              <a:rPr kumimoji="1" lang="ja-JP" altLang="en-US"/>
              <a:t>はこれら３つの基盤の開発を継続し、研究者の研究データ管理の負担を軽減できるよう目指しています。この開発は、７つの側面（管理、流通、保護、育成、蓄積、信頼、活用）の高度化にアプローチしています。</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国立情報学研究所オープンサイエンス基盤研究センター（</a:t>
            </a:r>
            <a:r>
              <a:rPr lang="en-US" altLang="ja-JP" sz="1200" dirty="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NII</a:t>
            </a:r>
            <a:r>
              <a:rPr lang="ja-JP" altLang="en-US" sz="1200">
                <a:latin typeface="BIZ UDPGothic" panose="020B0400000000000000" pitchFamily="34" charset="-128"/>
                <a:ea typeface="BIZ UDPGothic" panose="020B0400000000000000" pitchFamily="34" charset="-128"/>
              </a:rPr>
              <a:t>研究データ基盤（</a:t>
            </a:r>
            <a:r>
              <a:rPr lang="en-US" altLang="ja-JP" sz="1200" dirty="0">
                <a:latin typeface="BIZ UDPGothic" panose="020B0400000000000000" pitchFamily="34" charset="-128"/>
                <a:ea typeface="BIZ UDPGothic" panose="020B0400000000000000" pitchFamily="34" charset="-128"/>
              </a:rPr>
              <a:t>NII Research Data Cloud</a:t>
            </a:r>
            <a:r>
              <a:rPr lang="ja-JP" altLang="en-US" sz="120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NII RDC</a:t>
            </a:r>
            <a:r>
              <a:rPr lang="ja-JP" altLang="en-US" sz="1200">
                <a:latin typeface="BIZ UDPGothic" panose="020B0400000000000000" pitchFamily="34" charset="-128"/>
                <a:ea typeface="BIZ UDPGothic" panose="020B0400000000000000" pitchFamily="34" charset="-128"/>
              </a:rPr>
              <a:t>）の概要」</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https://rcos.nii.ac.jp/service/</a:t>
            </a:r>
            <a:endParaRPr lang="ja-JP" altLang="en-US" sz="12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2</a:t>
            </a:fld>
            <a:endParaRPr kumimoji="1" lang="ja-JP" altLang="en-US"/>
          </a:p>
        </p:txBody>
      </p:sp>
    </p:spTree>
    <p:extLst>
      <p:ext uri="{BB962C8B-B14F-4D97-AF65-F5344CB8AC3E}">
        <p14:creationId xmlns:p14="http://schemas.microsoft.com/office/powerpoint/2010/main" val="1174959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Topic:AI</a:t>
            </a:r>
            <a:r>
              <a:rPr kumimoji="1" lang="ja-JP" altLang="en-US" dirty="0"/>
              <a:t>等の活用を推進する研究データエコシステム構築事業</a:t>
            </a:r>
          </a:p>
          <a:p>
            <a:endParaRPr lang="en-US" altLang="ja-JP" sz="900" u="none" strike="noStrike" dirty="0">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```text</a:t>
            </a:r>
            <a:endParaRPr kumimoji="1" lang="en-US" altLang="ja-JP" dirty="0"/>
          </a:p>
          <a:p>
            <a:r>
              <a:rPr kumimoji="1" lang="ja-JP" altLang="en-US" dirty="0"/>
              <a:t>ここでは、本学が参画する全国的な研究データ管理に関する取り組みについて紹介します。</a:t>
            </a:r>
          </a:p>
          <a:p>
            <a:r>
              <a:rPr lang="en-US" altLang="ja-JP" sz="900" dirty="0"/>
              <a:t>(</a:t>
            </a:r>
            <a:r>
              <a:rPr lang="ja-JP" altLang="en-US" sz="900" kern="100" dirty="0">
                <a:effectLst/>
                <a:cs typeface="Times New Roman" panose="02020603050405020304" pitchFamily="18" charset="0"/>
              </a:rPr>
              <a:t>文部科学省</a:t>
            </a:r>
            <a:r>
              <a:rPr lang="en-US" altLang="ja-JP" sz="900" dirty="0"/>
              <a:t>)[kana:"</a:t>
            </a:r>
            <a:r>
              <a:rPr lang="ja-JP" altLang="en-US" sz="900" dirty="0"/>
              <a:t>モンブカガ</a:t>
            </a:r>
            <a:r>
              <a:rPr lang="en-US" altLang="ja-JP" sz="900" dirty="0"/>
              <a:t>'</a:t>
            </a:r>
            <a:r>
              <a:rPr lang="ja-JP" altLang="en-US" sz="900" dirty="0"/>
              <a:t>クショー</a:t>
            </a:r>
            <a:r>
              <a:rPr lang="en-US" altLang="ja-JP" sz="900" dirty="0"/>
              <a:t>"]</a:t>
            </a:r>
            <a:r>
              <a:rPr kumimoji="1" lang="ja-JP" altLang="en-US" dirty="0"/>
              <a:t>の公募事業である、「</a:t>
            </a:r>
            <a:r>
              <a:rPr kumimoji="1" lang="en-US" altLang="ja-JP" dirty="0"/>
              <a:t>AI</a:t>
            </a:r>
            <a:r>
              <a:rPr kumimoji="1" lang="ja-JP" altLang="en-US" dirty="0"/>
              <a:t>等の活用を推進する研究データエコシステム構築事業」は、全国的な共通基盤の高度化による研究データエコシステムの構築を目指しています。</a:t>
            </a:r>
          </a:p>
          <a:p>
            <a:r>
              <a:rPr kumimoji="1" lang="ja-JP" altLang="en-US" dirty="0"/>
              <a:t>具体的には、</a:t>
            </a:r>
            <a:r>
              <a:rPr kumimoji="1" lang="en-US" altLang="ja-JP" dirty="0"/>
              <a:t>N.I.I.RDC</a:t>
            </a:r>
            <a:r>
              <a:rPr kumimoji="1" lang="ja-JP" altLang="en-US" dirty="0"/>
              <a:t>のフレームを基本として、ユースケースの開拓、ルールの整備、人材の育成等の観点で取り組んでおり、全国的に展開していくことを目指しています。</a:t>
            </a:r>
            <a:endParaRPr kumimoji="1" lang="en-US" altLang="ja-JP" dirty="0"/>
          </a:p>
          <a:p>
            <a:r>
              <a:rPr kumimoji="1" lang="ja-JP" altLang="en-US" dirty="0"/>
              <a:t>大阪大学は特に、人材育成チームを担当しており、この研修教材も、その一環として、作成されたものです。</a:t>
            </a:r>
            <a:endParaRPr kumimoji="1" lang="en-US" altLang="ja-JP" dirty="0"/>
          </a:p>
          <a:p>
            <a:r>
              <a:rPr kumimoji="1" lang="ja-JP" altLang="en-US" dirty="0"/>
              <a:t>今後、研究データ管理の基礎に加え、「実践編」と位置付ける教材の展開も予定しています。自身の研究分野に近いものは、ぜひ受講してください。また実践的な教材作成に、ご協力いただける研究者の皆様からのご連絡もお待ちしておりま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r>
              <a:rPr kumimoji="1" lang="ja-JP" altLang="en-US" dirty="0"/>
              <a:t>ここでは本学が参画する全国的な研究データ管理に関する取り組みについて紹介します。</a:t>
            </a:r>
          </a:p>
          <a:p>
            <a:r>
              <a:rPr kumimoji="1" lang="ja-JP" altLang="en-US" dirty="0"/>
              <a:t>文部科学省の公募事業である「</a:t>
            </a:r>
            <a:r>
              <a:rPr kumimoji="1" lang="en-US" altLang="ja-JP" dirty="0"/>
              <a:t>AI</a:t>
            </a:r>
            <a:r>
              <a:rPr kumimoji="1" lang="ja-JP" altLang="en-US" dirty="0"/>
              <a:t>等の活用を推進する研究データエコシステム構築事業」は全国的な共通基盤の高度化による研究データエコシステムの構築を目指しています。</a:t>
            </a:r>
          </a:p>
          <a:p>
            <a:r>
              <a:rPr kumimoji="1" lang="ja-JP" altLang="en-US" dirty="0"/>
              <a:t>具体的には、</a:t>
            </a:r>
            <a:r>
              <a:rPr kumimoji="1" lang="en-US" altLang="ja-JP" dirty="0"/>
              <a:t>NII RDC</a:t>
            </a:r>
            <a:r>
              <a:rPr kumimoji="1" lang="ja-JP" altLang="en-US" dirty="0"/>
              <a:t>のフレームを基本として、ユースケースの開拓、ルールの整備、人材の育成等の観点で取り組んでおり、全国的に展開していくことを目指しています。</a:t>
            </a:r>
            <a:endParaRPr kumimoji="1" lang="en-US" altLang="ja-JP" dirty="0"/>
          </a:p>
          <a:p>
            <a:r>
              <a:rPr kumimoji="1" lang="ja-JP" altLang="en-US" dirty="0"/>
              <a:t>大阪大学は特に人材育成チームを担当しており、本研修教材もその一環として作成されたものです。</a:t>
            </a:r>
            <a:endParaRPr kumimoji="1" lang="en-US" altLang="ja-JP" dirty="0"/>
          </a:p>
          <a:p>
            <a:r>
              <a:rPr kumimoji="1" lang="ja-JP" altLang="en-US" dirty="0"/>
              <a:t>今後、研究データ管理の基礎に加え、実践編と位置付ける教材の展開も予定しています。自身の研究分野に近いものはぜひ受講してください。また実践的な教材作成にご協力いただける研究者の皆様からのご連絡もお待ちして</a:t>
            </a:r>
            <a:r>
              <a:rPr kumimoji="1" lang="ja-JP" altLang="en-US"/>
              <a:t>おります。</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国立情報学研究所（</a:t>
            </a:r>
            <a:r>
              <a:rPr lang="en-US" altLang="ja-JP" sz="1200" dirty="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AI</a:t>
            </a:r>
            <a:r>
              <a:rPr lang="ja-JP" altLang="en-US" sz="1200">
                <a:latin typeface="BIZ UDPGothic" panose="020B0400000000000000" pitchFamily="34" charset="-128"/>
                <a:ea typeface="BIZ UDPGothic" panose="020B0400000000000000" pitchFamily="34" charset="-128"/>
              </a:rPr>
              <a:t>等の活用を推進する研究データエコシステム構築事業</a:t>
            </a:r>
            <a:r>
              <a:rPr lang="en-US" altLang="ja-JP" sz="1200" dirty="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事業の詳細」</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https://www.nii.ac.jp/creded/project.html</a:t>
            </a:r>
            <a:r>
              <a:rPr lang="ja-JP" altLang="en-US" sz="1200">
                <a:latin typeface="BIZ UDPGothic" panose="020B0400000000000000" pitchFamily="34" charset="-128"/>
                <a:ea typeface="BIZ UDPGothic" panose="020B0400000000000000" pitchFamily="34" charset="-128"/>
              </a:rPr>
              <a:t>　</a:t>
            </a:r>
          </a:p>
          <a:p>
            <a:pPr marL="171450" indent="-171450">
              <a:buFont typeface="Arial" panose="020B0604020202020204" pitchFamily="34" charset="0"/>
              <a:buChar char="•"/>
            </a:pP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3</a:t>
            </a:fld>
            <a:endParaRPr kumimoji="1" lang="ja-JP" altLang="en-US"/>
          </a:p>
        </p:txBody>
      </p:sp>
    </p:spTree>
    <p:extLst>
      <p:ext uri="{BB962C8B-B14F-4D97-AF65-F5344CB8AC3E}">
        <p14:creationId xmlns:p14="http://schemas.microsoft.com/office/powerpoint/2010/main" val="3241092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dirty="0"/>
              <a:t>大阪大学の研究データ基盤連携</a:t>
            </a:r>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r>
              <a:rPr kumimoji="1" lang="ja-JP" altLang="en-US"/>
              <a:t>ここ</a:t>
            </a:r>
            <a:r>
              <a:rPr kumimoji="1" lang="ja-JP" altLang="en-US" dirty="0"/>
              <a:t>に示すのは、本学独自の研究データ基盤を</a:t>
            </a:r>
            <a:r>
              <a:rPr kumimoji="1" lang="en-US" altLang="ja-JP" dirty="0"/>
              <a:t>N.I.I.RDC</a:t>
            </a:r>
            <a:r>
              <a:rPr kumimoji="1" lang="ja-JP" altLang="en-US" dirty="0"/>
              <a:t>に組み込むことを想定した、大阪大学版、</a:t>
            </a:r>
            <a:r>
              <a:rPr kumimoji="1" lang="en-US" altLang="ja-JP" dirty="0"/>
              <a:t>N.I.I.RDC</a:t>
            </a:r>
            <a:r>
              <a:rPr kumimoji="1" lang="ja-JP" altLang="en-US" dirty="0"/>
              <a:t>、ともいうべき試験的な基盤連携の概略図です。</a:t>
            </a:r>
            <a:endParaRPr kumimoji="1" lang="en-US" altLang="ja-JP" dirty="0"/>
          </a:p>
          <a:p>
            <a:r>
              <a:rPr kumimoji="1" lang="ja-JP" altLang="en-US" dirty="0"/>
              <a:t>本学は、</a:t>
            </a:r>
            <a:r>
              <a:rPr kumimoji="1" lang="en-US" altLang="ja-JP" dirty="0"/>
              <a:t>2022</a:t>
            </a:r>
            <a:r>
              <a:rPr kumimoji="1" lang="ja-JP" altLang="en-US" dirty="0"/>
              <a:t>年</a:t>
            </a:r>
            <a:r>
              <a:rPr kumimoji="1" lang="en-US" altLang="ja-JP" dirty="0"/>
              <a:t>5</a:t>
            </a:r>
            <a:r>
              <a:rPr kumimoji="1" lang="ja-JP" altLang="en-US" dirty="0"/>
              <a:t>月に、学認</a:t>
            </a:r>
            <a:r>
              <a:rPr kumimoji="1" lang="en-US" altLang="ja-JP" dirty="0"/>
              <a:t>RDM</a:t>
            </a:r>
            <a:r>
              <a:rPr kumimoji="1" lang="ja-JP" altLang="en-US" dirty="0"/>
              <a:t>の登録申請を行っており、本学構成員であれば、学認</a:t>
            </a:r>
            <a:r>
              <a:rPr kumimoji="1" lang="en-US" altLang="ja-JP" dirty="0"/>
              <a:t>-</a:t>
            </a:r>
            <a:r>
              <a:rPr lang="ja-JP" altLang="ja-JP" dirty="0"/>
              <a:t>フェデレーション</a:t>
            </a:r>
            <a:r>
              <a:rPr kumimoji="1" lang="ja-JP" altLang="en-US" dirty="0"/>
              <a:t>認証によって、利用することが可能です。</a:t>
            </a:r>
            <a:endParaRPr kumimoji="1" lang="en-US" altLang="ja-JP" dirty="0"/>
          </a:p>
          <a:p>
            <a:r>
              <a:rPr kumimoji="1" lang="ja-JP" altLang="en-US" dirty="0"/>
              <a:t>学認</a:t>
            </a:r>
            <a:r>
              <a:rPr kumimoji="1" lang="en-US" altLang="ja-JP" dirty="0"/>
              <a:t>RDM</a:t>
            </a:r>
            <a:r>
              <a:rPr kumimoji="1" lang="ja-JP" altLang="en-US" dirty="0"/>
              <a:t>や、</a:t>
            </a:r>
            <a:r>
              <a:rPr kumimoji="1" lang="en-US" altLang="ja-JP" dirty="0"/>
              <a:t>ONION</a:t>
            </a:r>
            <a:r>
              <a:rPr kumimoji="1" lang="ja-JP" altLang="en-US" dirty="0"/>
              <a:t>間の、細かなデータ移動は、双方向に行われるため、実際の動きは、概略図と異なりますが、これらの基盤を活用することによって、研究データのライフサイクルに沿って、研究データを管理、保存、公開、検索、利活用を実現することを目指していま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r>
              <a:rPr kumimoji="1" lang="ja-JP" altLang="en-US"/>
              <a:t>次は、大阪大学での取組み事例です。大阪大学には独自</a:t>
            </a:r>
            <a:r>
              <a:rPr kumimoji="1" lang="ja-JP" altLang="en-US" dirty="0"/>
              <a:t>の研究</a:t>
            </a:r>
            <a:r>
              <a:rPr kumimoji="1" lang="ja-JP" altLang="en-US"/>
              <a:t>データ基盤がありました。それらを</a:t>
            </a:r>
            <a:r>
              <a:rPr kumimoji="1" lang="en-US" altLang="ja-JP" dirty="0"/>
              <a:t>NII RDC</a:t>
            </a:r>
            <a:r>
              <a:rPr kumimoji="1" lang="ja-JP" altLang="en-US"/>
              <a:t>に組み込むという狙いで、基盤連携を試みてきました。いわば大阪</a:t>
            </a:r>
            <a:r>
              <a:rPr kumimoji="1" lang="ja-JP" altLang="en-US" dirty="0"/>
              <a:t>大学版</a:t>
            </a:r>
            <a:r>
              <a:rPr kumimoji="1" lang="en-US" altLang="ja-JP" dirty="0"/>
              <a:t>NII</a:t>
            </a:r>
            <a:r>
              <a:rPr kumimoji="1" lang="ja-JP" altLang="en-US"/>
              <a:t> </a:t>
            </a:r>
            <a:r>
              <a:rPr kumimoji="1" lang="en-US" altLang="ja-JP" dirty="0"/>
              <a:t>RDC</a:t>
            </a:r>
            <a:r>
              <a:rPr kumimoji="1" lang="ja-JP" altLang="en-US"/>
              <a:t>です。その概略を説明します。</a:t>
            </a:r>
            <a:endParaRPr kumimoji="1" lang="en-US" altLang="ja-JP" dirty="0"/>
          </a:p>
          <a:p>
            <a:r>
              <a:rPr kumimoji="1" lang="ja-JP" altLang="en-US"/>
              <a:t>大阪大学にはデータ集約基盤の「</a:t>
            </a:r>
            <a:r>
              <a:rPr kumimoji="1" lang="en-US" altLang="ja-JP" dirty="0"/>
              <a:t>ONION</a:t>
            </a:r>
            <a:r>
              <a:rPr kumimoji="1" lang="ja-JP" altLang="en-US"/>
              <a:t>」と機関リポジトリの「</a:t>
            </a:r>
            <a:r>
              <a:rPr kumimoji="1" lang="en-US" altLang="ja-JP" dirty="0"/>
              <a:t>OUKA</a:t>
            </a:r>
            <a:r>
              <a:rPr kumimoji="1" lang="ja-JP" altLang="en-US"/>
              <a:t>」があります。そして、</a:t>
            </a:r>
            <a:r>
              <a:rPr kumimoji="1" lang="en-US" altLang="ja-JP" dirty="0"/>
              <a:t>NII</a:t>
            </a:r>
            <a:r>
              <a:rPr kumimoji="1" lang="ja-JP" altLang="en-US"/>
              <a:t>の研究データ管理基盤の</a:t>
            </a:r>
            <a:r>
              <a:rPr kumimoji="1" lang="en-US" altLang="ja-JP" dirty="0" err="1"/>
              <a:t>GakuNin</a:t>
            </a:r>
            <a:r>
              <a:rPr kumimoji="1" lang="en-US" altLang="ja-JP" dirty="0"/>
              <a:t> RDM</a:t>
            </a:r>
            <a:r>
              <a:rPr kumimoji="1" lang="ja-JP" altLang="en-US"/>
              <a:t>には</a:t>
            </a:r>
            <a:r>
              <a:rPr kumimoji="1" lang="en-US" altLang="ja-JP" dirty="0"/>
              <a:t>2022</a:t>
            </a:r>
            <a:r>
              <a:rPr kumimoji="1" lang="ja-JP" altLang="en-US"/>
              <a:t>年に登録申請を行ったため、本学構成員が学認</a:t>
            </a:r>
            <a:r>
              <a:rPr kumimoji="1" lang="ja-JP" altLang="en-US" dirty="0"/>
              <a:t>フェデレーション認証</a:t>
            </a:r>
            <a:r>
              <a:rPr kumimoji="1" lang="ja-JP" altLang="en-US"/>
              <a:t>によって利用できるようになりました。</a:t>
            </a:r>
            <a:r>
              <a:rPr kumimoji="1" lang="en-US" altLang="ja-JP" dirty="0"/>
              <a:t>ONION</a:t>
            </a:r>
            <a:r>
              <a:rPr kumimoji="1" lang="ja-JP" altLang="en-US"/>
              <a:t>、</a:t>
            </a:r>
            <a:r>
              <a:rPr kumimoji="1" lang="en-US" altLang="ja-JP" dirty="0"/>
              <a:t>OUKA</a:t>
            </a:r>
            <a:r>
              <a:rPr kumimoji="1" lang="ja-JP" altLang="en-US"/>
              <a:t>、</a:t>
            </a:r>
            <a:r>
              <a:rPr kumimoji="1" lang="en-US" altLang="ja-JP" dirty="0" err="1"/>
              <a:t>GakuNin</a:t>
            </a:r>
            <a:r>
              <a:rPr kumimoji="1" lang="en-US" altLang="ja-JP" dirty="0"/>
              <a:t> RDM</a:t>
            </a:r>
            <a:r>
              <a:rPr kumimoji="1" lang="ja-JP" altLang="en-US"/>
              <a:t>の３つの研究データ基盤を活用して、研究データライフサイクルに沿った研究データの管理、保存、公開、利活用の実現を目指しています。補足として、</a:t>
            </a:r>
            <a:r>
              <a:rPr kumimoji="1" lang="en-US" altLang="ja-JP" dirty="0" err="1"/>
              <a:t>GakuNin</a:t>
            </a:r>
            <a:r>
              <a:rPr kumimoji="1" lang="en-US" altLang="ja-JP" dirty="0"/>
              <a:t> RDM</a:t>
            </a:r>
            <a:r>
              <a:rPr kumimoji="1" lang="ja-JP" altLang="en-US"/>
              <a:t>や</a:t>
            </a:r>
            <a:r>
              <a:rPr kumimoji="1" lang="en-US" altLang="ja-JP" dirty="0"/>
              <a:t>ONION</a:t>
            </a:r>
            <a:r>
              <a:rPr kumimoji="1" lang="ja-JP" altLang="en-US"/>
              <a:t>の間のデータ移動は双方向に行われますので、実際のデータ移動と概略図は少し異なっています。</a:t>
            </a:r>
            <a:endParaRPr kumimoji="1" lang="en-US" altLang="ja-JP" dirty="0"/>
          </a:p>
          <a:p>
            <a:endParaRPr kumimoji="1" lang="en-US" altLang="ja-JP" sz="12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err="1">
                <a:solidFill>
                  <a:schemeClr val="tx1"/>
                </a:solidFill>
                <a:latin typeface="BIZ UDPGothic" panose="020B0400000000000000" pitchFamily="34" charset="-128"/>
                <a:ea typeface="BIZ UDPGothic" panose="020B0400000000000000" pitchFamily="34" charset="-128"/>
              </a:rPr>
              <a:t>GakuNin</a:t>
            </a:r>
            <a:r>
              <a:rPr lang="en-US" altLang="ja-JP" sz="1200" dirty="0">
                <a:solidFill>
                  <a:schemeClr val="tx1"/>
                </a:solidFill>
                <a:latin typeface="BIZ UDPGothic" panose="020B0400000000000000" pitchFamily="34" charset="-128"/>
                <a:ea typeface="BIZ UDPGothic" panose="020B0400000000000000" pitchFamily="34" charset="-128"/>
              </a:rPr>
              <a:t> RDM </a:t>
            </a:r>
            <a:r>
              <a:rPr lang="en-US" altLang="ja-JP" sz="1200" dirty="0">
                <a:solidFill>
                  <a:schemeClr val="tx1"/>
                </a:solidFill>
                <a:latin typeface="BIZ UDPGothic" panose="020B0400000000000000" pitchFamily="34" charset="-128"/>
                <a:ea typeface="BIZ UDPGothic" panose="020B0400000000000000" pitchFamily="34" charset="-128"/>
                <a:hlinkClick r:id="rId3"/>
              </a:rPr>
              <a:t>https://rdm.nii.ac.jp/dashboard</a:t>
            </a:r>
            <a:endParaRPr lang="en-US" altLang="ja-JP" sz="12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err="1">
                <a:solidFill>
                  <a:schemeClr val="tx1"/>
                </a:solidFill>
                <a:latin typeface="BIZ UDPGothic" panose="020B0400000000000000" pitchFamily="34" charset="-128"/>
                <a:ea typeface="BIZ UDPGothic" panose="020B0400000000000000" pitchFamily="34" charset="-128"/>
              </a:rPr>
              <a:t>GakuNin</a:t>
            </a:r>
            <a:r>
              <a:rPr lang="en-US" altLang="ja-JP" sz="1200" dirty="0">
                <a:solidFill>
                  <a:schemeClr val="tx1"/>
                </a:solidFill>
                <a:latin typeface="BIZ UDPGothic" panose="020B0400000000000000" pitchFamily="34" charset="-128"/>
                <a:ea typeface="BIZ UDPGothic" panose="020B0400000000000000" pitchFamily="34" charset="-128"/>
              </a:rPr>
              <a:t> RDM</a:t>
            </a:r>
            <a:r>
              <a:rPr lang="ja-JP" altLang="en-US" sz="1200">
                <a:solidFill>
                  <a:schemeClr val="tx1"/>
                </a:solidFill>
                <a:latin typeface="BIZ UDPGothic" panose="020B0400000000000000" pitchFamily="34" charset="-128"/>
                <a:ea typeface="BIZ UDPGothic" panose="020B0400000000000000" pitchFamily="34" charset="-128"/>
              </a:rPr>
              <a:t>サポートポータル</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4"/>
              </a:rPr>
              <a:t>https://support.rdm.nii.ac.jp/</a:t>
            </a:r>
            <a:endParaRPr lang="en-US" altLang="ja-JP" sz="1200" dirty="0">
              <a:solidFill>
                <a:schemeClr val="tx1"/>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chemeClr val="tx1"/>
                </a:solidFill>
                <a:latin typeface="BIZ UDPGothic" panose="020B0400000000000000" pitchFamily="34" charset="-128"/>
                <a:ea typeface="BIZ UDPGothic" panose="020B0400000000000000" pitchFamily="34" charset="-128"/>
              </a:rPr>
              <a:t>データ集約基盤</a:t>
            </a:r>
            <a:r>
              <a:rPr lang="en-US" altLang="ja-JP" sz="1200" dirty="0">
                <a:solidFill>
                  <a:schemeClr val="tx1"/>
                </a:solidFill>
                <a:latin typeface="BIZ UDPGothic" panose="020B0400000000000000" pitchFamily="34" charset="-128"/>
                <a:ea typeface="BIZ UDPGothic" panose="020B0400000000000000" pitchFamily="34" charset="-128"/>
              </a:rPr>
              <a:t>ONION </a:t>
            </a:r>
            <a:r>
              <a:rPr lang="en-US" altLang="ja-JP" sz="1200" dirty="0">
                <a:solidFill>
                  <a:schemeClr val="tx1"/>
                </a:solidFill>
                <a:latin typeface="BIZ UDPGothic" panose="020B0400000000000000" pitchFamily="34" charset="-128"/>
                <a:ea typeface="BIZ UDPGothic" panose="020B0400000000000000" pitchFamily="34" charset="-128"/>
                <a:hlinkClick r:id="rId5"/>
              </a:rPr>
              <a:t>http://www.hpc.cmc.osaka-u.ac.jp/onion/</a:t>
            </a:r>
            <a:r>
              <a:rPr lang="ja-JP" altLang="en-US" sz="1200">
                <a:solidFill>
                  <a:schemeClr val="tx1"/>
                </a:solidFill>
                <a:latin typeface="BIZ UDPGothic" panose="020B0400000000000000" pitchFamily="34" charset="-128"/>
                <a:ea typeface="BIZ UDPGothic" panose="020B0400000000000000" pitchFamily="34" charset="-128"/>
              </a:rPr>
              <a:t>　</a:t>
            </a:r>
            <a:endParaRPr lang="en-US" altLang="ja-JP" sz="1200" dirty="0">
              <a:solidFill>
                <a:schemeClr val="tx1"/>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chemeClr val="tx1"/>
                </a:solidFill>
                <a:latin typeface="BIZ UDPGothic" panose="020B0400000000000000" pitchFamily="34" charset="-128"/>
                <a:ea typeface="BIZ UDPGothic" panose="020B0400000000000000" pitchFamily="34" charset="-128"/>
              </a:rPr>
              <a:t>機関リポジトリ</a:t>
            </a:r>
            <a:r>
              <a:rPr lang="en-US" altLang="ja-JP" sz="1200" dirty="0">
                <a:solidFill>
                  <a:schemeClr val="tx1"/>
                </a:solidFill>
                <a:latin typeface="BIZ UDPGothic" panose="020B0400000000000000" pitchFamily="34" charset="-128"/>
                <a:ea typeface="BIZ UDPGothic" panose="020B0400000000000000" pitchFamily="34" charset="-128"/>
              </a:rPr>
              <a:t>OUKA </a:t>
            </a:r>
            <a:r>
              <a:rPr lang="es-419" altLang="ja-JP" sz="1200" dirty="0">
                <a:solidFill>
                  <a:schemeClr val="tx1"/>
                </a:solidFill>
                <a:latin typeface="BIZ UDPGothic" panose="020B0400000000000000" pitchFamily="34" charset="-128"/>
                <a:ea typeface="BIZ UDPGothic" panose="020B0400000000000000" pitchFamily="34" charset="-128"/>
                <a:hlinkClick r:id="rId6"/>
              </a:rPr>
              <a:t>https://ir.library.osaka-u.ac.jp/repo/ouka/all/</a:t>
            </a:r>
            <a:r>
              <a:rPr lang="es-419" altLang="ja-JP" sz="1200" dirty="0">
                <a:solidFill>
                  <a:schemeClr val="tx1"/>
                </a:solidFill>
                <a:latin typeface="BIZ UDPGothic" panose="020B0400000000000000" pitchFamily="34" charset="-128"/>
                <a:ea typeface="BIZ UDPGothic" panose="020B0400000000000000" pitchFamily="34" charset="-128"/>
              </a:rPr>
              <a:t> </a:t>
            </a:r>
            <a:endParaRPr lang="ja-JP" altLang="en-US" sz="120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dirty="0"/>
          </a:p>
          <a:p>
            <a:r>
              <a:rPr lang="en-US" altLang="ja-JP" sz="900" u="none" strike="noStrike" dirty="0">
                <a:solidFill>
                  <a:srgbClr val="000000"/>
                </a:solidFill>
                <a:effectLst/>
              </a:rPr>
              <a:t>```</a:t>
            </a:r>
            <a:endParaRPr kumimoji="1" lang="en-US" altLang="ja-JP"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4</a:t>
            </a:fld>
            <a:endParaRPr kumimoji="1" lang="ja-JP" altLang="en-US"/>
          </a:p>
        </p:txBody>
      </p:sp>
    </p:spTree>
    <p:extLst>
      <p:ext uri="{BB962C8B-B14F-4D97-AF65-F5344CB8AC3E}">
        <p14:creationId xmlns:p14="http://schemas.microsoft.com/office/powerpoint/2010/main" val="4006778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Topic:GakuNin</a:t>
            </a:r>
            <a:r>
              <a:rPr kumimoji="1" lang="en-US" altLang="ja-JP" dirty="0"/>
              <a:t> RDM</a:t>
            </a:r>
            <a:r>
              <a:rPr kumimoji="1" lang="ja-JP" altLang="en-US" dirty="0"/>
              <a:t>（データ管理基盤）とは</a:t>
            </a:r>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ここでは、学認</a:t>
            </a:r>
            <a:r>
              <a:rPr kumimoji="1" lang="en-US" altLang="ja-JP" dirty="0"/>
              <a:t>RDM</a:t>
            </a:r>
            <a:r>
              <a:rPr kumimoji="1" lang="ja-JP" altLang="en-US" dirty="0"/>
              <a:t>について紹介します。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学認</a:t>
            </a:r>
            <a:r>
              <a:rPr kumimoji="1" lang="en-US" altLang="ja-JP" dirty="0"/>
              <a:t>RDM</a:t>
            </a:r>
            <a:r>
              <a:rPr kumimoji="1" lang="ja-JP" altLang="en-US" dirty="0"/>
              <a:t>は、</a:t>
            </a:r>
            <a:r>
              <a:rPr lang="ja-JP" altLang="en-US" sz="900" dirty="0"/>
              <a:t>研究データ管理に必要なデジタル資源を提供し、研究データ管理を支援する基盤です。</a:t>
            </a:r>
            <a:endParaRPr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学認</a:t>
            </a:r>
            <a:r>
              <a:rPr lang="en-US" altLang="ja-JP" sz="900" dirty="0"/>
              <a:t>RDM</a:t>
            </a:r>
            <a:r>
              <a:rPr lang="ja-JP" altLang="en-US" sz="900" dirty="0"/>
              <a:t>の特徴はご覧のとおりとなっています。</a:t>
            </a:r>
            <a:endParaRPr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dirty="0"/>
              <a:t>クローズドな環境で、組織を越えた共同研究のデータ共有が可能です。</a:t>
            </a:r>
            <a:r>
              <a:rPr lang="en-US" altLang="ja-JP" sz="900" dirty="0"/>
              <a:t>[break:"0.02s"]</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dirty="0"/>
              <a:t>バージョン管理やアクセスコントロール、メタデータ管理をサポートし、研究</a:t>
            </a:r>
            <a:r>
              <a:rPr lang="en-US" altLang="ja-JP" sz="900" dirty="0"/>
              <a:t>(</a:t>
            </a:r>
            <a:r>
              <a:rPr lang="ja-JP" altLang="en-US" sz="900" dirty="0"/>
              <a:t>証跡</a:t>
            </a:r>
            <a:r>
              <a:rPr lang="en-US" altLang="ja-JP" sz="900" dirty="0"/>
              <a:t>)[kana:"</a:t>
            </a:r>
            <a:r>
              <a:rPr lang="ja-JP" altLang="en-US" sz="900" dirty="0"/>
              <a:t>シ</a:t>
            </a:r>
            <a:r>
              <a:rPr lang="en-US" altLang="ja-JP" sz="900" dirty="0"/>
              <a:t>'</a:t>
            </a:r>
            <a:r>
              <a:rPr lang="ja-JP" altLang="en-US" sz="900" dirty="0"/>
              <a:t>ョウセキ</a:t>
            </a:r>
            <a:r>
              <a:rPr lang="en-US" altLang="ja-JP" sz="900" dirty="0"/>
              <a:t>"]</a:t>
            </a:r>
            <a:r>
              <a:rPr lang="ja-JP" altLang="en-US" sz="900" dirty="0"/>
              <a:t>の記録機能（タイムスタンプ）も提供されており、研究公正を強化します。</a:t>
            </a:r>
            <a:r>
              <a:rPr lang="en-US" altLang="ja-JP" sz="900" dirty="0"/>
              <a:t>[break:"0.02s"]</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dirty="0"/>
              <a:t>クラウドストレージや、データ解析ツールとの連携が可能であったり</a:t>
            </a:r>
            <a:r>
              <a:rPr lang="en-US" altLang="ja-JP" sz="900" dirty="0"/>
              <a:t>[break:"0.02s"]</a:t>
            </a:r>
            <a:r>
              <a:rPr lang="ja-JP" altLang="en-US" sz="900" dirty="0"/>
              <a:t> 、学術認証フェデレーションに対応し、セキュアなアクセスが提供されているなど</a:t>
            </a:r>
            <a:r>
              <a:rPr lang="en-US" altLang="ja-JP" sz="900" dirty="0"/>
              <a:t>[break:"0.01s"]</a:t>
            </a:r>
            <a:r>
              <a:rPr lang="ja-JP" altLang="en-US" sz="900" dirty="0"/>
              <a:t> 、現在も研究データ管理に必要な機能の開発、実装が進められています。</a:t>
            </a:r>
            <a:endParaRPr lang="en-US" altLang="ja-JP" sz="900"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ここでは、</a:t>
            </a:r>
            <a:r>
              <a:rPr kumimoji="1" lang="en-US" altLang="ja-JP" dirty="0" err="1"/>
              <a:t>GakuNin</a:t>
            </a:r>
            <a:r>
              <a:rPr kumimoji="1" lang="en-US" altLang="ja-JP" dirty="0"/>
              <a:t> RDM</a:t>
            </a:r>
            <a:r>
              <a:rPr kumimoji="1" lang="ja-JP" altLang="en-US" dirty="0"/>
              <a:t>について紹介します。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err="1"/>
              <a:t>GakuNin</a:t>
            </a:r>
            <a:r>
              <a:rPr kumimoji="1" lang="en-US" altLang="ja-JP" dirty="0"/>
              <a:t> RDM</a:t>
            </a:r>
            <a:r>
              <a:rPr kumimoji="1" lang="ja-JP" altLang="en-US" dirty="0"/>
              <a:t>は</a:t>
            </a:r>
            <a:r>
              <a:rPr lang="ja-JP" altLang="en-US" sz="900" dirty="0"/>
              <a:t>研究データ管理に必要なデジタル資源を提供し、研究データ管理を支援する基盤です。</a:t>
            </a:r>
            <a:endParaRPr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dirty="0" err="1"/>
              <a:t>GakuNin</a:t>
            </a:r>
            <a:r>
              <a:rPr lang="ja-JP" altLang="en-US" sz="900" dirty="0"/>
              <a:t> </a:t>
            </a:r>
            <a:r>
              <a:rPr lang="en-US" altLang="ja-JP" sz="900" dirty="0"/>
              <a:t>RDM</a:t>
            </a:r>
            <a:r>
              <a:rPr lang="ja-JP" altLang="en-US" sz="900" dirty="0"/>
              <a:t>の特徴はご覧のとおりとなって</a:t>
            </a:r>
            <a:r>
              <a:rPr lang="ja-JP" altLang="en-US" sz="900"/>
              <a:t>います。</a:t>
            </a:r>
            <a:endParaRPr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a:latin typeface="BIZ UDPGothic" panose="020B0400000000000000" pitchFamily="34" charset="-128"/>
                <a:ea typeface="BIZ UDPGothic" panose="020B0400000000000000" pitchFamily="34" charset="-128"/>
              </a:rPr>
              <a:t>国立情報学研究所（</a:t>
            </a:r>
            <a:r>
              <a:rPr lang="en-US" altLang="ja-JP" sz="900" dirty="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a:t>
            </a:r>
            <a:r>
              <a:rPr lang="en-US" altLang="ja-JP" sz="900" dirty="0" err="1">
                <a:latin typeface="BIZ UDPGothic" panose="020B0400000000000000" pitchFamily="34" charset="-128"/>
                <a:ea typeface="BIZ UDPGothic" panose="020B0400000000000000" pitchFamily="34" charset="-128"/>
              </a:rPr>
              <a:t>GakuNin</a:t>
            </a:r>
            <a:r>
              <a:rPr lang="en-US" altLang="ja-JP" sz="900" dirty="0">
                <a:latin typeface="BIZ UDPGothic" panose="020B0400000000000000" pitchFamily="34" charset="-128"/>
                <a:ea typeface="BIZ UDPGothic" panose="020B0400000000000000" pitchFamily="34" charset="-128"/>
              </a:rPr>
              <a:t> RDM</a:t>
            </a:r>
            <a:r>
              <a:rPr lang="ja-JP" altLang="en-US" sz="900">
                <a:latin typeface="BIZ UDPGothic" panose="020B0400000000000000" pitchFamily="34" charset="-128"/>
                <a:ea typeface="BIZ UDPGothic" panose="020B0400000000000000" pitchFamily="34" charset="-128"/>
              </a:rPr>
              <a:t>サポートポータル　</a:t>
            </a:r>
            <a:r>
              <a:rPr lang="en-US" altLang="ja-JP" sz="900" dirty="0" err="1">
                <a:latin typeface="BIZ UDPGothic" panose="020B0400000000000000" pitchFamily="34" charset="-128"/>
                <a:ea typeface="BIZ UDPGothic" panose="020B0400000000000000" pitchFamily="34" charset="-128"/>
              </a:rPr>
              <a:t>GakuNin</a:t>
            </a:r>
            <a:r>
              <a:rPr lang="en-US" altLang="ja-JP" sz="900" dirty="0">
                <a:latin typeface="BIZ UDPGothic" panose="020B0400000000000000" pitchFamily="34" charset="-128"/>
                <a:ea typeface="BIZ UDPGothic" panose="020B0400000000000000" pitchFamily="34" charset="-128"/>
              </a:rPr>
              <a:t> RDM</a:t>
            </a:r>
            <a:r>
              <a:rPr lang="ja-JP" altLang="en-US" sz="900">
                <a:latin typeface="BIZ UDPGothic" panose="020B0400000000000000" pitchFamily="34" charset="-128"/>
                <a:ea typeface="BIZ UDPGothic" panose="020B0400000000000000" pitchFamily="34" charset="-128"/>
              </a:rPr>
              <a:t>の機能」</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3"/>
              </a:rPr>
              <a:t>https://support.rdm.nii.ac.jp/about/</a:t>
            </a:r>
            <a:endParaRPr lang="ja-JP" altLang="en-US" sz="90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ja-JP" sz="900" dirty="0"/>
          </a:p>
          <a:p>
            <a:r>
              <a:rPr lang="en-US" altLang="ja-JP" sz="900" u="none" strike="noStrike" dirty="0">
                <a:solidFill>
                  <a:srgbClr val="000000"/>
                </a:solidFill>
                <a:effectLst/>
              </a:rPr>
              <a:t>```</a:t>
            </a:r>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ja-JP" altLang="en-US" sz="900"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5</a:t>
            </a:fld>
            <a:endParaRPr kumimoji="1" lang="ja-JP" altLang="en-US"/>
          </a:p>
        </p:txBody>
      </p:sp>
    </p:spTree>
    <p:extLst>
      <p:ext uri="{BB962C8B-B14F-4D97-AF65-F5344CB8AC3E}">
        <p14:creationId xmlns:p14="http://schemas.microsoft.com/office/powerpoint/2010/main" val="1457967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a:t>大阪大学の</a:t>
            </a:r>
            <a:r>
              <a:rPr kumimoji="1" lang="en-US" altLang="ja-JP" dirty="0"/>
              <a:t>ONION</a:t>
            </a:r>
            <a:r>
              <a:rPr kumimoji="1" lang="ja-JP" altLang="en-US" dirty="0"/>
              <a:t>（データ集約基盤）とは</a:t>
            </a:r>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ここでは、研究データの保存、共有の役割を担うことが期待されている、データ集約基盤</a:t>
            </a:r>
            <a:r>
              <a:rPr lang="en-US" altLang="ja-JP" sz="900" dirty="0"/>
              <a:t>[break:"0.01s"]</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ONION</a:t>
            </a:r>
            <a:r>
              <a:rPr kumimoji="1" lang="ja-JP" altLang="en-US" dirty="0"/>
              <a:t>について紹介します。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ONION</a:t>
            </a:r>
            <a:r>
              <a:rPr kumimoji="1" lang="ja-JP" altLang="en-US" dirty="0"/>
              <a:t>は、本学のスーパーコンピュータ</a:t>
            </a:r>
            <a:r>
              <a:rPr lang="en-US" altLang="ja-JP" sz="900" dirty="0"/>
              <a:t>[break:"0.01s"]</a:t>
            </a:r>
            <a:r>
              <a:rPr kumimoji="1" lang="en-US" altLang="ja-JP" dirty="0"/>
              <a:t>SQUID</a:t>
            </a:r>
            <a:r>
              <a:rPr kumimoji="1" lang="ja-JP" altLang="en-US" dirty="0"/>
              <a:t>と連携しているデータ集約基盤で、</a:t>
            </a:r>
            <a:r>
              <a:rPr kumimoji="1" lang="en-US" altLang="ja-JP" dirty="0"/>
              <a:t>SQUID</a:t>
            </a:r>
            <a:r>
              <a:rPr kumimoji="1" lang="ja-JP" altLang="en-US" dirty="0"/>
              <a:t>のファイルシステム</a:t>
            </a:r>
            <a:r>
              <a:rPr lang="en-US" altLang="ja-JP" sz="900" dirty="0"/>
              <a:t>[break:"0.01s"]</a:t>
            </a:r>
            <a:r>
              <a:rPr kumimoji="1" lang="en-US" altLang="ja-JP" dirty="0" err="1"/>
              <a:t>EXAScaler</a:t>
            </a:r>
            <a:r>
              <a:rPr lang="en-US" altLang="ja-JP" sz="900" dirty="0"/>
              <a:t>[break:"0.02s"]</a:t>
            </a:r>
            <a:r>
              <a:rPr kumimoji="1" lang="ja-JP" altLang="en-US" dirty="0"/>
              <a:t>、</a:t>
            </a:r>
            <a:r>
              <a:rPr kumimoji="1" lang="en-US" altLang="ja-JP" dirty="0"/>
              <a:t>WEB</a:t>
            </a:r>
            <a:r>
              <a:rPr kumimoji="1" lang="ja-JP" altLang="en-US" dirty="0"/>
              <a:t>ストレージサービス</a:t>
            </a:r>
            <a:r>
              <a:rPr lang="en-US" altLang="ja-JP" sz="900" dirty="0"/>
              <a:t>[break:"0.01s"]</a:t>
            </a:r>
            <a:r>
              <a:rPr kumimoji="1" lang="ja-JP" altLang="en-US" sz="900" dirty="0"/>
              <a:t>オニオン</a:t>
            </a:r>
            <a:r>
              <a:rPr kumimoji="1" lang="ja-JP" altLang="en-US" dirty="0"/>
              <a:t>ファイル</a:t>
            </a:r>
            <a:r>
              <a:rPr lang="en-US" altLang="ja-JP" sz="900" dirty="0"/>
              <a:t>[break:"0.02s"]</a:t>
            </a:r>
            <a:r>
              <a:rPr kumimoji="1" lang="ja-JP" altLang="en-US" dirty="0"/>
              <a:t>、オブジェクトストレージ</a:t>
            </a:r>
            <a:r>
              <a:rPr lang="en-US" altLang="ja-JP" sz="900" dirty="0"/>
              <a:t>[break:"0.01s"]</a:t>
            </a:r>
            <a:r>
              <a:rPr kumimoji="1" lang="en-US" altLang="ja-JP" dirty="0"/>
              <a:t>ONION</a:t>
            </a:r>
            <a:r>
              <a:rPr kumimoji="1" lang="ja-JP" altLang="en-US" dirty="0"/>
              <a:t>オブジェクト</a:t>
            </a:r>
            <a:r>
              <a:rPr lang="en-US" altLang="ja-JP" sz="900" dirty="0"/>
              <a:t>[break:"0.02s"]</a:t>
            </a:r>
            <a:r>
              <a:rPr kumimoji="1" lang="ja-JP" altLang="en-US" dirty="0"/>
              <a:t>で構成されています。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r>
              <a:rPr kumimoji="1" lang="ja-JP" altLang="en-US" dirty="0"/>
              <a:t>ここでは、研究データの保存、共有の役割を担うことが期待されているデータ集約基盤</a:t>
            </a:r>
            <a:r>
              <a:rPr kumimoji="1" lang="en-US" altLang="ja-JP" dirty="0"/>
              <a:t>ONION</a:t>
            </a:r>
            <a:r>
              <a:rPr kumimoji="1" lang="ja-JP" altLang="en-US" dirty="0"/>
              <a:t>について紹介します。</a:t>
            </a:r>
            <a:endParaRPr kumimoji="1" lang="en-US" altLang="ja-JP" dirty="0"/>
          </a:p>
          <a:p>
            <a:r>
              <a:rPr kumimoji="1" lang="en-US" altLang="ja-JP" dirty="0"/>
              <a:t>ONION</a:t>
            </a:r>
            <a:r>
              <a:rPr kumimoji="1" lang="ja-JP" altLang="en-US" dirty="0"/>
              <a:t>は、本学のスーパーコンピュータ</a:t>
            </a:r>
            <a:r>
              <a:rPr kumimoji="1" lang="en-US" altLang="ja-JP" dirty="0"/>
              <a:t>SQUID</a:t>
            </a:r>
            <a:r>
              <a:rPr kumimoji="1" lang="ja-JP" altLang="en-US" dirty="0"/>
              <a:t>と連携しているデータ集約基盤で、</a:t>
            </a:r>
            <a:r>
              <a:rPr kumimoji="1" lang="en-US" altLang="ja-JP" dirty="0"/>
              <a:t>SQUID</a:t>
            </a:r>
            <a:r>
              <a:rPr kumimoji="1" lang="ja-JP" altLang="en-US" dirty="0"/>
              <a:t>のファイルシステム</a:t>
            </a:r>
            <a:r>
              <a:rPr kumimoji="1" lang="en-US" altLang="ja-JP" dirty="0" err="1"/>
              <a:t>EXAScaler</a:t>
            </a:r>
            <a:r>
              <a:rPr kumimoji="1" lang="ja-JP" altLang="en-US" dirty="0"/>
              <a:t>、</a:t>
            </a:r>
            <a:r>
              <a:rPr kumimoji="1" lang="en-US" altLang="ja-JP" dirty="0"/>
              <a:t>WEB</a:t>
            </a:r>
            <a:r>
              <a:rPr kumimoji="1" lang="ja-JP" altLang="en-US" dirty="0"/>
              <a:t>ストレージサービス</a:t>
            </a:r>
            <a:r>
              <a:rPr kumimoji="1" lang="en-US" altLang="ja-JP" dirty="0"/>
              <a:t>ONION-file</a:t>
            </a:r>
            <a:r>
              <a:rPr kumimoji="1" lang="ja-JP" altLang="en-US" dirty="0"/>
              <a:t>、オブジェクトストレージ </a:t>
            </a:r>
            <a:r>
              <a:rPr kumimoji="1" lang="en-US" altLang="ja-JP" dirty="0"/>
              <a:t>ONION-object</a:t>
            </a:r>
            <a:r>
              <a:rPr kumimoji="1" lang="ja-JP" altLang="en-US" dirty="0"/>
              <a:t>で構成されて</a:t>
            </a:r>
            <a:r>
              <a:rPr kumimoji="1" lang="ja-JP" altLang="en-US"/>
              <a:t>います。</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大阪大学サイバーメティアセンター（</a:t>
            </a:r>
            <a:r>
              <a:rPr lang="en-US" altLang="ja-JP" sz="1200" dirty="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ONION</a:t>
            </a:r>
            <a:r>
              <a:rPr lang="ja-JP" altLang="en-US" sz="120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http://www.hpc.cmc.osaka-u.ac.jp/onion/</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dirty="0"/>
          </a:p>
          <a:p>
            <a:endParaRPr kumimoji="1" lang="en-US" altLang="ja-JP" dirty="0"/>
          </a:p>
          <a:p>
            <a:r>
              <a:rPr lang="en-US" altLang="ja-JP" sz="900" u="none" strike="noStrike" dirty="0">
                <a:solidFill>
                  <a:srgbClr val="000000"/>
                </a:solidFill>
                <a:effectLst/>
              </a:rPr>
              <a:t>```</a:t>
            </a:r>
            <a:endParaRPr kumimoji="1" lang="en-US" altLang="ja-JP" sz="900"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6</a:t>
            </a:fld>
            <a:endParaRPr kumimoji="1" lang="ja-JP" altLang="en-US"/>
          </a:p>
        </p:txBody>
      </p:sp>
    </p:spTree>
    <p:extLst>
      <p:ext uri="{BB962C8B-B14F-4D97-AF65-F5344CB8AC3E}">
        <p14:creationId xmlns:p14="http://schemas.microsoft.com/office/powerpoint/2010/main" val="1584499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a:t>大阪大学における分野</a:t>
            </a:r>
            <a:r>
              <a:rPr kumimoji="1" lang="ja-JP" altLang="en-US" dirty="0"/>
              <a:t>別の基盤・</a:t>
            </a:r>
            <a:r>
              <a:rPr kumimoji="1" lang="ja-JP" altLang="en-US"/>
              <a:t>連携の事例</a:t>
            </a:r>
            <a:endParaRPr kumimoji="1" lang="ja-JP" altLang="en-US"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r>
              <a:rPr kumimoji="1" lang="en-US" altLang="ja-JP" dirty="0"/>
              <a:t>(</a:t>
            </a:r>
            <a:r>
              <a:rPr kumimoji="1" lang="ja-JP" altLang="en-US" dirty="0"/>
              <a:t>各</a:t>
            </a:r>
            <a:r>
              <a:rPr kumimoji="1" lang="en-US" altLang="ja-JP" dirty="0"/>
              <a:t>)[kana:"</a:t>
            </a:r>
            <a:r>
              <a:rPr kumimoji="1" lang="ja-JP" altLang="en-US" dirty="0"/>
              <a:t>カ</a:t>
            </a:r>
            <a:r>
              <a:rPr kumimoji="1" lang="en-US" altLang="ja-JP" dirty="0"/>
              <a:t>'</a:t>
            </a:r>
            <a:r>
              <a:rPr kumimoji="1" lang="ja-JP" altLang="en-US" dirty="0"/>
              <a:t>ク</a:t>
            </a:r>
            <a:r>
              <a:rPr kumimoji="1" lang="en-US" altLang="ja-JP" dirty="0"/>
              <a:t>"]</a:t>
            </a:r>
            <a:r>
              <a:rPr kumimoji="1" lang="ja-JP" altLang="en-US" dirty="0"/>
              <a:t>研究分野によって、研究現場から、学認</a:t>
            </a:r>
            <a:r>
              <a:rPr kumimoji="1" lang="en-US" altLang="ja-JP" dirty="0"/>
              <a:t>RDM</a:t>
            </a:r>
            <a:r>
              <a:rPr kumimoji="1" lang="ja-JP" altLang="en-US" dirty="0"/>
              <a:t>や、</a:t>
            </a:r>
            <a:r>
              <a:rPr kumimoji="1" lang="en-US" altLang="ja-JP" dirty="0"/>
              <a:t>ONION</a:t>
            </a:r>
            <a:r>
              <a:rPr kumimoji="1" lang="ja-JP" altLang="en-US" dirty="0"/>
              <a:t>などへのデータ移動は、様々な形があります。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測定機器を使用する実験系研究分野においては、インターネット接続環境で電子データによる研究データの生成が盛んにおこなわれています。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各研究分野によって、研究現場からの</a:t>
            </a:r>
            <a:r>
              <a:rPr kumimoji="1" lang="en-US" altLang="ja-JP" dirty="0" err="1"/>
              <a:t>GakuNin</a:t>
            </a:r>
            <a:r>
              <a:rPr kumimoji="1" lang="en-US" altLang="ja-JP" dirty="0"/>
              <a:t> RDM</a:t>
            </a:r>
            <a:r>
              <a:rPr kumimoji="1" lang="ja-JP" altLang="en-US" dirty="0"/>
              <a:t>や</a:t>
            </a:r>
            <a:r>
              <a:rPr kumimoji="1" lang="en-US" altLang="ja-JP" dirty="0"/>
              <a:t>ONION</a:t>
            </a:r>
            <a:r>
              <a:rPr kumimoji="1" lang="ja-JP" altLang="en-US" dirty="0"/>
              <a:t>などへのデータ移動は様々な形が様々な形があります。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測定機器を使用する実験系研究分野においては、インターネット接続環境で電子データによる研究データの生成が盛んにおこなわれている現況です。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分野によってはインターネット接続が制限される環境もあります。</a:t>
            </a:r>
            <a:endParaRPr kumimoji="1" lang="en-US" altLang="ja-JP" dirty="0"/>
          </a:p>
          <a:p>
            <a:r>
              <a:rPr kumimoji="1" lang="ja-JP" altLang="en-US" dirty="0"/>
              <a:t>そうした環境でも、研究データを自分の研究室でデータ解析したり、共同研究者との共有を行う際にはインターネットによるデータ通信環境の整備は欠かせません。</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ここでは本学のコアファシリティ機構の取組みを例に、データ生成環境から本学のデータ管理基盤までの全体像を</a:t>
            </a:r>
            <a:r>
              <a:rPr kumimoji="1" lang="ja-JP" altLang="en-US"/>
              <a:t>示します。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古谷浩志（</a:t>
            </a:r>
            <a:r>
              <a:rPr lang="en-US" altLang="ja-JP" sz="1200" dirty="0">
                <a:latin typeface="BIZ UDPGothic" panose="020B0400000000000000" pitchFamily="34" charset="-128"/>
                <a:ea typeface="BIZ UDPGothic" panose="020B0400000000000000" pitchFamily="34" charset="-128"/>
              </a:rPr>
              <a:t>2023, 5, 30</a:t>
            </a:r>
            <a:r>
              <a:rPr lang="ja-JP" altLang="en-US" sz="1200">
                <a:latin typeface="BIZ UDPGothic" panose="020B0400000000000000" pitchFamily="34" charset="-128"/>
                <a:ea typeface="BIZ UDPGothic" panose="020B0400000000000000" pitchFamily="34" charset="-128"/>
              </a:rPr>
              <a:t>）「コアファシリティを通して研究活動に役立つデータエコシステムを作る」</a:t>
            </a:r>
            <a:r>
              <a:rPr lang="en-US" altLang="ja-JP" sz="1200" dirty="0">
                <a:latin typeface="BIZ UDPGothic" panose="020B0400000000000000" pitchFamily="34" charset="-128"/>
                <a:ea typeface="BIZ UDPGothic" panose="020B0400000000000000" pitchFamily="34" charset="-128"/>
              </a:rPr>
              <a:t>NII</a:t>
            </a:r>
            <a:r>
              <a:rPr lang="ja-JP" altLang="en-US" sz="1200">
                <a:latin typeface="BIZ UDPGothic" panose="020B0400000000000000" pitchFamily="34" charset="-128"/>
                <a:ea typeface="BIZ UDPGothic" panose="020B0400000000000000" pitchFamily="34" charset="-128"/>
              </a:rPr>
              <a:t>オープンフォーラム</a:t>
            </a:r>
            <a:r>
              <a:rPr lang="en-US" altLang="ja-JP" sz="1200" dirty="0">
                <a:latin typeface="BIZ UDPGothic" panose="020B0400000000000000" pitchFamily="34" charset="-128"/>
                <a:ea typeface="BIZ UDPGothic" panose="020B0400000000000000" pitchFamily="34" charset="-128"/>
              </a:rPr>
              <a:t>2023, AXIES-RDM</a:t>
            </a:r>
            <a:r>
              <a:rPr lang="ja-JP" altLang="en-US" sz="1200">
                <a:latin typeface="BIZ UDPGothic" panose="020B0400000000000000" pitchFamily="34" charset="-128"/>
                <a:ea typeface="BIZ UDPGothic" panose="020B0400000000000000" pitchFamily="34" charset="-128"/>
              </a:rPr>
              <a:t>部会との合同セッション　大学における研究データマネジメントのための情報基盤</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https://www.nii.ac.jp/openforum/upload/1acad47fe1977dc7fb1000f4609a22e5344f9ebd.pdf</a:t>
            </a:r>
            <a:r>
              <a:rPr lang="en-US" altLang="ja-JP" sz="1200" dirty="0">
                <a:latin typeface="BIZ UDPGothic" panose="020B0400000000000000" pitchFamily="34" charset="-128"/>
                <a:ea typeface="BIZ UDPGothic" panose="020B0400000000000000" pitchFamily="34" charset="-128"/>
              </a:rPr>
              <a:t> </a:t>
            </a:r>
            <a:endParaRPr lang="ja-JP" altLang="en-US" sz="120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dirty="0"/>
          </a:p>
          <a:p>
            <a:r>
              <a:rPr lang="en-US" altLang="ja-JP" sz="900" u="none" strike="noStrike" dirty="0">
                <a:solidFill>
                  <a:srgbClr val="000000"/>
                </a:solidFill>
                <a:effectLst/>
              </a:rPr>
              <a:t>```</a:t>
            </a:r>
            <a:endParaRPr kumimoji="1" lang="en-US" altLang="ja-JP" sz="900"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7</a:t>
            </a:fld>
            <a:endParaRPr kumimoji="1" lang="ja-JP" altLang="en-US"/>
          </a:p>
        </p:txBody>
      </p:sp>
    </p:spTree>
    <p:extLst>
      <p:ext uri="{BB962C8B-B14F-4D97-AF65-F5344CB8AC3E}">
        <p14:creationId xmlns:p14="http://schemas.microsoft.com/office/powerpoint/2010/main" val="1235641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a:t>大阪大学における分野別の基盤・連携の事例</a:t>
            </a:r>
            <a:endParaRPr kumimoji="1" lang="ja-JP" altLang="en-US"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分野によっては、インターネット接続が制限される環境もあります。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そうした環境でも、研究データを自分の研究室で解析したり、共同研究者との共有を行う際には、インターネットによるデータ通信環境の整備は欠かせません。</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ここでは本学、コアファシリティー機構の取組みを例に、データ生成環境から本学のデータ管理基盤までの全体像を示します。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r>
              <a:rPr lang="en-US" altLang="ja-JP" sz="900" u="none" strike="noStrike" dirty="0">
                <a:solidFill>
                  <a:srgbClr val="000000"/>
                </a:solidFill>
                <a:effectLst/>
              </a:rPr>
              <a:t>```</a:t>
            </a:r>
            <a:endParaRPr kumimoji="1" lang="en-US" altLang="ja-JP" sz="900"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8</a:t>
            </a:fld>
            <a:endParaRPr kumimoji="1" lang="ja-JP" altLang="en-US"/>
          </a:p>
        </p:txBody>
      </p:sp>
    </p:spTree>
    <p:extLst>
      <p:ext uri="{BB962C8B-B14F-4D97-AF65-F5344CB8AC3E}">
        <p14:creationId xmlns:p14="http://schemas.microsoft.com/office/powerpoint/2010/main" val="1235641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a:t>大阪大学の他の基盤</a:t>
            </a:r>
            <a:r>
              <a:rPr kumimoji="1" lang="ja-JP" altLang="en-US" dirty="0"/>
              <a:t>機能</a:t>
            </a:r>
            <a:r>
              <a:rPr kumimoji="1" lang="ja-JP" altLang="en-US"/>
              <a:t>開発の事例</a:t>
            </a:r>
            <a:endParaRPr kumimoji="1" lang="ja-JP" altLang="en-US"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r>
              <a:rPr kumimoji="1" lang="ja-JP" altLang="en-US" dirty="0"/>
              <a:t>その他、基盤自体の機能開発も行っており、基盤同士の連携も含め、試験的に開発を進めています。</a:t>
            </a:r>
            <a:endParaRPr kumimoji="1" lang="en-US" altLang="ja-JP" dirty="0"/>
          </a:p>
          <a:p>
            <a:r>
              <a:rPr kumimoji="1" lang="ja-JP" altLang="en-US" dirty="0"/>
              <a:t>データ集約基盤</a:t>
            </a:r>
            <a:r>
              <a:rPr lang="en-US" altLang="ja-JP" sz="900" dirty="0"/>
              <a:t>[break:"0.01s"]</a:t>
            </a:r>
            <a:r>
              <a:rPr kumimoji="1" lang="en-US" altLang="ja-JP" dirty="0"/>
              <a:t>ONION</a:t>
            </a:r>
            <a:r>
              <a:rPr kumimoji="1" lang="ja-JP" altLang="en-US" dirty="0"/>
              <a:t>に保存された、研究データを公開したい場合を想定して、研究者が、研究データをローカル環境に移すことなく、</a:t>
            </a:r>
            <a:r>
              <a:rPr kumimoji="1" lang="en-US" altLang="ja-JP" dirty="0"/>
              <a:t>ONION</a:t>
            </a:r>
            <a:r>
              <a:rPr kumimoji="1" lang="ja-JP" altLang="en-US" dirty="0"/>
              <a:t>上で附属図書館に公開申請することを可能とする、「公開申請モジュール」の開発に取り組んでいます。</a:t>
            </a:r>
            <a:endParaRPr kumimoji="1" lang="en-US" altLang="ja-JP" dirty="0"/>
          </a:p>
          <a:p>
            <a:r>
              <a:rPr kumimoji="1" lang="ja-JP" altLang="en-US" dirty="0"/>
              <a:t>現在は、実装に向けて改良を進めている段階です。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r>
              <a:rPr kumimoji="1" lang="ja-JP" altLang="en-US" dirty="0"/>
              <a:t>その他、基盤自体の機能開発も進め、基盤同士の連携も含め試験的に開発を進めています。</a:t>
            </a:r>
            <a:endParaRPr kumimoji="1" lang="en-US" altLang="ja-JP" dirty="0"/>
          </a:p>
          <a:p>
            <a:r>
              <a:rPr kumimoji="1" lang="ja-JP" altLang="en-US" dirty="0"/>
              <a:t>データ集約基盤</a:t>
            </a:r>
            <a:r>
              <a:rPr kumimoji="1" lang="en-US" altLang="ja-JP" dirty="0"/>
              <a:t>ONION</a:t>
            </a:r>
            <a:r>
              <a:rPr kumimoji="1" lang="ja-JP" altLang="en-US" dirty="0"/>
              <a:t>に保存された研究データを公開したい場合を想定して、研究者が研究データをローカル環境に移すことなく、</a:t>
            </a:r>
            <a:r>
              <a:rPr kumimoji="1" lang="en-US" altLang="ja-JP" dirty="0"/>
              <a:t>ONION</a:t>
            </a:r>
            <a:r>
              <a:rPr kumimoji="1" lang="ja-JP" altLang="en-US" dirty="0"/>
              <a:t>上で附属図書館に公開申請することを可能とする「公開申請モジュール」の開発に取り組んでいます。</a:t>
            </a:r>
            <a:endParaRPr kumimoji="1" lang="en-US" altLang="ja-JP" dirty="0"/>
          </a:p>
          <a:p>
            <a:r>
              <a:rPr kumimoji="1" lang="ja-JP" altLang="en-US" dirty="0"/>
              <a:t>現在は実装に向けて改良を進めている段階です。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p>
          <a:p>
            <a:endParaRPr kumimoji="1" lang="ja-JP" altLang="en-US"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9</a:t>
            </a:fld>
            <a:endParaRPr kumimoji="1" lang="ja-JP" altLang="en-US"/>
          </a:p>
        </p:txBody>
      </p:sp>
    </p:spTree>
    <p:extLst>
      <p:ext uri="{BB962C8B-B14F-4D97-AF65-F5344CB8AC3E}">
        <p14:creationId xmlns:p14="http://schemas.microsoft.com/office/powerpoint/2010/main" val="1224510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14625" y="376238"/>
            <a:ext cx="4435475" cy="2495550"/>
          </a:xfrm>
        </p:spPr>
      </p:sp>
      <p:sp>
        <p:nvSpPr>
          <p:cNvPr id="3" name="ノート プレースホルダー 2"/>
          <p:cNvSpPr>
            <a:spLocks noGrp="1"/>
          </p:cNvSpPr>
          <p:nvPr>
            <p:ph type="body" idx="1"/>
          </p:nvPr>
        </p:nvSpPr>
        <p:spPr/>
        <p:txBody>
          <a:bodyPr/>
          <a:lstStyle/>
          <a:p>
            <a:r>
              <a:rPr kumimoji="1" lang="en-US" altLang="ja-JP" dirty="0"/>
              <a:t>Topic:</a:t>
            </a:r>
            <a:r>
              <a:rPr lang="ja-JP" altLang="en-US" dirty="0"/>
              <a:t>大阪大学学術情報庫 </a:t>
            </a:r>
            <a:r>
              <a:rPr lang="en-US" altLang="ja-JP" dirty="0"/>
              <a:t>OUKA</a:t>
            </a:r>
            <a:endParaRPr kumimoji="1" lang="en-US" altLang="ja-JP"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dirty="0"/>
              <a:t>まず、本学のキカンリポジトリ</a:t>
            </a:r>
            <a:r>
              <a:rPr lang="en-US" altLang="ja-JP" dirty="0"/>
              <a:t>[break:"0.01s"]</a:t>
            </a:r>
            <a:r>
              <a:rPr lang="ja-JP" altLang="en-US" dirty="0"/>
              <a:t> </a:t>
            </a:r>
            <a:r>
              <a:rPr lang="en-US" altLang="ja-JP" dirty="0"/>
              <a:t>OUKA</a:t>
            </a:r>
            <a:r>
              <a:rPr lang="ja-JP" altLang="en-US" dirty="0"/>
              <a:t>について、簡単にご紹介します。</a:t>
            </a:r>
            <a:endParaRPr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dirty="0"/>
              <a:t>OUKA</a:t>
            </a:r>
            <a:r>
              <a:rPr lang="ja-JP" altLang="en-US" dirty="0"/>
              <a:t>は、</a:t>
            </a:r>
            <a:r>
              <a:rPr lang="ja-JP" altLang="en-US" sz="900" dirty="0"/>
              <a:t>本学の研究教育成果発信のためのプラットフォームで、</a:t>
            </a:r>
            <a:r>
              <a:rPr lang="ja-JP" altLang="en-US" dirty="0"/>
              <a:t>本学教職員・元教職員の方は、どなたでも研究成果を登録可能です。登録されたコンテンツは、大学が責任をもって、保存・公開していきます。また、登録にあたって、費用負担の必要はありません。</a:t>
            </a:r>
            <a:endParaRPr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900" u="none" strike="noStrike" dirty="0">
                <a:solidFill>
                  <a:srgbClr val="000000"/>
                </a:solidFill>
                <a:effectLst/>
              </a:rPr>
              <a:t>```description</a:t>
            </a:r>
            <a:endParaRPr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dirty="0"/>
              <a:t>まず、本学の機関リポジトリ「</a:t>
            </a:r>
            <a:r>
              <a:rPr lang="en-US" altLang="ja-JP" dirty="0"/>
              <a:t>OUKA</a:t>
            </a:r>
            <a:r>
              <a:rPr lang="ja-JP" altLang="en-US" dirty="0"/>
              <a:t>」（オウカ）について、簡単にご紹介いたします。</a:t>
            </a:r>
            <a:endParaRPr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900" dirty="0"/>
              <a:t>本学の研究教育成果発信のためのプラットフォームで、</a:t>
            </a:r>
            <a:r>
              <a:rPr lang="ja-JP" altLang="en-US" dirty="0"/>
              <a:t>本学教職・元教職員の方はどなたでも研究成果を登録可能です。登録したコンテンツは大学が責任をもって、保存・公開していきます。また、登録にあたって費用負担の必要は</a:t>
            </a:r>
            <a:r>
              <a:rPr lang="ja-JP" altLang="en-US"/>
              <a:t>ありません。</a:t>
            </a:r>
            <a:endParaRPr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prstClr val="black"/>
                </a:solidFill>
                <a:latin typeface="BIZ UDPGothic" panose="020B0400000000000000" pitchFamily="34" charset="-128"/>
                <a:ea typeface="BIZ UDPGothic" panose="020B0400000000000000" pitchFamily="34" charset="-128"/>
                <a:cs typeface="メイリオ" pitchFamily="50" charset="-128"/>
              </a:rPr>
              <a:t>大阪大学学術情報庫</a:t>
            </a:r>
            <a:r>
              <a:rPr lang="en-US" altLang="ja-JP" sz="1200" dirty="0">
                <a:solidFill>
                  <a:prstClr val="black"/>
                </a:solidFill>
                <a:latin typeface="BIZ UDPGothic" panose="020B0400000000000000" pitchFamily="34" charset="-128"/>
                <a:ea typeface="BIZ UDPGothic" panose="020B0400000000000000" pitchFamily="34" charset="-128"/>
                <a:cs typeface="メイリオ" pitchFamily="50" charset="-128"/>
              </a:rPr>
              <a:t>OUKA</a:t>
            </a:r>
            <a:r>
              <a:rPr lang="ja-JP" altLang="en-US" sz="1200">
                <a:solidFill>
                  <a:prstClr val="black"/>
                </a:solidFill>
                <a:latin typeface="BIZ UDPGothic" panose="020B0400000000000000" pitchFamily="34" charset="-128"/>
                <a:ea typeface="BIZ UDPGothic" panose="020B0400000000000000" pitchFamily="34" charset="-128"/>
                <a:cs typeface="メイリオ" pitchFamily="50" charset="-128"/>
              </a:rPr>
              <a:t>のトップページ</a:t>
            </a:r>
            <a:r>
              <a:rPr lang="en-US" altLang="ja-JP" sz="1200" dirty="0">
                <a:solidFill>
                  <a:prstClr val="black"/>
                </a:solidFill>
                <a:latin typeface="BIZ UDPGothic" panose="020B0400000000000000" pitchFamily="34" charset="-128"/>
                <a:ea typeface="BIZ UDPGothic" panose="020B0400000000000000" pitchFamily="34" charset="-128"/>
                <a:cs typeface="メイリオ" pitchFamily="50" charset="-128"/>
              </a:rPr>
              <a:t> </a:t>
            </a:r>
            <a:r>
              <a:rPr lang="en-US" altLang="ja-JP" sz="1200" dirty="0">
                <a:solidFill>
                  <a:prstClr val="black"/>
                </a:solidFill>
                <a:latin typeface="BIZ UDPGothic" panose="020B0400000000000000" pitchFamily="34" charset="-128"/>
                <a:ea typeface="BIZ UDPGothic" panose="020B0400000000000000" pitchFamily="34" charset="-128"/>
                <a:cs typeface="Arial" panose="020B0604020202020204" pitchFamily="34" charset="0"/>
                <a:hlinkClick r:id="rId3"/>
              </a:rPr>
              <a:t>https://ir.library.osaka-u.ac.jp/</a:t>
            </a:r>
            <a:endParaRPr lang="en-US" altLang="ja-JP" sz="1200" dirty="0">
              <a:solidFill>
                <a:prstClr val="black"/>
              </a:solidFill>
              <a:latin typeface="BIZ UDPGothic" panose="020B0400000000000000" pitchFamily="34" charset="-128"/>
              <a:ea typeface="BIZ UDPGothic" panose="020B0400000000000000" pitchFamily="34" charset="-128"/>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C2C880-4691-40F3-8CCE-18AAE8C1923B}" type="slidenum">
              <a:rPr kumimoji="1" lang="ja-JP" altLang="en-US" sz="1200" u="none" strike="noStrike" kern="1200" cap="none" spc="0" normalizeH="0" baseline="0" noProof="0" smtClean="0">
                <a:ln>
                  <a:noFill/>
                </a:ln>
                <a:solidFill>
                  <a:prstClr val="black"/>
                </a:solidFill>
                <a:effectLst/>
                <a:uLnTx/>
                <a:uFillTx/>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1" lang="ja-JP" altLang="en-US" sz="1200" u="none" strike="noStrike" kern="1200" cap="none" spc="0" normalizeH="0" baseline="0" noProof="0">
              <a:ln>
                <a:noFill/>
              </a:ln>
              <a:solidFill>
                <a:prstClr val="black"/>
              </a:solidFill>
              <a:effectLst/>
              <a:uLnTx/>
              <a:uFillTx/>
              <a:cs typeface="+mn-cs"/>
            </a:endParaRPr>
          </a:p>
        </p:txBody>
      </p:sp>
    </p:spTree>
    <p:extLst>
      <p:ext uri="{BB962C8B-B14F-4D97-AF65-F5344CB8AC3E}">
        <p14:creationId xmlns:p14="http://schemas.microsoft.com/office/powerpoint/2010/main" val="2342757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dirty="0"/>
              <a:t>メタデータの流通</a:t>
            </a:r>
            <a:endParaRPr lang="en-US" altLang="ja-JP"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OUKA</a:t>
            </a:r>
            <a:r>
              <a:rPr kumimoji="1" lang="ja-JP" altLang="en-US" dirty="0"/>
              <a:t>に登録したコンテンツのメタデータは、</a:t>
            </a:r>
            <a:r>
              <a:rPr lang="en-US" altLang="ja-JP" sz="900" dirty="0"/>
              <a:t>N.I.I.(</a:t>
            </a:r>
            <a:r>
              <a:rPr lang="ja-JP" altLang="en-US" sz="900" dirty="0"/>
              <a:t>国立情報学研究所</a:t>
            </a:r>
            <a:r>
              <a:rPr lang="en-US" altLang="ja-JP" sz="900" dirty="0"/>
              <a:t>)</a:t>
            </a:r>
            <a:r>
              <a:rPr lang="ja-JP" altLang="en-US" sz="900" dirty="0"/>
              <a:t>の</a:t>
            </a:r>
            <a:r>
              <a:rPr lang="en-US" altLang="ja-JP" sz="900" dirty="0"/>
              <a:t>I.R.D.B.</a:t>
            </a:r>
            <a:r>
              <a:rPr lang="ja-JP" altLang="en-US" sz="900" dirty="0"/>
              <a:t>というデータベースによってハーベストされます。メタデータは、さらに</a:t>
            </a:r>
            <a:r>
              <a:rPr kumimoji="1" lang="en-US" altLang="ja-JP" dirty="0"/>
              <a:t>(</a:t>
            </a:r>
            <a:r>
              <a:rPr kumimoji="1" lang="ja-JP" altLang="en-US" dirty="0"/>
              <a:t>各</a:t>
            </a:r>
            <a:r>
              <a:rPr kumimoji="1" lang="en-US" altLang="ja-JP" dirty="0"/>
              <a:t>)[kana:"</a:t>
            </a:r>
            <a:r>
              <a:rPr kumimoji="1" lang="ja-JP" altLang="en-US" dirty="0"/>
              <a:t>カ</a:t>
            </a:r>
            <a:r>
              <a:rPr kumimoji="1" lang="en-US" altLang="ja-JP" dirty="0"/>
              <a:t>'</a:t>
            </a:r>
            <a:r>
              <a:rPr kumimoji="1" lang="ja-JP" altLang="en-US" dirty="0"/>
              <a:t>ク</a:t>
            </a:r>
            <a:r>
              <a:rPr kumimoji="1" lang="en-US" altLang="ja-JP" dirty="0"/>
              <a:t>"]</a:t>
            </a:r>
            <a:r>
              <a:rPr lang="ja-JP" altLang="en-US" sz="900" dirty="0"/>
              <a:t>データベース等に流通し、研究の可視化を促進します。</a:t>
            </a:r>
            <a:endParaRPr lang="en-US" altLang="ja-JP" sz="900" dirty="0"/>
          </a:p>
          <a:p>
            <a:pPr marL="0" indent="0">
              <a:buNone/>
            </a:pPr>
            <a:r>
              <a:rPr lang="ja-JP" altLang="en-US" sz="900" dirty="0"/>
              <a:t>また、</a:t>
            </a:r>
            <a:r>
              <a:rPr lang="en-US" altLang="ja-JP" sz="900" dirty="0"/>
              <a:t>OUKA</a:t>
            </a:r>
            <a:r>
              <a:rPr lang="ja-JP" altLang="en-US" sz="900" dirty="0"/>
              <a:t>から</a:t>
            </a:r>
            <a:r>
              <a:rPr lang="ja-JP" altLang="en-US" sz="900"/>
              <a:t>直接、グーグルスカラーにも</a:t>
            </a:r>
            <a:r>
              <a:rPr lang="ja-JP" altLang="en-US" sz="900" dirty="0"/>
              <a:t>ハーベストされています。さらに、研究データに</a:t>
            </a:r>
            <a:r>
              <a:rPr lang="ja-JP" altLang="en-US" sz="900"/>
              <a:t>ついて、</a:t>
            </a:r>
            <a:r>
              <a:rPr kumimoji="1" lang="ja-JP" altLang="en-US" sz="900"/>
              <a:t>グーグルデータセット</a:t>
            </a:r>
            <a:r>
              <a:rPr kumimoji="1" lang="en-US" altLang="ja-JP" sz="900" dirty="0"/>
              <a:t> </a:t>
            </a:r>
            <a:r>
              <a:rPr kumimoji="1" lang="ja-JP" altLang="en-US" sz="900" dirty="0"/>
              <a:t>サーチに対応できるように、機能改善中です。</a:t>
            </a:r>
            <a:endParaRPr lang="en-US" altLang="ja-JP" sz="90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900" u="none" strike="noStrike" dirty="0">
                <a:solidFill>
                  <a:srgbClr val="000000"/>
                </a:solidFill>
                <a:effectLst/>
              </a:rPr>
              <a:t>```description</a:t>
            </a:r>
          </a:p>
          <a:p>
            <a:pPr marL="0" indent="0">
              <a:buNone/>
            </a:pPr>
            <a:r>
              <a:rPr kumimoji="1" lang="en-US" altLang="ja-JP" dirty="0"/>
              <a:t>OUKA</a:t>
            </a:r>
            <a:r>
              <a:rPr kumimoji="1" lang="ja-JP" altLang="en-US" dirty="0"/>
              <a:t>に登録したコンテンツのメタデータは、</a:t>
            </a:r>
            <a:r>
              <a:rPr lang="en-US" altLang="ja-JP" sz="900" dirty="0"/>
              <a:t>NII(</a:t>
            </a:r>
            <a:r>
              <a:rPr lang="ja-JP" altLang="en-US" sz="900" dirty="0"/>
              <a:t>国立情報学研究所</a:t>
            </a:r>
            <a:r>
              <a:rPr lang="en-US" altLang="ja-JP" sz="900" dirty="0"/>
              <a:t>)</a:t>
            </a:r>
            <a:r>
              <a:rPr lang="ja-JP" altLang="en-US" sz="900" dirty="0"/>
              <a:t>の</a:t>
            </a:r>
            <a:r>
              <a:rPr lang="en-US" altLang="ja-JP" sz="900" dirty="0"/>
              <a:t>IRDB</a:t>
            </a:r>
            <a:r>
              <a:rPr lang="ja-JP" altLang="en-US" sz="900" dirty="0"/>
              <a:t>というデータベースによってハーベストされます。メタデータはさらに各データベース等に流通し、研究の可視化を促進します。</a:t>
            </a:r>
            <a:endParaRPr lang="en-US" altLang="ja-JP" sz="900" dirty="0"/>
          </a:p>
          <a:p>
            <a:pPr marL="0" indent="0">
              <a:buNone/>
            </a:pPr>
            <a:r>
              <a:rPr lang="ja-JP" altLang="en-US" sz="900" dirty="0"/>
              <a:t>また、</a:t>
            </a:r>
            <a:r>
              <a:rPr lang="en-US" altLang="ja-JP" sz="900" dirty="0"/>
              <a:t>OUKA</a:t>
            </a:r>
            <a:r>
              <a:rPr lang="ja-JP" altLang="en-US" sz="900" dirty="0"/>
              <a:t>から直接</a:t>
            </a:r>
            <a:r>
              <a:rPr lang="en-US" altLang="ja-JP" sz="900" dirty="0"/>
              <a:t>Google Scholar</a:t>
            </a:r>
            <a:r>
              <a:rPr lang="ja-JP" altLang="en-US" sz="900" dirty="0"/>
              <a:t>にもハーベストされています。さらに、研究データについては</a:t>
            </a:r>
            <a:r>
              <a:rPr kumimoji="1" lang="en-US" altLang="ja-JP" sz="900" dirty="0"/>
              <a:t>Google Dataset Search</a:t>
            </a:r>
            <a:r>
              <a:rPr kumimoji="1" lang="ja-JP" altLang="en-US" sz="900" dirty="0"/>
              <a:t>に対応できるよう機能改善中</a:t>
            </a:r>
            <a:r>
              <a:rPr kumimoji="1" lang="ja-JP" altLang="en-US" sz="900"/>
              <a:t>です。</a:t>
            </a:r>
            <a:endParaRPr kumimoji="1" lang="en-US" altLang="ja-JP" sz="9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a:latin typeface="BIZ UDPGothic" panose="020B0400000000000000" pitchFamily="34" charset="-128"/>
                <a:ea typeface="BIZ UDPGothic" panose="020B0400000000000000" pitchFamily="34" charset="-128"/>
              </a:rPr>
              <a:t>国立情報学研究所（</a:t>
            </a:r>
            <a:r>
              <a:rPr lang="en-US" altLang="ja-JP" sz="900" dirty="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）「学術機関リポジトリデータベースサポート」</a:t>
            </a:r>
            <a:r>
              <a:rPr lang="en-US" altLang="ja-JP" sz="900" dirty="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 </a:t>
            </a:r>
            <a:r>
              <a:rPr lang="ja-JP" altLang="en-US" sz="900">
                <a:latin typeface="BIZ UDPGothic" panose="020B0400000000000000" pitchFamily="34" charset="-128"/>
                <a:ea typeface="BIZ UDPGothic" panose="020B0400000000000000" pitchFamily="34" charset="-128"/>
                <a:hlinkClick r:id="rId3"/>
              </a:rPr>
              <a:t>https://support.irdb.nii.ac.jp/ja</a:t>
            </a:r>
            <a:endParaRPr lang="ja-JP" altLang="en-US"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lang="en-US" altLang="ja-JP" sz="9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11</a:t>
            </a:fld>
            <a:endParaRPr kumimoji="1" lang="ja-JP" altLang="en-US"/>
          </a:p>
        </p:txBody>
      </p:sp>
    </p:spTree>
    <p:extLst>
      <p:ext uri="{BB962C8B-B14F-4D97-AF65-F5344CB8AC3E}">
        <p14:creationId xmlns:p14="http://schemas.microsoft.com/office/powerpoint/2010/main" val="1360495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dirty="0"/>
              <a:t>Topic:</a:t>
            </a:r>
            <a:r>
              <a:rPr lang="ja-JP" altLang="en-US" sz="900" dirty="0"/>
              <a:t>大阪大学の研究データ基盤支援体制</a:t>
            </a:r>
            <a:br>
              <a:rPr lang="ja-JP" altLang="en-US" sz="900" dirty="0"/>
            </a:br>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それぞれの研究データ基盤は、大阪大学・研究データ・ポリシー解説にあるとおり、オープンサイエンス推進室、研究推進部、情報推進部、附属図書館が中心となって、導入・利用支援を行ないます。</a:t>
            </a: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r>
              <a:rPr lang="en-US" altLang="ja-JP" sz="900" u="none" strike="noStrike" dirty="0">
                <a:solidFill>
                  <a:srgbClr val="000000"/>
                </a:solidFill>
                <a:effectLst/>
              </a:rPr>
              <a:t>```description</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それぞれの研究データ基盤は、大阪大学研究データポリシー解説にもあるとおり、オープンサイエンス推進室、研究推進部、情報推進部、附属図書館が中心となって導入・利用支援を</a:t>
            </a:r>
            <a:r>
              <a:rPr kumimoji="1" lang="ja-JP" altLang="en-US"/>
              <a:t>行ないます。</a:t>
            </a:r>
            <a:endParaRPr kumimoji="1" lang="en-US" altLang="ja-JP"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大阪大学（</a:t>
            </a:r>
            <a:r>
              <a:rPr lang="en-US" altLang="ja-JP" sz="1200" dirty="0">
                <a:latin typeface="BIZ UDPGothic" panose="020B0400000000000000" pitchFamily="34" charset="-128"/>
                <a:ea typeface="BIZ UDPGothic" panose="020B0400000000000000" pitchFamily="34" charset="-128"/>
              </a:rPr>
              <a:t>2023, 3, 24</a:t>
            </a:r>
            <a:r>
              <a:rPr lang="ja-JP" altLang="en-US" sz="1200">
                <a:latin typeface="BIZ UDPGothic" panose="020B0400000000000000" pitchFamily="34" charset="-128"/>
                <a:ea typeface="BIZ UDPGothic" panose="020B0400000000000000" pitchFamily="34" charset="-128"/>
              </a:rPr>
              <a:t>）「大阪大学研究データポリシー　解説」</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https://www.osaka-u.ac.jp/ja/research/hclg46</a:t>
            </a:r>
            <a:endParaRPr lang="en-US" altLang="ja-JP" sz="1200" dirty="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dirty="0"/>
          </a:p>
          <a:p>
            <a:r>
              <a:rPr lang="en-US" altLang="ja-JP" sz="900" u="none" strike="noStrike" dirty="0">
                <a:solidFill>
                  <a:srgbClr val="000000"/>
                </a:solidFill>
                <a:effectLst/>
              </a:rPr>
              <a:t>```</a:t>
            </a:r>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5"/>
          </p:nvPr>
        </p:nvSpPr>
        <p:spPr/>
        <p:txBody>
          <a:bodyPr/>
          <a:lstStyle/>
          <a:p>
            <a:fld id="{6A6BFE8D-D425-4D90-8B88-4AA40D7F377B}" type="slidenum">
              <a:rPr kumimoji="1" lang="ja-JP" altLang="en-US" smtClean="0"/>
              <a:t>12</a:t>
            </a:fld>
            <a:endParaRPr kumimoji="1" lang="ja-JP" altLang="en-US"/>
          </a:p>
        </p:txBody>
      </p:sp>
    </p:spTree>
    <p:extLst>
      <p:ext uri="{BB962C8B-B14F-4D97-AF65-F5344CB8AC3E}">
        <p14:creationId xmlns:p14="http://schemas.microsoft.com/office/powerpoint/2010/main" val="3886086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lang="ja-JP" altLang="en-US" sz="1200" dirty="0"/>
              <a:t>大阪大学の研究データ基盤支援体制</a:t>
            </a:r>
            <a:br>
              <a:rPr lang="ja-JP" altLang="en-US" sz="1200" dirty="0"/>
            </a:br>
            <a:r>
              <a:rPr lang="en-US" altLang="ja-JP" sz="1200" dirty="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endParaRPr kumimoji="1" lang="en-US" altLang="ja-JP" dirty="0"/>
          </a:p>
          <a:p>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これは参照資料です。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endParaRPr kumimoji="1" lang="en-US" altLang="ja-JP" sz="1200"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これは参照資料です。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大阪大学（</a:t>
            </a:r>
            <a:r>
              <a:rPr lang="en-US" altLang="ja-JP" sz="1200" dirty="0">
                <a:latin typeface="BIZ UDPGothic" panose="020B0400000000000000" pitchFamily="34" charset="-128"/>
                <a:ea typeface="BIZ UDPGothic" panose="020B0400000000000000" pitchFamily="34" charset="-128"/>
              </a:rPr>
              <a:t>2023, 3, 24</a:t>
            </a:r>
            <a:r>
              <a:rPr lang="ja-JP" altLang="en-US" sz="1200" dirty="0">
                <a:latin typeface="BIZ UDPGothic" panose="020B0400000000000000" pitchFamily="34" charset="-128"/>
                <a:ea typeface="BIZ UDPGothic" panose="020B0400000000000000" pitchFamily="34" charset="-128"/>
              </a:rPr>
              <a:t>）「大阪大学研究データポリシー　解説」</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https://www.osaka-u.ac.jp/ja/research/hclg46</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大阪大学サイバーメティアセンター（</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ONION</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http://www.hpc.cmc.osaka-u.ac.jp/onion/</a:t>
            </a:r>
            <a:r>
              <a:rPr lang="ja-JP" altLang="en-US" sz="1200" dirty="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国立情報学研究所（</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AI</a:t>
            </a:r>
            <a:r>
              <a:rPr lang="ja-JP" altLang="en-US" sz="1200" dirty="0">
                <a:latin typeface="BIZ UDPGothic" panose="020B0400000000000000" pitchFamily="34" charset="-128"/>
                <a:ea typeface="BIZ UDPGothic" panose="020B0400000000000000" pitchFamily="34" charset="-128"/>
              </a:rPr>
              <a:t>等の活用を推進する研究データエコシステム構築事業</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事業の詳細」</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5"/>
              </a:rPr>
              <a:t>https://www.nii.ac.jp/creded/project.html</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国立情報学研究所（</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err="1">
                <a:latin typeface="BIZ UDPGothic" panose="020B0400000000000000" pitchFamily="34" charset="-128"/>
                <a:ea typeface="BIZ UDPGothic" panose="020B0400000000000000" pitchFamily="34" charset="-128"/>
              </a:rPr>
              <a:t>GakuNin</a:t>
            </a:r>
            <a:r>
              <a:rPr lang="en-US" altLang="ja-JP" sz="1200" dirty="0">
                <a:latin typeface="BIZ UDPGothic" panose="020B0400000000000000" pitchFamily="34" charset="-128"/>
                <a:ea typeface="BIZ UDPGothic" panose="020B0400000000000000" pitchFamily="34" charset="-128"/>
              </a:rPr>
              <a:t> RDM</a:t>
            </a:r>
            <a:r>
              <a:rPr lang="ja-JP" altLang="en-US" sz="1200" dirty="0">
                <a:latin typeface="BIZ UDPGothic" panose="020B0400000000000000" pitchFamily="34" charset="-128"/>
                <a:ea typeface="BIZ UDPGothic" panose="020B0400000000000000" pitchFamily="34" charset="-128"/>
              </a:rPr>
              <a:t>サポートポータル　</a:t>
            </a:r>
            <a:r>
              <a:rPr lang="en-US" altLang="ja-JP" sz="1200" dirty="0" err="1">
                <a:latin typeface="BIZ UDPGothic" panose="020B0400000000000000" pitchFamily="34" charset="-128"/>
                <a:ea typeface="BIZ UDPGothic" panose="020B0400000000000000" pitchFamily="34" charset="-128"/>
              </a:rPr>
              <a:t>GakuNin</a:t>
            </a:r>
            <a:r>
              <a:rPr lang="en-US" altLang="ja-JP" sz="1200" dirty="0">
                <a:latin typeface="BIZ UDPGothic" panose="020B0400000000000000" pitchFamily="34" charset="-128"/>
                <a:ea typeface="BIZ UDPGothic" panose="020B0400000000000000" pitchFamily="34" charset="-128"/>
              </a:rPr>
              <a:t> RDM</a:t>
            </a:r>
            <a:r>
              <a:rPr lang="ja-JP" altLang="en-US" sz="1200" dirty="0">
                <a:latin typeface="BIZ UDPGothic" panose="020B0400000000000000" pitchFamily="34" charset="-128"/>
                <a:ea typeface="BIZ UDPGothic" panose="020B0400000000000000" pitchFamily="34" charset="-128"/>
              </a:rPr>
              <a:t>の機能」</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6"/>
              </a:rPr>
              <a:t>https://support.rdm.nii.ac.jp/about/</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国立情報学研究所（</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err="1">
                <a:latin typeface="BIZ UDPGothic" panose="020B0400000000000000" pitchFamily="34" charset="-128"/>
                <a:ea typeface="BIZ UDPGothic" panose="020B0400000000000000" pitchFamily="34" charset="-128"/>
              </a:rPr>
              <a:t>GakuNinRDM</a:t>
            </a:r>
            <a:r>
              <a:rPr lang="ja-JP" altLang="en-US" sz="1200" dirty="0">
                <a:latin typeface="BIZ UDPGothic" panose="020B0400000000000000" pitchFamily="34" charset="-128"/>
                <a:ea typeface="BIZ UDPGothic" panose="020B0400000000000000" pitchFamily="34" charset="-128"/>
              </a:rPr>
              <a:t>サポートポータル　</a:t>
            </a:r>
            <a:r>
              <a:rPr lang="en-US" altLang="ja-JP" sz="1200" dirty="0" err="1">
                <a:latin typeface="BIZ UDPGothic" panose="020B0400000000000000" pitchFamily="34" charset="-128"/>
                <a:ea typeface="BIZ UDPGothic" panose="020B0400000000000000" pitchFamily="34" charset="-128"/>
              </a:rPr>
              <a:t>GakuNin</a:t>
            </a:r>
            <a:r>
              <a:rPr lang="en-US" altLang="ja-JP" sz="1200" dirty="0">
                <a:latin typeface="BIZ UDPGothic" panose="020B0400000000000000" pitchFamily="34" charset="-128"/>
                <a:ea typeface="BIZ UDPGothic" panose="020B0400000000000000" pitchFamily="34" charset="-128"/>
              </a:rPr>
              <a:t> RDM</a:t>
            </a:r>
            <a:r>
              <a:rPr lang="ja-JP" altLang="en-US" sz="1200" dirty="0">
                <a:latin typeface="BIZ UDPGothic" panose="020B0400000000000000" pitchFamily="34" charset="-128"/>
                <a:ea typeface="BIZ UDPGothic" panose="020B0400000000000000" pitchFamily="34" charset="-128"/>
              </a:rPr>
              <a:t>の活用事例集」</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6"/>
              </a:rPr>
              <a:t>https://support.rdm.nii.ac.jp/about/</a:t>
            </a:r>
            <a:endParaRPr lang="ja-JP" altLang="en-US"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国立情報学研究所オープンサイエンス基盤研究センター（</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NII</a:t>
            </a:r>
            <a:r>
              <a:rPr lang="ja-JP" altLang="en-US" sz="1200" dirty="0">
                <a:latin typeface="BIZ UDPGothic" panose="020B0400000000000000" pitchFamily="34" charset="-128"/>
                <a:ea typeface="BIZ UDPGothic" panose="020B0400000000000000" pitchFamily="34" charset="-128"/>
              </a:rPr>
              <a:t>研究データ基盤（</a:t>
            </a:r>
            <a:r>
              <a:rPr lang="en-US" altLang="ja-JP" sz="1200" dirty="0">
                <a:latin typeface="BIZ UDPGothic" panose="020B0400000000000000" pitchFamily="34" charset="-128"/>
                <a:ea typeface="BIZ UDPGothic" panose="020B0400000000000000" pitchFamily="34" charset="-128"/>
              </a:rPr>
              <a:t>NII Research Data Cloud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NII RDC</a:t>
            </a:r>
            <a:r>
              <a:rPr lang="ja-JP" altLang="en-US" sz="1200" dirty="0">
                <a:latin typeface="BIZ UDPGothic" panose="020B0400000000000000" pitchFamily="34" charset="-128"/>
                <a:ea typeface="BIZ UDPGothic" panose="020B0400000000000000" pitchFamily="34" charset="-128"/>
              </a:rPr>
              <a:t>）の概要」</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7"/>
              </a:rPr>
              <a:t>https://rcos.nii.ac.jp/service/</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古谷浩志（</a:t>
            </a:r>
            <a:r>
              <a:rPr lang="en-US" altLang="ja-JP" sz="1200" dirty="0">
                <a:latin typeface="BIZ UDPGothic" panose="020B0400000000000000" pitchFamily="34" charset="-128"/>
                <a:ea typeface="BIZ UDPGothic" panose="020B0400000000000000" pitchFamily="34" charset="-128"/>
              </a:rPr>
              <a:t>2023, 5, 30</a:t>
            </a:r>
            <a:r>
              <a:rPr lang="ja-JP" altLang="en-US" sz="1200" dirty="0">
                <a:latin typeface="BIZ UDPGothic" panose="020B0400000000000000" pitchFamily="34" charset="-128"/>
                <a:ea typeface="BIZ UDPGothic" panose="020B0400000000000000" pitchFamily="34" charset="-128"/>
              </a:rPr>
              <a:t>）「コアファシリティを通して研究活動に役立つデータエコシステムを作る」</a:t>
            </a:r>
            <a:r>
              <a:rPr lang="en-US" altLang="ja-JP" sz="1200" dirty="0">
                <a:latin typeface="BIZ UDPGothic" panose="020B0400000000000000" pitchFamily="34" charset="-128"/>
                <a:ea typeface="BIZ UDPGothic" panose="020B0400000000000000" pitchFamily="34" charset="-128"/>
              </a:rPr>
              <a:t>NII</a:t>
            </a:r>
            <a:r>
              <a:rPr lang="ja-JP" altLang="en-US" sz="1200" dirty="0">
                <a:latin typeface="BIZ UDPGothic" panose="020B0400000000000000" pitchFamily="34" charset="-128"/>
                <a:ea typeface="BIZ UDPGothic" panose="020B0400000000000000" pitchFamily="34" charset="-128"/>
              </a:rPr>
              <a:t>オープンフォーラム</a:t>
            </a:r>
            <a:r>
              <a:rPr lang="en-US" altLang="ja-JP" sz="1200" dirty="0">
                <a:latin typeface="BIZ UDPGothic" panose="020B0400000000000000" pitchFamily="34" charset="-128"/>
                <a:ea typeface="BIZ UDPGothic" panose="020B0400000000000000" pitchFamily="34" charset="-128"/>
              </a:rPr>
              <a:t>2023, AXIES-RDM</a:t>
            </a:r>
            <a:r>
              <a:rPr lang="ja-JP" altLang="en-US" sz="1200" dirty="0">
                <a:latin typeface="BIZ UDPGothic" panose="020B0400000000000000" pitchFamily="34" charset="-128"/>
                <a:ea typeface="BIZ UDPGothic" panose="020B0400000000000000" pitchFamily="34" charset="-128"/>
              </a:rPr>
              <a:t>部会との合同セッション　大学における研究データマネジメントのための情報基盤</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8"/>
              </a:rPr>
              <a:t>https://www.nii.ac.jp/openforum/upload/1acad47fe1977dc7fb1000f4609a22e5344f9ebd.pdf</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　</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7234601A-79F5-FB43-890C-78DD16DC944A}" type="slidenum">
              <a:rPr lang="ja-JP" altLang="en-US" smtClean="0"/>
              <a:pPr/>
              <a:t>13</a:t>
            </a:fld>
            <a:endParaRPr lang="ja-JP" altLang="en-US"/>
          </a:p>
        </p:txBody>
      </p:sp>
    </p:spTree>
    <p:extLst>
      <p:ext uri="{BB962C8B-B14F-4D97-AF65-F5344CB8AC3E}">
        <p14:creationId xmlns:p14="http://schemas.microsoft.com/office/powerpoint/2010/main" val="2929468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208E3D21-4C87-8072-F798-F9459AE835E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1588"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2555776" y="1707654"/>
            <a:ext cx="6120680" cy="1782198"/>
          </a:xfrm>
        </p:spPr>
        <p:txBody>
          <a:bodyPr>
            <a:noAutofit/>
          </a:bodyPr>
          <a:lstStyle>
            <a:lvl1pPr algn="l">
              <a:defRPr sz="4800">
                <a:effectLst/>
              </a:defRPr>
            </a:lvl1pPr>
          </a:lstStyle>
          <a:p>
            <a:r>
              <a:rPr lang="ja-JP" altLang="en-US" dirty="0"/>
              <a:t>マスター タイトルの書式設定</a:t>
            </a:r>
          </a:p>
        </p:txBody>
      </p:sp>
      <p:sp>
        <p:nvSpPr>
          <p:cNvPr id="3" name="サブタイトル 2"/>
          <p:cNvSpPr>
            <a:spLocks noGrp="1"/>
          </p:cNvSpPr>
          <p:nvPr>
            <p:ph type="subTitle" idx="1"/>
          </p:nvPr>
        </p:nvSpPr>
        <p:spPr>
          <a:xfrm>
            <a:off x="1371600" y="3813888"/>
            <a:ext cx="6400800" cy="469218"/>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dirty="0"/>
              <a:t>マスター サブタイトルの書式設定</a:t>
            </a:r>
          </a:p>
        </p:txBody>
      </p:sp>
      <p:sp>
        <p:nvSpPr>
          <p:cNvPr id="5" name="日付プレースホルダー 3">
            <a:extLst>
              <a:ext uri="{FF2B5EF4-FFF2-40B4-BE49-F238E27FC236}">
                <a16:creationId xmlns:a16="http://schemas.microsoft.com/office/drawing/2014/main" id="{57451601-2AB0-EA42-F031-59BC441E654D}"/>
              </a:ext>
            </a:extLst>
          </p:cNvPr>
          <p:cNvSpPr>
            <a:spLocks noGrp="1"/>
          </p:cNvSpPr>
          <p:nvPr>
            <p:ph type="dt" sz="half" idx="10"/>
          </p:nvPr>
        </p:nvSpPr>
        <p:spPr>
          <a:xfrm>
            <a:off x="457200" y="4767263"/>
            <a:ext cx="2135188" cy="274637"/>
          </a:xfrm>
        </p:spPr>
        <p:txBody>
          <a:bodyPr/>
          <a:lstStyle>
            <a:lvl1pPr>
              <a:defRPr/>
            </a:lvl1pPr>
          </a:lstStyle>
          <a:p>
            <a:pPr>
              <a:defRPr/>
            </a:pPr>
            <a:fld id="{0D62D5BC-F0A4-D245-BB02-3A22E46F5B4D}"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FB145C8C-592F-0AF9-22C8-1A457DED8EB3}"/>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2059B738-11FA-6556-5D8E-10F17EAD76FA}"/>
              </a:ext>
            </a:extLst>
          </p:cNvPr>
          <p:cNvSpPr>
            <a:spLocks noGrp="1"/>
          </p:cNvSpPr>
          <p:nvPr>
            <p:ph type="sldNum" sz="quarter" idx="12"/>
          </p:nvPr>
        </p:nvSpPr>
        <p:spPr/>
        <p:txBody>
          <a:bodyPr/>
          <a:lstStyle>
            <a:lvl1pPr>
              <a:defRPr/>
            </a:lvl1pPr>
          </a:lstStyle>
          <a:p>
            <a:pPr>
              <a:defRPr/>
            </a:pPr>
            <a:fld id="{EE109BD7-38EA-9C4A-8460-07C8C69EF0D8}" type="slidenum">
              <a:rPr lang="ja-JP" altLang="en-US"/>
              <a:pPr>
                <a:defRPr/>
              </a:pPr>
              <a:t>‹#›</a:t>
            </a:fld>
            <a:endParaRPr lang="ja-JP" altLang="en-US"/>
          </a:p>
        </p:txBody>
      </p:sp>
    </p:spTree>
    <p:extLst>
      <p:ext uri="{BB962C8B-B14F-4D97-AF65-F5344CB8AC3E}">
        <p14:creationId xmlns:p14="http://schemas.microsoft.com/office/powerpoint/2010/main" val="125141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843558"/>
          </a:xfrm>
          <a:solidFill>
            <a:schemeClr val="accent1"/>
          </a:solidFill>
        </p:spPr>
        <p:txBody>
          <a:bodyPr/>
          <a:lstStyle>
            <a:lvl1pPr>
              <a:defRPr>
                <a:solidFill>
                  <a:schemeClr val="bg1"/>
                </a:solidFill>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DC49A5D-C68D-CFA8-07C1-8D084E1A4D45}"/>
              </a:ext>
            </a:extLst>
          </p:cNvPr>
          <p:cNvSpPr>
            <a:spLocks noGrp="1"/>
          </p:cNvSpPr>
          <p:nvPr>
            <p:ph type="dt" sz="half" idx="10"/>
          </p:nvPr>
        </p:nvSpPr>
        <p:spPr/>
        <p:txBody>
          <a:bodyPr/>
          <a:lstStyle>
            <a:lvl1pPr>
              <a:defRPr/>
            </a:lvl1pPr>
          </a:lstStyle>
          <a:p>
            <a:pPr>
              <a:defRPr/>
            </a:pPr>
            <a:fld id="{89E10FCE-9FDD-1448-AF72-DF0F11D35762}"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6BE26738-DDBF-D029-CB0C-FD219C5A4994}"/>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62D3D93F-588C-B190-220D-6355288B2434}"/>
              </a:ext>
            </a:extLst>
          </p:cNvPr>
          <p:cNvSpPr>
            <a:spLocks noGrp="1"/>
          </p:cNvSpPr>
          <p:nvPr>
            <p:ph type="sldNum" sz="quarter" idx="12"/>
          </p:nvPr>
        </p:nvSpPr>
        <p:spPr/>
        <p:txBody>
          <a:bodyPr/>
          <a:lstStyle>
            <a:lvl1pPr>
              <a:defRPr/>
            </a:lvl1pPr>
          </a:lstStyle>
          <a:p>
            <a:pPr>
              <a:defRPr/>
            </a:pPr>
            <a:fld id="{71DDDDB3-C739-AB4C-845A-C50C6B6A711D}" type="slidenum">
              <a:rPr lang="ja-JP" altLang="en-US"/>
              <a:pPr>
                <a:defRPr/>
              </a:pPr>
              <a:t>‹#›</a:t>
            </a:fld>
            <a:endParaRPr lang="ja-JP" altLang="en-US"/>
          </a:p>
        </p:txBody>
      </p:sp>
    </p:spTree>
    <p:extLst>
      <p:ext uri="{BB962C8B-B14F-4D97-AF65-F5344CB8AC3E}">
        <p14:creationId xmlns:p14="http://schemas.microsoft.com/office/powerpoint/2010/main" val="52051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695102E7-7501-2411-5211-BF29B64CFD86}"/>
              </a:ext>
            </a:extLst>
          </p:cNvPr>
          <p:cNvSpPr>
            <a:spLocks noGrp="1"/>
          </p:cNvSpPr>
          <p:nvPr>
            <p:ph type="dt" sz="half" idx="10"/>
          </p:nvPr>
        </p:nvSpPr>
        <p:spPr/>
        <p:txBody>
          <a:bodyPr/>
          <a:lstStyle>
            <a:lvl1pPr>
              <a:defRPr/>
            </a:lvl1pPr>
          </a:lstStyle>
          <a:p>
            <a:pPr>
              <a:defRPr/>
            </a:pPr>
            <a:fld id="{7A65AC34-A42B-5E4F-8113-691A4F7EC0C1}"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0B31336C-7F54-8B39-DA94-CCF72D7D9C6B}"/>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039F4D3C-B300-24EF-97C5-5B716A3F8C3E}"/>
              </a:ext>
            </a:extLst>
          </p:cNvPr>
          <p:cNvSpPr>
            <a:spLocks noGrp="1"/>
          </p:cNvSpPr>
          <p:nvPr>
            <p:ph type="sldNum" sz="quarter" idx="12"/>
          </p:nvPr>
        </p:nvSpPr>
        <p:spPr/>
        <p:txBody>
          <a:bodyPr/>
          <a:lstStyle>
            <a:lvl1pPr>
              <a:defRPr/>
            </a:lvl1pPr>
          </a:lstStyle>
          <a:p>
            <a:pPr>
              <a:defRPr/>
            </a:pPr>
            <a:fld id="{EDB1BDDC-BD09-AA42-ACE3-068983777008}" type="slidenum">
              <a:rPr lang="ja-JP" altLang="en-US"/>
              <a:pPr>
                <a:defRPr/>
              </a:pPr>
              <a:t>‹#›</a:t>
            </a:fld>
            <a:endParaRPr lang="ja-JP" altLang="en-US"/>
          </a:p>
        </p:txBody>
      </p:sp>
    </p:spTree>
    <p:extLst>
      <p:ext uri="{BB962C8B-B14F-4D97-AF65-F5344CB8AC3E}">
        <p14:creationId xmlns:p14="http://schemas.microsoft.com/office/powerpoint/2010/main" val="777620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92FDF5A9-F027-310B-6441-5C2A4B2AFF9B}"/>
              </a:ext>
            </a:extLst>
          </p:cNvPr>
          <p:cNvSpPr>
            <a:spLocks noGrp="1"/>
          </p:cNvSpPr>
          <p:nvPr>
            <p:ph type="dt" sz="half" idx="10"/>
          </p:nvPr>
        </p:nvSpPr>
        <p:spPr/>
        <p:txBody>
          <a:bodyPr/>
          <a:lstStyle>
            <a:lvl1pPr>
              <a:defRPr/>
            </a:lvl1pPr>
          </a:lstStyle>
          <a:p>
            <a:pPr>
              <a:defRPr/>
            </a:pPr>
            <a:fld id="{26FE1904-ED9D-E345-A1F9-9667AF44B898}"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880304E1-8CF0-6958-AFA1-1878C761C963}"/>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B7820735-6A63-22B0-FF67-8FBF02AAEC35}"/>
              </a:ext>
            </a:extLst>
          </p:cNvPr>
          <p:cNvSpPr>
            <a:spLocks noGrp="1"/>
          </p:cNvSpPr>
          <p:nvPr>
            <p:ph type="sldNum" sz="quarter" idx="12"/>
          </p:nvPr>
        </p:nvSpPr>
        <p:spPr/>
        <p:txBody>
          <a:bodyPr/>
          <a:lstStyle>
            <a:lvl1pPr>
              <a:defRPr/>
            </a:lvl1pPr>
          </a:lstStyle>
          <a:p>
            <a:pPr>
              <a:defRPr/>
            </a:pPr>
            <a:fld id="{17E98277-2C4C-074F-BAF1-2A4B6BE0A697}" type="slidenum">
              <a:rPr lang="ja-JP" altLang="en-US"/>
              <a:pPr>
                <a:defRPr/>
              </a:pPr>
              <a:t>‹#›</a:t>
            </a:fld>
            <a:endParaRPr lang="ja-JP" altLang="en-US"/>
          </a:p>
        </p:txBody>
      </p:sp>
    </p:spTree>
    <p:extLst>
      <p:ext uri="{BB962C8B-B14F-4D97-AF65-F5344CB8AC3E}">
        <p14:creationId xmlns:p14="http://schemas.microsoft.com/office/powerpoint/2010/main" val="691176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3A7002E4-079E-12D9-062A-44297E5D24BA}"/>
              </a:ext>
            </a:extLst>
          </p:cNvPr>
          <p:cNvSpPr>
            <a:spLocks noGrp="1"/>
          </p:cNvSpPr>
          <p:nvPr>
            <p:ph type="dt" sz="half" idx="10"/>
          </p:nvPr>
        </p:nvSpPr>
        <p:spPr/>
        <p:txBody>
          <a:bodyPr/>
          <a:lstStyle>
            <a:lvl1pPr>
              <a:defRPr/>
            </a:lvl1pPr>
          </a:lstStyle>
          <a:p>
            <a:pPr>
              <a:defRPr/>
            </a:pPr>
            <a:fld id="{31A4C951-44D6-174A-806E-48297A6C51FD}" type="datetimeFigureOut">
              <a:rPr lang="ja-JP" altLang="en-US"/>
              <a:pPr>
                <a:defRPr/>
              </a:pPr>
              <a:t>2024/11/26</a:t>
            </a:fld>
            <a:endParaRPr lang="ja-JP" altLang="en-US"/>
          </a:p>
        </p:txBody>
      </p:sp>
      <p:sp>
        <p:nvSpPr>
          <p:cNvPr id="8" name="フッター プレースホルダー 4">
            <a:extLst>
              <a:ext uri="{FF2B5EF4-FFF2-40B4-BE49-F238E27FC236}">
                <a16:creationId xmlns:a16="http://schemas.microsoft.com/office/drawing/2014/main" id="{63B500C8-6E5F-D96A-3EB9-6B6DC2F93282}"/>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0831D4C0-98B5-ED60-80CE-759FD06DEF14}"/>
              </a:ext>
            </a:extLst>
          </p:cNvPr>
          <p:cNvSpPr>
            <a:spLocks noGrp="1"/>
          </p:cNvSpPr>
          <p:nvPr>
            <p:ph type="sldNum" sz="quarter" idx="12"/>
          </p:nvPr>
        </p:nvSpPr>
        <p:spPr/>
        <p:txBody>
          <a:bodyPr/>
          <a:lstStyle>
            <a:lvl1pPr>
              <a:defRPr/>
            </a:lvl1pPr>
          </a:lstStyle>
          <a:p>
            <a:pPr>
              <a:defRPr/>
            </a:pPr>
            <a:fld id="{EAFE453F-453E-5241-9632-972EB6EEA331}" type="slidenum">
              <a:rPr lang="ja-JP" altLang="en-US"/>
              <a:pPr>
                <a:defRPr/>
              </a:pPr>
              <a:t>‹#›</a:t>
            </a:fld>
            <a:endParaRPr lang="ja-JP" altLang="en-US"/>
          </a:p>
        </p:txBody>
      </p:sp>
    </p:spTree>
    <p:extLst>
      <p:ext uri="{BB962C8B-B14F-4D97-AF65-F5344CB8AC3E}">
        <p14:creationId xmlns:p14="http://schemas.microsoft.com/office/powerpoint/2010/main" val="16022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144140D4-D7F5-EACA-26AD-BC9BEFFBC3B8}"/>
              </a:ext>
            </a:extLst>
          </p:cNvPr>
          <p:cNvSpPr>
            <a:spLocks noGrp="1"/>
          </p:cNvSpPr>
          <p:nvPr>
            <p:ph type="dt" sz="half" idx="10"/>
          </p:nvPr>
        </p:nvSpPr>
        <p:spPr/>
        <p:txBody>
          <a:bodyPr/>
          <a:lstStyle>
            <a:lvl1pPr>
              <a:defRPr/>
            </a:lvl1pPr>
          </a:lstStyle>
          <a:p>
            <a:pPr>
              <a:defRPr/>
            </a:pPr>
            <a:fld id="{96CB5614-18D3-3D45-9D4E-78442724FC8D}" type="datetimeFigureOut">
              <a:rPr lang="ja-JP" altLang="en-US"/>
              <a:pPr>
                <a:defRPr/>
              </a:pPr>
              <a:t>2024/11/26</a:t>
            </a:fld>
            <a:endParaRPr lang="ja-JP" altLang="en-US"/>
          </a:p>
        </p:txBody>
      </p:sp>
      <p:sp>
        <p:nvSpPr>
          <p:cNvPr id="4" name="フッター プレースホルダー 4">
            <a:extLst>
              <a:ext uri="{FF2B5EF4-FFF2-40B4-BE49-F238E27FC236}">
                <a16:creationId xmlns:a16="http://schemas.microsoft.com/office/drawing/2014/main" id="{6EE7DD9F-E73C-8699-7518-A3A07DA6567B}"/>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9BE1C21F-E248-38C1-68F1-256F670F26DF}"/>
              </a:ext>
            </a:extLst>
          </p:cNvPr>
          <p:cNvSpPr>
            <a:spLocks noGrp="1"/>
          </p:cNvSpPr>
          <p:nvPr>
            <p:ph type="sldNum" sz="quarter" idx="12"/>
          </p:nvPr>
        </p:nvSpPr>
        <p:spPr/>
        <p:txBody>
          <a:bodyPr/>
          <a:lstStyle>
            <a:lvl1pPr>
              <a:defRPr/>
            </a:lvl1pPr>
          </a:lstStyle>
          <a:p>
            <a:pPr>
              <a:defRPr/>
            </a:pPr>
            <a:fld id="{ABA847EB-4629-314F-A723-3452355F2577}" type="slidenum">
              <a:rPr lang="ja-JP" altLang="en-US"/>
              <a:pPr>
                <a:defRPr/>
              </a:pPr>
              <a:t>‹#›</a:t>
            </a:fld>
            <a:endParaRPr lang="ja-JP" altLang="en-US"/>
          </a:p>
        </p:txBody>
      </p:sp>
    </p:spTree>
    <p:extLst>
      <p:ext uri="{BB962C8B-B14F-4D97-AF65-F5344CB8AC3E}">
        <p14:creationId xmlns:p14="http://schemas.microsoft.com/office/powerpoint/2010/main" val="267785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B3CF67EC-2F93-321F-D3B2-D3A075A52FE1}"/>
              </a:ext>
            </a:extLst>
          </p:cNvPr>
          <p:cNvSpPr>
            <a:spLocks noGrp="1"/>
          </p:cNvSpPr>
          <p:nvPr>
            <p:ph type="dt" sz="half" idx="10"/>
          </p:nvPr>
        </p:nvSpPr>
        <p:spPr/>
        <p:txBody>
          <a:bodyPr/>
          <a:lstStyle>
            <a:lvl1pPr>
              <a:defRPr/>
            </a:lvl1pPr>
          </a:lstStyle>
          <a:p>
            <a:pPr>
              <a:defRPr/>
            </a:pPr>
            <a:fld id="{5FFC810A-A021-9549-A3B7-94684E84B4BE}" type="datetimeFigureOut">
              <a:rPr lang="ja-JP" altLang="en-US"/>
              <a:pPr>
                <a:defRPr/>
              </a:pPr>
              <a:t>2024/11/26</a:t>
            </a:fld>
            <a:endParaRPr lang="ja-JP" altLang="en-US"/>
          </a:p>
        </p:txBody>
      </p:sp>
      <p:sp>
        <p:nvSpPr>
          <p:cNvPr id="3" name="フッター プレースホルダー 4">
            <a:extLst>
              <a:ext uri="{FF2B5EF4-FFF2-40B4-BE49-F238E27FC236}">
                <a16:creationId xmlns:a16="http://schemas.microsoft.com/office/drawing/2014/main" id="{4F0C950E-37DE-F8FA-E647-F4AFBE3CE13B}"/>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2536055A-98BD-3A10-C05F-19847C714F6E}"/>
              </a:ext>
            </a:extLst>
          </p:cNvPr>
          <p:cNvSpPr>
            <a:spLocks noGrp="1"/>
          </p:cNvSpPr>
          <p:nvPr>
            <p:ph type="sldNum" sz="quarter" idx="12"/>
          </p:nvPr>
        </p:nvSpPr>
        <p:spPr/>
        <p:txBody>
          <a:bodyPr/>
          <a:lstStyle>
            <a:lvl1pPr>
              <a:defRPr/>
            </a:lvl1pPr>
          </a:lstStyle>
          <a:p>
            <a:pPr>
              <a:defRPr/>
            </a:pPr>
            <a:fld id="{D4BD1F3B-F14A-0148-A684-D44084CD9D38}" type="slidenum">
              <a:rPr lang="ja-JP" altLang="en-US"/>
              <a:pPr>
                <a:defRPr/>
              </a:pPr>
              <a:t>‹#›</a:t>
            </a:fld>
            <a:endParaRPr lang="ja-JP" altLang="en-US"/>
          </a:p>
        </p:txBody>
      </p:sp>
    </p:spTree>
    <p:extLst>
      <p:ext uri="{BB962C8B-B14F-4D97-AF65-F5344CB8AC3E}">
        <p14:creationId xmlns:p14="http://schemas.microsoft.com/office/powerpoint/2010/main" val="100513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09C7445E-744E-2996-4BF5-9173525F1AF2}"/>
              </a:ext>
            </a:extLst>
          </p:cNvPr>
          <p:cNvSpPr>
            <a:spLocks noGrp="1"/>
          </p:cNvSpPr>
          <p:nvPr>
            <p:ph type="dt" sz="half" idx="10"/>
          </p:nvPr>
        </p:nvSpPr>
        <p:spPr/>
        <p:txBody>
          <a:bodyPr/>
          <a:lstStyle>
            <a:lvl1pPr>
              <a:defRPr/>
            </a:lvl1pPr>
          </a:lstStyle>
          <a:p>
            <a:pPr>
              <a:defRPr/>
            </a:pPr>
            <a:fld id="{66304235-EDBA-0D4B-87A7-686A3AB38E90}"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8609662A-97E4-D170-83AF-E0FC4AAAA40B}"/>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D405A87A-85BE-1F84-DEA0-8D8F65E7C187}"/>
              </a:ext>
            </a:extLst>
          </p:cNvPr>
          <p:cNvSpPr>
            <a:spLocks noGrp="1"/>
          </p:cNvSpPr>
          <p:nvPr>
            <p:ph type="sldNum" sz="quarter" idx="12"/>
          </p:nvPr>
        </p:nvSpPr>
        <p:spPr/>
        <p:txBody>
          <a:bodyPr/>
          <a:lstStyle>
            <a:lvl1pPr>
              <a:defRPr/>
            </a:lvl1pPr>
          </a:lstStyle>
          <a:p>
            <a:pPr>
              <a:defRPr/>
            </a:pPr>
            <a:fld id="{2FD14B72-A199-2D41-B2ED-188D5A233E2F}" type="slidenum">
              <a:rPr lang="ja-JP" altLang="en-US"/>
              <a:pPr>
                <a:defRPr/>
              </a:pPr>
              <a:t>‹#›</a:t>
            </a:fld>
            <a:endParaRPr lang="ja-JP" altLang="en-US"/>
          </a:p>
        </p:txBody>
      </p:sp>
    </p:spTree>
    <p:extLst>
      <p:ext uri="{BB962C8B-B14F-4D97-AF65-F5344CB8AC3E}">
        <p14:creationId xmlns:p14="http://schemas.microsoft.com/office/powerpoint/2010/main" val="4174544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FA73CA10-8114-595E-7E22-1694DA6663E3}"/>
              </a:ext>
            </a:extLst>
          </p:cNvPr>
          <p:cNvSpPr>
            <a:spLocks noGrp="1"/>
          </p:cNvSpPr>
          <p:nvPr>
            <p:ph type="dt" sz="half" idx="10"/>
          </p:nvPr>
        </p:nvSpPr>
        <p:spPr/>
        <p:txBody>
          <a:bodyPr/>
          <a:lstStyle>
            <a:lvl1pPr>
              <a:defRPr/>
            </a:lvl1pPr>
          </a:lstStyle>
          <a:p>
            <a:pPr>
              <a:defRPr/>
            </a:pPr>
            <a:fld id="{511F99E4-E770-B345-B84D-218DE3892CB3}"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16CF73D5-811B-3E9E-9216-C23BB61F942B}"/>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47B295F6-2BD9-9478-F1C2-68218449D2EA}"/>
              </a:ext>
            </a:extLst>
          </p:cNvPr>
          <p:cNvSpPr>
            <a:spLocks noGrp="1"/>
          </p:cNvSpPr>
          <p:nvPr>
            <p:ph type="sldNum" sz="quarter" idx="12"/>
          </p:nvPr>
        </p:nvSpPr>
        <p:spPr/>
        <p:txBody>
          <a:bodyPr/>
          <a:lstStyle>
            <a:lvl1pPr>
              <a:defRPr/>
            </a:lvl1pPr>
          </a:lstStyle>
          <a:p>
            <a:pPr>
              <a:defRPr/>
            </a:pPr>
            <a:fld id="{BDC11DAF-75C7-E745-80DE-0E8F205820DC}" type="slidenum">
              <a:rPr lang="ja-JP" altLang="en-US"/>
              <a:pPr>
                <a:defRPr/>
              </a:pPr>
              <a:t>‹#›</a:t>
            </a:fld>
            <a:endParaRPr lang="ja-JP" altLang="en-US"/>
          </a:p>
        </p:txBody>
      </p:sp>
    </p:spTree>
    <p:extLst>
      <p:ext uri="{BB962C8B-B14F-4D97-AF65-F5344CB8AC3E}">
        <p14:creationId xmlns:p14="http://schemas.microsoft.com/office/powerpoint/2010/main" val="1868357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B9D0F028-572E-F96F-09C0-19F549EF05BE}"/>
              </a:ext>
            </a:extLst>
          </p:cNvPr>
          <p:cNvSpPr>
            <a:spLocks noGrp="1"/>
          </p:cNvSpPr>
          <p:nvPr>
            <p:ph type="dt" sz="half" idx="10"/>
          </p:nvPr>
        </p:nvSpPr>
        <p:spPr/>
        <p:txBody>
          <a:bodyPr/>
          <a:lstStyle>
            <a:lvl1pPr>
              <a:defRPr/>
            </a:lvl1pPr>
          </a:lstStyle>
          <a:p>
            <a:pPr>
              <a:defRPr/>
            </a:pPr>
            <a:fld id="{03250E5D-3F22-2B4C-BBC2-D25941138101}"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F8B9C3BC-9C63-B9CA-2DAE-6B24942316CF}"/>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8A2AE2E5-11FD-0172-2456-A2627A5937B1}"/>
              </a:ext>
            </a:extLst>
          </p:cNvPr>
          <p:cNvSpPr>
            <a:spLocks noGrp="1"/>
          </p:cNvSpPr>
          <p:nvPr>
            <p:ph type="sldNum" sz="quarter" idx="12"/>
          </p:nvPr>
        </p:nvSpPr>
        <p:spPr/>
        <p:txBody>
          <a:bodyPr/>
          <a:lstStyle>
            <a:lvl1pPr>
              <a:defRPr/>
            </a:lvl1pPr>
          </a:lstStyle>
          <a:p>
            <a:pPr>
              <a:defRPr/>
            </a:pPr>
            <a:fld id="{EC47ECD2-A7D0-9241-A7D7-89585B1D0125}" type="slidenum">
              <a:rPr lang="ja-JP" altLang="en-US"/>
              <a:pPr>
                <a:defRPr/>
              </a:pPr>
              <a:t>‹#›</a:t>
            </a:fld>
            <a:endParaRPr lang="ja-JP" altLang="en-US"/>
          </a:p>
        </p:txBody>
      </p:sp>
    </p:spTree>
    <p:extLst>
      <p:ext uri="{BB962C8B-B14F-4D97-AF65-F5344CB8AC3E}">
        <p14:creationId xmlns:p14="http://schemas.microsoft.com/office/powerpoint/2010/main" val="68249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1A59F4A9-5626-AF7F-86BB-BE0A7778CAAD}"/>
              </a:ext>
            </a:extLst>
          </p:cNvPr>
          <p:cNvSpPr>
            <a:spLocks noGrp="1"/>
          </p:cNvSpPr>
          <p:nvPr>
            <p:ph type="dt" sz="half" idx="10"/>
          </p:nvPr>
        </p:nvSpPr>
        <p:spPr/>
        <p:txBody>
          <a:bodyPr/>
          <a:lstStyle>
            <a:lvl1pPr>
              <a:defRPr/>
            </a:lvl1pPr>
          </a:lstStyle>
          <a:p>
            <a:pPr>
              <a:defRPr/>
            </a:pPr>
            <a:fld id="{8B3BA506-F407-2545-BA3A-D9242B0E6333}"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3D42BBF7-664D-94E5-2587-497463B9CCD7}"/>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439744D6-4E4B-3EA6-9C3F-EF3B65A38D3D}"/>
              </a:ext>
            </a:extLst>
          </p:cNvPr>
          <p:cNvSpPr>
            <a:spLocks noGrp="1"/>
          </p:cNvSpPr>
          <p:nvPr>
            <p:ph type="sldNum" sz="quarter" idx="12"/>
          </p:nvPr>
        </p:nvSpPr>
        <p:spPr/>
        <p:txBody>
          <a:bodyPr/>
          <a:lstStyle>
            <a:lvl1pPr>
              <a:defRPr/>
            </a:lvl1pPr>
          </a:lstStyle>
          <a:p>
            <a:pPr>
              <a:defRPr/>
            </a:pPr>
            <a:fld id="{F4861E6D-66C8-8548-8C48-F57243EA1698}" type="slidenum">
              <a:rPr lang="ja-JP" altLang="en-US"/>
              <a:pPr>
                <a:defRPr/>
              </a:pPr>
              <a:t>‹#›</a:t>
            </a:fld>
            <a:endParaRPr lang="ja-JP" altLang="en-US"/>
          </a:p>
        </p:txBody>
      </p:sp>
    </p:spTree>
    <p:extLst>
      <p:ext uri="{BB962C8B-B14F-4D97-AF65-F5344CB8AC3E}">
        <p14:creationId xmlns:p14="http://schemas.microsoft.com/office/powerpoint/2010/main" val="4207819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457200" y="3057814"/>
            <a:ext cx="8229600" cy="1080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solidFill>
                <a:schemeClr val="bg1"/>
              </a:solidFill>
              <a:latin typeface="BIZ UDPGothic" panose="020B0400000000000000" pitchFamily="34" charset="-128"/>
            </a:endParaRPr>
          </a:p>
        </p:txBody>
      </p:sp>
      <p:sp>
        <p:nvSpPr>
          <p:cNvPr id="2" name="タイトル 1"/>
          <p:cNvSpPr>
            <a:spLocks noGrp="1"/>
          </p:cNvSpPr>
          <p:nvPr>
            <p:ph type="title"/>
          </p:nvPr>
        </p:nvSpPr>
        <p:spPr>
          <a:xfrm>
            <a:off x="457200" y="2085696"/>
            <a:ext cx="8229600" cy="972108"/>
          </a:xfrm>
        </p:spPr>
        <p:txBody>
          <a:bodyPr/>
          <a:lstStyle>
            <a:lvl1pPr>
              <a:defRPr sz="3000" b="0" i="0">
                <a:solidFill>
                  <a:schemeClr val="tx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4" name="日付プレースホルダー 3"/>
          <p:cNvSpPr>
            <a:spLocks noGrp="1"/>
          </p:cNvSpPr>
          <p:nvPr>
            <p:ph type="dt" sz="half" idx="10"/>
          </p:nvPr>
        </p:nvSpPr>
        <p:spPr/>
        <p:txBody>
          <a:bodyPr/>
          <a:lstStyle>
            <a:lvl1pPr>
              <a:defRPr/>
            </a:lvl1pPr>
          </a:lstStyle>
          <a:p>
            <a:fld id="{E2B6C56D-0D0A-4123-AFFE-8937855C6424}" type="datetimeFigureOut">
              <a:rPr kumimoji="1" lang="ja-JP" altLang="en-US" smtClean="0"/>
              <a:t>2024/11/26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7B8C932E-AC58-4854-9B1B-85042BDAAB13}" type="slidenum">
              <a:rPr kumimoji="1" lang="ja-JP" altLang="en-US" smtClean="0"/>
              <a:t>‹#›</a:t>
            </a:fld>
            <a:endParaRPr kumimoji="1" lang="ja-JP" altLang="en-US"/>
          </a:p>
        </p:txBody>
      </p:sp>
    </p:spTree>
    <p:extLst>
      <p:ext uri="{BB962C8B-B14F-4D97-AF65-F5344CB8AC3E}">
        <p14:creationId xmlns:p14="http://schemas.microsoft.com/office/powerpoint/2010/main" val="1834360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BFCF4F58-97F4-EB91-D42E-28023417E94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1588"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2555776" y="1707654"/>
            <a:ext cx="6120680" cy="1782198"/>
          </a:xfrm>
        </p:spPr>
        <p:txBody>
          <a:bodyPr>
            <a:noAutofit/>
          </a:bodyPr>
          <a:lstStyle>
            <a:lvl1pPr algn="l">
              <a:defRPr sz="4800">
                <a:effectLst/>
              </a:defRPr>
            </a:lvl1pPr>
          </a:lstStyle>
          <a:p>
            <a:r>
              <a:rPr lang="ja-JP" altLang="en-US" dirty="0"/>
              <a:t>マスター タイトルの書式設定</a:t>
            </a:r>
          </a:p>
        </p:txBody>
      </p:sp>
      <p:sp>
        <p:nvSpPr>
          <p:cNvPr id="3" name="サブタイトル 2"/>
          <p:cNvSpPr>
            <a:spLocks noGrp="1"/>
          </p:cNvSpPr>
          <p:nvPr>
            <p:ph type="subTitle" idx="1"/>
          </p:nvPr>
        </p:nvSpPr>
        <p:spPr>
          <a:xfrm>
            <a:off x="1371600" y="3813888"/>
            <a:ext cx="6400800" cy="469218"/>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dirty="0"/>
              <a:t>マスター サブタイトルの書式設定</a:t>
            </a:r>
          </a:p>
        </p:txBody>
      </p:sp>
      <p:sp>
        <p:nvSpPr>
          <p:cNvPr id="5" name="日付プレースホルダー 3">
            <a:extLst>
              <a:ext uri="{FF2B5EF4-FFF2-40B4-BE49-F238E27FC236}">
                <a16:creationId xmlns:a16="http://schemas.microsoft.com/office/drawing/2014/main" id="{28D95285-B707-94F6-4E89-328B476DE188}"/>
              </a:ext>
            </a:extLst>
          </p:cNvPr>
          <p:cNvSpPr>
            <a:spLocks noGrp="1"/>
          </p:cNvSpPr>
          <p:nvPr>
            <p:ph type="dt" sz="half" idx="10"/>
          </p:nvPr>
        </p:nvSpPr>
        <p:spPr>
          <a:xfrm>
            <a:off x="457200" y="4767263"/>
            <a:ext cx="2135188" cy="274637"/>
          </a:xfrm>
        </p:spPr>
        <p:txBody>
          <a:bodyPr/>
          <a:lstStyle>
            <a:lvl1pPr>
              <a:defRPr smtClean="0"/>
            </a:lvl1pPr>
          </a:lstStyle>
          <a:p>
            <a:pPr>
              <a:defRPr/>
            </a:pPr>
            <a:fld id="{C8D6A7CB-6910-6947-87A8-204E1CE4FDD7}"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0191FD7F-CCF3-629D-0A6D-1DAC8EF8DF4F}"/>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724FE216-5EBD-F70A-A9A2-A47BC9001E77}"/>
              </a:ext>
            </a:extLst>
          </p:cNvPr>
          <p:cNvSpPr>
            <a:spLocks noGrp="1"/>
          </p:cNvSpPr>
          <p:nvPr>
            <p:ph type="sldNum" sz="quarter" idx="12"/>
          </p:nvPr>
        </p:nvSpPr>
        <p:spPr/>
        <p:txBody>
          <a:bodyPr/>
          <a:lstStyle>
            <a:lvl1pPr>
              <a:defRPr smtClean="0"/>
            </a:lvl1pPr>
          </a:lstStyle>
          <a:p>
            <a:pPr>
              <a:defRPr/>
            </a:pPr>
            <a:fld id="{8177423E-AD70-7E44-87B7-63C2C266FD46}" type="slidenum">
              <a:rPr lang="ja-JP" altLang="en-US"/>
              <a:pPr>
                <a:defRPr/>
              </a:pPr>
              <a:t>‹#›</a:t>
            </a:fld>
            <a:endParaRPr lang="ja-JP" altLang="en-US"/>
          </a:p>
        </p:txBody>
      </p:sp>
    </p:spTree>
    <p:extLst>
      <p:ext uri="{BB962C8B-B14F-4D97-AF65-F5344CB8AC3E}">
        <p14:creationId xmlns:p14="http://schemas.microsoft.com/office/powerpoint/2010/main" val="2162792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5BB0F115-7813-C274-12CB-FABD8E08924B}"/>
              </a:ext>
            </a:extLst>
          </p:cNvPr>
          <p:cNvSpPr>
            <a:spLocks noGrp="1"/>
          </p:cNvSpPr>
          <p:nvPr>
            <p:ph type="dt" sz="half" idx="10"/>
          </p:nvPr>
        </p:nvSpPr>
        <p:spPr/>
        <p:txBody>
          <a:bodyPr/>
          <a:lstStyle>
            <a:lvl1pPr>
              <a:defRPr/>
            </a:lvl1pPr>
          </a:lstStyle>
          <a:p>
            <a:pPr>
              <a:defRPr/>
            </a:pPr>
            <a:fld id="{C6A8C0D5-44EF-9449-93B7-F9027CCAD93F}"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63240024-5A0A-84E6-86E2-742877FDD3CC}"/>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D79FF0D2-2CDF-BCA7-3A9C-EE06B028C93E}"/>
              </a:ext>
            </a:extLst>
          </p:cNvPr>
          <p:cNvSpPr>
            <a:spLocks noGrp="1"/>
          </p:cNvSpPr>
          <p:nvPr>
            <p:ph type="sldNum" sz="quarter" idx="12"/>
          </p:nvPr>
        </p:nvSpPr>
        <p:spPr/>
        <p:txBody>
          <a:bodyPr/>
          <a:lstStyle>
            <a:lvl1pPr>
              <a:defRPr/>
            </a:lvl1pPr>
          </a:lstStyle>
          <a:p>
            <a:pPr>
              <a:defRPr/>
            </a:pPr>
            <a:fld id="{F609AB48-8AE9-7540-9FE8-24D1B7C2EB60}" type="slidenum">
              <a:rPr lang="ja-JP" altLang="en-US"/>
              <a:pPr>
                <a:defRPr/>
              </a:pPr>
              <a:t>‹#›</a:t>
            </a:fld>
            <a:endParaRPr lang="ja-JP" altLang="en-US"/>
          </a:p>
        </p:txBody>
      </p:sp>
    </p:spTree>
    <p:extLst>
      <p:ext uri="{BB962C8B-B14F-4D97-AF65-F5344CB8AC3E}">
        <p14:creationId xmlns:p14="http://schemas.microsoft.com/office/powerpoint/2010/main" val="2834429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89E8DBEE-CC77-5A88-8009-4920B99E4A89}"/>
              </a:ext>
            </a:extLst>
          </p:cNvPr>
          <p:cNvSpPr>
            <a:spLocks noGrp="1"/>
          </p:cNvSpPr>
          <p:nvPr>
            <p:ph type="dt" sz="half" idx="10"/>
          </p:nvPr>
        </p:nvSpPr>
        <p:spPr/>
        <p:txBody>
          <a:bodyPr/>
          <a:lstStyle>
            <a:lvl1pPr>
              <a:defRPr/>
            </a:lvl1pPr>
          </a:lstStyle>
          <a:p>
            <a:pPr>
              <a:defRPr/>
            </a:pPr>
            <a:fld id="{E8DE76EA-4C80-1E48-BF3C-5E67CC6C6594}"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BF369602-6440-21A3-3605-6069E31254D6}"/>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C8362D4E-F5D0-7D2B-AF54-F59A62BDC688}"/>
              </a:ext>
            </a:extLst>
          </p:cNvPr>
          <p:cNvSpPr>
            <a:spLocks noGrp="1"/>
          </p:cNvSpPr>
          <p:nvPr>
            <p:ph type="sldNum" sz="quarter" idx="12"/>
          </p:nvPr>
        </p:nvSpPr>
        <p:spPr/>
        <p:txBody>
          <a:bodyPr/>
          <a:lstStyle>
            <a:lvl1pPr>
              <a:defRPr/>
            </a:lvl1pPr>
          </a:lstStyle>
          <a:p>
            <a:pPr>
              <a:defRPr/>
            </a:pPr>
            <a:fld id="{22E78FEA-F81D-C94B-B385-1080F157204B}" type="slidenum">
              <a:rPr lang="ja-JP" altLang="en-US"/>
              <a:pPr>
                <a:defRPr/>
              </a:pPr>
              <a:t>‹#›</a:t>
            </a:fld>
            <a:endParaRPr lang="ja-JP" altLang="en-US"/>
          </a:p>
        </p:txBody>
      </p:sp>
    </p:spTree>
    <p:extLst>
      <p:ext uri="{BB962C8B-B14F-4D97-AF65-F5344CB8AC3E}">
        <p14:creationId xmlns:p14="http://schemas.microsoft.com/office/powerpoint/2010/main" val="19546691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5F42A55E-AFA2-D97E-F8A5-FBE3A3EB4EA1}"/>
              </a:ext>
            </a:extLst>
          </p:cNvPr>
          <p:cNvSpPr>
            <a:spLocks noGrp="1"/>
          </p:cNvSpPr>
          <p:nvPr>
            <p:ph type="dt" sz="half" idx="10"/>
          </p:nvPr>
        </p:nvSpPr>
        <p:spPr/>
        <p:txBody>
          <a:bodyPr/>
          <a:lstStyle>
            <a:lvl1pPr>
              <a:defRPr/>
            </a:lvl1pPr>
          </a:lstStyle>
          <a:p>
            <a:pPr>
              <a:defRPr/>
            </a:pPr>
            <a:fld id="{F60B38D1-A9D1-544B-BF74-E6511DBA0072}"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80EC34E5-32B1-2F27-2638-978CAC8087C9}"/>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CC43C012-E2F2-6181-B9AE-3DB00ACC0DFA}"/>
              </a:ext>
            </a:extLst>
          </p:cNvPr>
          <p:cNvSpPr>
            <a:spLocks noGrp="1"/>
          </p:cNvSpPr>
          <p:nvPr>
            <p:ph type="sldNum" sz="quarter" idx="12"/>
          </p:nvPr>
        </p:nvSpPr>
        <p:spPr/>
        <p:txBody>
          <a:bodyPr/>
          <a:lstStyle>
            <a:lvl1pPr>
              <a:defRPr/>
            </a:lvl1pPr>
          </a:lstStyle>
          <a:p>
            <a:pPr>
              <a:defRPr/>
            </a:pPr>
            <a:fld id="{D0DDFA42-7554-6C46-9AE0-53D36898EDFB}" type="slidenum">
              <a:rPr lang="ja-JP" altLang="en-US"/>
              <a:pPr>
                <a:defRPr/>
              </a:pPr>
              <a:t>‹#›</a:t>
            </a:fld>
            <a:endParaRPr lang="ja-JP" altLang="en-US"/>
          </a:p>
        </p:txBody>
      </p:sp>
    </p:spTree>
    <p:extLst>
      <p:ext uri="{BB962C8B-B14F-4D97-AF65-F5344CB8AC3E}">
        <p14:creationId xmlns:p14="http://schemas.microsoft.com/office/powerpoint/2010/main" val="2761894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6E5B11CE-002E-74B0-1AA8-C2059236E7E2}"/>
              </a:ext>
            </a:extLst>
          </p:cNvPr>
          <p:cNvSpPr>
            <a:spLocks noGrp="1"/>
          </p:cNvSpPr>
          <p:nvPr>
            <p:ph type="dt" sz="half" idx="10"/>
          </p:nvPr>
        </p:nvSpPr>
        <p:spPr/>
        <p:txBody>
          <a:bodyPr/>
          <a:lstStyle>
            <a:lvl1pPr>
              <a:defRPr/>
            </a:lvl1pPr>
          </a:lstStyle>
          <a:p>
            <a:pPr>
              <a:defRPr/>
            </a:pPr>
            <a:fld id="{9DF29C43-F1DC-C740-8436-F12CB2846B6A}" type="datetimeFigureOut">
              <a:rPr lang="ja-JP" altLang="en-US"/>
              <a:pPr>
                <a:defRPr/>
              </a:pPr>
              <a:t>2024/11/26</a:t>
            </a:fld>
            <a:endParaRPr lang="ja-JP" altLang="en-US"/>
          </a:p>
        </p:txBody>
      </p:sp>
      <p:sp>
        <p:nvSpPr>
          <p:cNvPr id="8" name="フッター プレースホルダー 4">
            <a:extLst>
              <a:ext uri="{FF2B5EF4-FFF2-40B4-BE49-F238E27FC236}">
                <a16:creationId xmlns:a16="http://schemas.microsoft.com/office/drawing/2014/main" id="{8CEA8C12-30F5-BBBF-2E2E-FBD3AD96F113}"/>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30D0F5AD-A1B8-AC6B-736E-AC5A6EDF30C4}"/>
              </a:ext>
            </a:extLst>
          </p:cNvPr>
          <p:cNvSpPr>
            <a:spLocks noGrp="1"/>
          </p:cNvSpPr>
          <p:nvPr>
            <p:ph type="sldNum" sz="quarter" idx="12"/>
          </p:nvPr>
        </p:nvSpPr>
        <p:spPr/>
        <p:txBody>
          <a:bodyPr/>
          <a:lstStyle>
            <a:lvl1pPr>
              <a:defRPr/>
            </a:lvl1pPr>
          </a:lstStyle>
          <a:p>
            <a:pPr>
              <a:defRPr/>
            </a:pPr>
            <a:fld id="{F1147451-C99C-B94C-8571-DEE06F4026B8}" type="slidenum">
              <a:rPr lang="ja-JP" altLang="en-US"/>
              <a:pPr>
                <a:defRPr/>
              </a:pPr>
              <a:t>‹#›</a:t>
            </a:fld>
            <a:endParaRPr lang="ja-JP" altLang="en-US"/>
          </a:p>
        </p:txBody>
      </p:sp>
    </p:spTree>
    <p:extLst>
      <p:ext uri="{BB962C8B-B14F-4D97-AF65-F5344CB8AC3E}">
        <p14:creationId xmlns:p14="http://schemas.microsoft.com/office/powerpoint/2010/main" val="1859740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8E44FB67-80A0-69EF-C05E-4D1CB4F68113}"/>
              </a:ext>
            </a:extLst>
          </p:cNvPr>
          <p:cNvSpPr>
            <a:spLocks noGrp="1"/>
          </p:cNvSpPr>
          <p:nvPr>
            <p:ph type="dt" sz="half" idx="10"/>
          </p:nvPr>
        </p:nvSpPr>
        <p:spPr/>
        <p:txBody>
          <a:bodyPr/>
          <a:lstStyle>
            <a:lvl1pPr>
              <a:defRPr/>
            </a:lvl1pPr>
          </a:lstStyle>
          <a:p>
            <a:pPr>
              <a:defRPr/>
            </a:pPr>
            <a:fld id="{FA2A11EC-69C4-C64A-9B94-5A851D50F420}" type="datetimeFigureOut">
              <a:rPr lang="ja-JP" altLang="en-US"/>
              <a:pPr>
                <a:defRPr/>
              </a:pPr>
              <a:t>2024/11/26</a:t>
            </a:fld>
            <a:endParaRPr lang="ja-JP" altLang="en-US"/>
          </a:p>
        </p:txBody>
      </p:sp>
      <p:sp>
        <p:nvSpPr>
          <p:cNvPr id="4" name="フッター プレースホルダー 4">
            <a:extLst>
              <a:ext uri="{FF2B5EF4-FFF2-40B4-BE49-F238E27FC236}">
                <a16:creationId xmlns:a16="http://schemas.microsoft.com/office/drawing/2014/main" id="{09BDB220-16B7-899E-6F1F-AE2B539567B2}"/>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F519CC71-5BC1-96B0-3243-DF94391F8DE4}"/>
              </a:ext>
            </a:extLst>
          </p:cNvPr>
          <p:cNvSpPr>
            <a:spLocks noGrp="1"/>
          </p:cNvSpPr>
          <p:nvPr>
            <p:ph type="sldNum" sz="quarter" idx="12"/>
          </p:nvPr>
        </p:nvSpPr>
        <p:spPr/>
        <p:txBody>
          <a:bodyPr/>
          <a:lstStyle>
            <a:lvl1pPr>
              <a:defRPr/>
            </a:lvl1pPr>
          </a:lstStyle>
          <a:p>
            <a:pPr>
              <a:defRPr/>
            </a:pPr>
            <a:fld id="{9863B51D-4852-EA4A-98F2-3445C1A391C2}" type="slidenum">
              <a:rPr lang="ja-JP" altLang="en-US"/>
              <a:pPr>
                <a:defRPr/>
              </a:pPr>
              <a:t>‹#›</a:t>
            </a:fld>
            <a:endParaRPr lang="ja-JP" altLang="en-US"/>
          </a:p>
        </p:txBody>
      </p:sp>
    </p:spTree>
    <p:extLst>
      <p:ext uri="{BB962C8B-B14F-4D97-AF65-F5344CB8AC3E}">
        <p14:creationId xmlns:p14="http://schemas.microsoft.com/office/powerpoint/2010/main" val="3733912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AE45972A-1D6B-B232-0261-F2F0E3627F21}"/>
              </a:ext>
            </a:extLst>
          </p:cNvPr>
          <p:cNvSpPr>
            <a:spLocks noGrp="1"/>
          </p:cNvSpPr>
          <p:nvPr>
            <p:ph type="dt" sz="half" idx="10"/>
          </p:nvPr>
        </p:nvSpPr>
        <p:spPr/>
        <p:txBody>
          <a:bodyPr/>
          <a:lstStyle>
            <a:lvl1pPr>
              <a:defRPr/>
            </a:lvl1pPr>
          </a:lstStyle>
          <a:p>
            <a:pPr>
              <a:defRPr/>
            </a:pPr>
            <a:fld id="{E245C437-4557-1449-B226-FF2242F4414B}" type="datetimeFigureOut">
              <a:rPr lang="ja-JP" altLang="en-US"/>
              <a:pPr>
                <a:defRPr/>
              </a:pPr>
              <a:t>2024/11/26</a:t>
            </a:fld>
            <a:endParaRPr lang="ja-JP" altLang="en-US"/>
          </a:p>
        </p:txBody>
      </p:sp>
      <p:sp>
        <p:nvSpPr>
          <p:cNvPr id="3" name="フッター プレースホルダー 4">
            <a:extLst>
              <a:ext uri="{FF2B5EF4-FFF2-40B4-BE49-F238E27FC236}">
                <a16:creationId xmlns:a16="http://schemas.microsoft.com/office/drawing/2014/main" id="{61D1D773-184E-32A8-38CA-660BA4E25F3A}"/>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8AE7EC60-A77D-3339-ABD1-BA430F1F9514}"/>
              </a:ext>
            </a:extLst>
          </p:cNvPr>
          <p:cNvSpPr>
            <a:spLocks noGrp="1"/>
          </p:cNvSpPr>
          <p:nvPr>
            <p:ph type="sldNum" sz="quarter" idx="12"/>
          </p:nvPr>
        </p:nvSpPr>
        <p:spPr/>
        <p:txBody>
          <a:bodyPr/>
          <a:lstStyle>
            <a:lvl1pPr>
              <a:defRPr/>
            </a:lvl1pPr>
          </a:lstStyle>
          <a:p>
            <a:pPr>
              <a:defRPr/>
            </a:pPr>
            <a:fld id="{12EEE1E6-C4FF-6B42-9200-A361FD67C968}" type="slidenum">
              <a:rPr lang="ja-JP" altLang="en-US"/>
              <a:pPr>
                <a:defRPr/>
              </a:pPr>
              <a:t>‹#›</a:t>
            </a:fld>
            <a:endParaRPr lang="ja-JP" altLang="en-US"/>
          </a:p>
        </p:txBody>
      </p:sp>
    </p:spTree>
    <p:extLst>
      <p:ext uri="{BB962C8B-B14F-4D97-AF65-F5344CB8AC3E}">
        <p14:creationId xmlns:p14="http://schemas.microsoft.com/office/powerpoint/2010/main" val="357425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B86748BF-9C5F-3546-BE0E-82B23F052CA7}"/>
              </a:ext>
            </a:extLst>
          </p:cNvPr>
          <p:cNvSpPr>
            <a:spLocks noGrp="1"/>
          </p:cNvSpPr>
          <p:nvPr>
            <p:ph type="dt" sz="half" idx="10"/>
          </p:nvPr>
        </p:nvSpPr>
        <p:spPr/>
        <p:txBody>
          <a:bodyPr/>
          <a:lstStyle>
            <a:lvl1pPr>
              <a:defRPr/>
            </a:lvl1pPr>
          </a:lstStyle>
          <a:p>
            <a:pPr>
              <a:defRPr/>
            </a:pPr>
            <a:fld id="{2CD7F069-C3A6-014F-AE81-F8B0AE36579B}"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8C4D3DEF-E166-82BA-D5E6-A68F10189DA7}"/>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703FC08C-86B3-B538-05CC-A04D422431EC}"/>
              </a:ext>
            </a:extLst>
          </p:cNvPr>
          <p:cNvSpPr>
            <a:spLocks noGrp="1"/>
          </p:cNvSpPr>
          <p:nvPr>
            <p:ph type="sldNum" sz="quarter" idx="12"/>
          </p:nvPr>
        </p:nvSpPr>
        <p:spPr/>
        <p:txBody>
          <a:bodyPr/>
          <a:lstStyle>
            <a:lvl1pPr>
              <a:defRPr/>
            </a:lvl1pPr>
          </a:lstStyle>
          <a:p>
            <a:pPr>
              <a:defRPr/>
            </a:pPr>
            <a:fld id="{ABE80B57-2ED5-794A-9FE0-BFCB06DE545E}" type="slidenum">
              <a:rPr lang="ja-JP" altLang="en-US"/>
              <a:pPr>
                <a:defRPr/>
              </a:pPr>
              <a:t>‹#›</a:t>
            </a:fld>
            <a:endParaRPr lang="ja-JP" altLang="en-US"/>
          </a:p>
        </p:txBody>
      </p:sp>
    </p:spTree>
    <p:extLst>
      <p:ext uri="{BB962C8B-B14F-4D97-AF65-F5344CB8AC3E}">
        <p14:creationId xmlns:p14="http://schemas.microsoft.com/office/powerpoint/2010/main" val="1062781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58FB133F-161E-7B8E-4C7B-8B4221F937DF}"/>
              </a:ext>
            </a:extLst>
          </p:cNvPr>
          <p:cNvSpPr>
            <a:spLocks noGrp="1"/>
          </p:cNvSpPr>
          <p:nvPr>
            <p:ph type="dt" sz="half" idx="10"/>
          </p:nvPr>
        </p:nvSpPr>
        <p:spPr/>
        <p:txBody>
          <a:bodyPr/>
          <a:lstStyle>
            <a:lvl1pPr>
              <a:defRPr/>
            </a:lvl1pPr>
          </a:lstStyle>
          <a:p>
            <a:pPr>
              <a:defRPr/>
            </a:pPr>
            <a:fld id="{72526521-3964-B643-ACA7-BD1CB8747B47}"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D768EC26-B640-442B-F9F2-B5CFFD009C65}"/>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EE44407A-EFCD-8494-2A47-57DAD39E4CED}"/>
              </a:ext>
            </a:extLst>
          </p:cNvPr>
          <p:cNvSpPr>
            <a:spLocks noGrp="1"/>
          </p:cNvSpPr>
          <p:nvPr>
            <p:ph type="sldNum" sz="quarter" idx="12"/>
          </p:nvPr>
        </p:nvSpPr>
        <p:spPr/>
        <p:txBody>
          <a:bodyPr/>
          <a:lstStyle>
            <a:lvl1pPr>
              <a:defRPr/>
            </a:lvl1pPr>
          </a:lstStyle>
          <a:p>
            <a:pPr>
              <a:defRPr/>
            </a:pPr>
            <a:fld id="{9987C653-9171-DF4D-8946-1ECDF4D41044}" type="slidenum">
              <a:rPr lang="ja-JP" altLang="en-US"/>
              <a:pPr>
                <a:defRPr/>
              </a:pPr>
              <a:t>‹#›</a:t>
            </a:fld>
            <a:endParaRPr lang="ja-JP" altLang="en-US"/>
          </a:p>
        </p:txBody>
      </p:sp>
    </p:spTree>
    <p:extLst>
      <p:ext uri="{BB962C8B-B14F-4D97-AF65-F5344CB8AC3E}">
        <p14:creationId xmlns:p14="http://schemas.microsoft.com/office/powerpoint/2010/main" val="3447503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81461669-FCF7-1C16-7234-840423D1B6ED}"/>
              </a:ext>
            </a:extLst>
          </p:cNvPr>
          <p:cNvSpPr>
            <a:spLocks noGrp="1"/>
          </p:cNvSpPr>
          <p:nvPr>
            <p:ph type="dt" sz="half" idx="10"/>
          </p:nvPr>
        </p:nvSpPr>
        <p:spPr/>
        <p:txBody>
          <a:bodyPr/>
          <a:lstStyle>
            <a:lvl1pPr>
              <a:defRPr/>
            </a:lvl1pPr>
          </a:lstStyle>
          <a:p>
            <a:pPr>
              <a:defRPr/>
            </a:pPr>
            <a:fld id="{08AA883B-ED61-EF4A-9D09-641010D6753A}"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CB89FC07-7FD5-EE83-28D8-C86594F9D1ED}"/>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599ED233-05AF-CF4D-FA0C-DD665DDF3A46}"/>
              </a:ext>
            </a:extLst>
          </p:cNvPr>
          <p:cNvSpPr>
            <a:spLocks noGrp="1"/>
          </p:cNvSpPr>
          <p:nvPr>
            <p:ph type="sldNum" sz="quarter" idx="12"/>
          </p:nvPr>
        </p:nvSpPr>
        <p:spPr/>
        <p:txBody>
          <a:bodyPr/>
          <a:lstStyle>
            <a:lvl1pPr>
              <a:defRPr/>
            </a:lvl1pPr>
          </a:lstStyle>
          <a:p>
            <a:pPr>
              <a:defRPr/>
            </a:pPr>
            <a:fld id="{D79FCD41-8530-764B-A36F-583D778A9BD1}" type="slidenum">
              <a:rPr lang="ja-JP" altLang="en-US"/>
              <a:pPr>
                <a:defRPr/>
              </a:pPr>
              <a:t>‹#›</a:t>
            </a:fld>
            <a:endParaRPr lang="ja-JP" altLang="en-US"/>
          </a:p>
        </p:txBody>
      </p:sp>
    </p:spTree>
    <p:extLst>
      <p:ext uri="{BB962C8B-B14F-4D97-AF65-F5344CB8AC3E}">
        <p14:creationId xmlns:p14="http://schemas.microsoft.com/office/powerpoint/2010/main" val="30119669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C63A1B85-0DAB-35C4-DDD2-86F50B0E1A87}"/>
              </a:ext>
            </a:extLst>
          </p:cNvPr>
          <p:cNvSpPr>
            <a:spLocks noGrp="1"/>
          </p:cNvSpPr>
          <p:nvPr>
            <p:ph type="dt" sz="half" idx="10"/>
          </p:nvPr>
        </p:nvSpPr>
        <p:spPr/>
        <p:txBody>
          <a:bodyPr/>
          <a:lstStyle>
            <a:lvl1pPr>
              <a:defRPr/>
            </a:lvl1pPr>
          </a:lstStyle>
          <a:p>
            <a:pPr>
              <a:defRPr/>
            </a:pPr>
            <a:fld id="{71762298-5479-9F4C-96C6-EB4BEE61BD4A}"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2F13F9BE-EE78-932B-EC9E-72B4AA835A65}"/>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99AA5DC5-D9C5-0EF8-3044-2725D4F2958B}"/>
              </a:ext>
            </a:extLst>
          </p:cNvPr>
          <p:cNvSpPr>
            <a:spLocks noGrp="1"/>
          </p:cNvSpPr>
          <p:nvPr>
            <p:ph type="sldNum" sz="quarter" idx="12"/>
          </p:nvPr>
        </p:nvSpPr>
        <p:spPr/>
        <p:txBody>
          <a:bodyPr/>
          <a:lstStyle>
            <a:lvl1pPr>
              <a:defRPr/>
            </a:lvl1pPr>
          </a:lstStyle>
          <a:p>
            <a:pPr>
              <a:defRPr/>
            </a:pPr>
            <a:fld id="{2B0F5483-9164-0F47-9862-EB91A7A4CAA5}" type="slidenum">
              <a:rPr lang="ja-JP" altLang="en-US"/>
              <a:pPr>
                <a:defRPr/>
              </a:pPr>
              <a:t>‹#›</a:t>
            </a:fld>
            <a:endParaRPr lang="ja-JP" altLang="en-US"/>
          </a:p>
        </p:txBody>
      </p:sp>
    </p:spTree>
    <p:extLst>
      <p:ext uri="{BB962C8B-B14F-4D97-AF65-F5344CB8AC3E}">
        <p14:creationId xmlns:p14="http://schemas.microsoft.com/office/powerpoint/2010/main" val="4127360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94ED680D-38B2-2FEC-7689-D97A80525B7B}"/>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DE9A5D1C-BF69-161C-D3F7-906D236B6495}"/>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p>
        </p:txBody>
      </p:sp>
      <p:sp>
        <p:nvSpPr>
          <p:cNvPr id="4" name="日付プレースホルダー 3">
            <a:extLst>
              <a:ext uri="{FF2B5EF4-FFF2-40B4-BE49-F238E27FC236}">
                <a16:creationId xmlns:a16="http://schemas.microsoft.com/office/drawing/2014/main" id="{7A24E314-4F7C-1E4F-2C4D-336814A0EC6E}"/>
              </a:ext>
            </a:extLst>
          </p:cNvPr>
          <p:cNvSpPr>
            <a:spLocks noGrp="1"/>
          </p:cNvSpPr>
          <p:nvPr>
            <p:ph type="dt" sz="half" idx="2"/>
          </p:nvPr>
        </p:nvSpPr>
        <p:spPr>
          <a:xfrm>
            <a:off x="1547813" y="4767263"/>
            <a:ext cx="14859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BIZ UDPGothic" panose="020B0400000000000000" pitchFamily="34" charset="-128"/>
                <a:ea typeface="BIZ UDPGothic" panose="020B0400000000000000" pitchFamily="34" charset="-128"/>
              </a:defRPr>
            </a:lvl1pPr>
          </a:lstStyle>
          <a:p>
            <a:pPr>
              <a:defRPr/>
            </a:pPr>
            <a:fld id="{1C257168-E21D-EE49-9891-C399A243D075}"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90C06779-D811-577C-6BE3-ABBE4321C202}"/>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7E860343-D157-CE10-CAE8-10E29C9F066D}"/>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BIZ UDPGothic" panose="020B0400000000000000" pitchFamily="34" charset="-128"/>
                <a:ea typeface="BIZ UDPGothic" panose="020B0400000000000000" pitchFamily="34" charset="-128"/>
              </a:defRPr>
            </a:lvl1pPr>
          </a:lstStyle>
          <a:p>
            <a:pPr>
              <a:defRPr/>
            </a:pPr>
            <a:fld id="{C08DC1B8-EF14-3149-8B97-C965DBDCD276}"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4"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16" r:id="rId12"/>
  </p:sldLayoutIdLst>
  <p:txStyles>
    <p:titleStyle>
      <a:lvl1pPr algn="ctr" rtl="0" eaLnBrk="0" fontAlgn="base" hangingPunct="0">
        <a:spcBef>
          <a:spcPct val="0"/>
        </a:spcBef>
        <a:spcAft>
          <a:spcPct val="0"/>
        </a:spcAft>
        <a:defRPr kumimoji="1" sz="36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marL="742950" indent="-285750" algn="l" rtl="0" eaLnBrk="0" fontAlgn="base" hangingPunct="0">
        <a:spcBef>
          <a:spcPct val="20000"/>
        </a:spcBef>
        <a:spcAft>
          <a:spcPct val="0"/>
        </a:spcAft>
        <a:buFont typeface="Arial" panose="020B0604020202020204" pitchFamily="34" charset="0"/>
        <a:buChar char="–"/>
        <a:defRPr kumimoji="1" sz="28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2pPr>
      <a:lvl3pPr marL="1143000" indent="-228600" algn="l" rtl="0" eaLnBrk="0" fontAlgn="base" hangingPunct="0">
        <a:spcBef>
          <a:spcPct val="20000"/>
        </a:spcBef>
        <a:spcAft>
          <a:spcPct val="0"/>
        </a:spcAft>
        <a:buFont typeface="Arial" panose="020B0604020202020204" pitchFamily="34" charset="0"/>
        <a:buChar char="•"/>
        <a:defRPr kumimoji="1" sz="24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3pPr>
      <a:lvl4pPr marL="16002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4pPr>
      <a:lvl5pPr marL="20574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2" descr="\\storage\home\nakajima\jobs\wdupt\OWL_contentsDIR\PWPテンプレート\Ring\jpg_temp_files\header_temp.jpg">
            <a:extLst>
              <a:ext uri="{FF2B5EF4-FFF2-40B4-BE49-F238E27FC236}">
                <a16:creationId xmlns:a16="http://schemas.microsoft.com/office/drawing/2014/main" id="{4E71BF02-19A6-0B2F-858C-8E1B5C005FF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r="63"/>
          <a:stretch>
            <a:fillRect/>
          </a:stretch>
        </p:blipFill>
        <p:spPr bwMode="auto">
          <a:xfrm>
            <a:off x="0" y="3940175"/>
            <a:ext cx="878522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タイトル プレースホルダー 1">
            <a:extLst>
              <a:ext uri="{FF2B5EF4-FFF2-40B4-BE49-F238E27FC236}">
                <a16:creationId xmlns:a16="http://schemas.microsoft.com/office/drawing/2014/main" id="{C9D7B95B-42C8-CC1D-BC73-BCD57FDFF34A}"/>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3316" name="テキスト プレースホルダー 2">
            <a:extLst>
              <a:ext uri="{FF2B5EF4-FFF2-40B4-BE49-F238E27FC236}">
                <a16:creationId xmlns:a16="http://schemas.microsoft.com/office/drawing/2014/main" id="{F9C2CA9A-67C9-F152-3038-5DB2C8372B31}"/>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p>
        </p:txBody>
      </p:sp>
      <p:sp>
        <p:nvSpPr>
          <p:cNvPr id="4" name="日付プレースホルダー 3">
            <a:extLst>
              <a:ext uri="{FF2B5EF4-FFF2-40B4-BE49-F238E27FC236}">
                <a16:creationId xmlns:a16="http://schemas.microsoft.com/office/drawing/2014/main" id="{B57408CC-51DE-6E08-2968-42BBD82E0877}"/>
              </a:ext>
            </a:extLst>
          </p:cNvPr>
          <p:cNvSpPr>
            <a:spLocks noGrp="1"/>
          </p:cNvSpPr>
          <p:nvPr>
            <p:ph type="dt" sz="half" idx="2"/>
          </p:nvPr>
        </p:nvSpPr>
        <p:spPr>
          <a:xfrm>
            <a:off x="1547813" y="4767263"/>
            <a:ext cx="1485900" cy="274637"/>
          </a:xfrm>
          <a:prstGeom prst="rect">
            <a:avLst/>
          </a:prstGeom>
        </p:spPr>
        <p:txBody>
          <a:bodyPr vert="horz" wrap="square" lIns="91440" tIns="45720" rIns="91440" bIns="45720" numCol="1" anchor="ctr" anchorCtr="0" compatLnSpc="1">
            <a:prstTxWarp prst="textNoShape">
              <a:avLst/>
            </a:prstTxWarp>
          </a:bodyPr>
          <a:lstStyle>
            <a:lvl1pPr>
              <a:defRPr sz="1200" b="0" i="0" smtClean="0">
                <a:solidFill>
                  <a:srgbClr val="898989"/>
                </a:solidFill>
                <a:latin typeface="BIZ UDPGothic" panose="020B0400000000000000" pitchFamily="34" charset="-128"/>
                <a:ea typeface="BIZ UDPGothic" panose="020B0400000000000000" pitchFamily="34" charset="-128"/>
              </a:defRPr>
            </a:lvl1pPr>
          </a:lstStyle>
          <a:p>
            <a:pPr>
              <a:defRPr/>
            </a:pPr>
            <a:fld id="{F7DA43C4-0F73-5241-B91B-1F6154DE356A}" type="datetimeFigureOut">
              <a:rPr lang="ja-JP" altLang="en-US" smtClean="0"/>
              <a:pPr>
                <a:defRPr/>
              </a:pPr>
              <a:t>2024/11/26</a:t>
            </a:fld>
            <a:endParaRPr lang="ja-JP" altLang="en-US"/>
          </a:p>
        </p:txBody>
      </p:sp>
      <p:sp>
        <p:nvSpPr>
          <p:cNvPr id="5" name="フッター プレースホルダー 4">
            <a:extLst>
              <a:ext uri="{FF2B5EF4-FFF2-40B4-BE49-F238E27FC236}">
                <a16:creationId xmlns:a16="http://schemas.microsoft.com/office/drawing/2014/main" id="{61B8C69D-954D-D653-C4AA-8F115B3C7501}"/>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b="0" i="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A1E74867-2B20-C140-6F50-37EFA003F900}"/>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a:defRPr sz="1200" b="0" i="0" smtClean="0">
                <a:solidFill>
                  <a:srgbClr val="898989"/>
                </a:solidFill>
                <a:latin typeface="BIZ UDPGothic" panose="020B0400000000000000" pitchFamily="34" charset="-128"/>
                <a:ea typeface="BIZ UDPGothic" panose="020B0400000000000000" pitchFamily="34" charset="-128"/>
              </a:defRPr>
            </a:lvl1pPr>
          </a:lstStyle>
          <a:p>
            <a:pPr>
              <a:defRPr/>
            </a:pPr>
            <a:fld id="{F6DE76D5-2E29-C94C-B701-8F9BC3799430}" type="slidenum">
              <a:rPr lang="ja-JP" altLang="en-US" smtClean="0"/>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5"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ctr" rtl="0" eaLnBrk="0" fontAlgn="base" hangingPunct="0">
        <a:spcBef>
          <a:spcPct val="0"/>
        </a:spcBef>
        <a:spcAft>
          <a:spcPct val="0"/>
        </a:spcAft>
        <a:defRPr kumimoji="1" sz="36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2pPr>
      <a:lvl3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3pPr>
      <a:lvl4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4pPr>
      <a:lvl5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marL="742950" indent="-285750" algn="l" rtl="0" eaLnBrk="0" fontAlgn="base" hangingPunct="0">
        <a:spcBef>
          <a:spcPct val="20000"/>
        </a:spcBef>
        <a:spcAft>
          <a:spcPct val="0"/>
        </a:spcAft>
        <a:buFont typeface="Arial" panose="020B0604020202020204" pitchFamily="34" charset="0"/>
        <a:buChar char="–"/>
        <a:defRPr kumimoji="1" sz="28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2pPr>
      <a:lvl3pPr marL="1143000" indent="-228600" algn="l" rtl="0" eaLnBrk="0" fontAlgn="base" hangingPunct="0">
        <a:spcBef>
          <a:spcPct val="20000"/>
        </a:spcBef>
        <a:spcAft>
          <a:spcPct val="0"/>
        </a:spcAft>
        <a:buFont typeface="Arial" panose="020B0604020202020204" pitchFamily="34" charset="0"/>
        <a:buChar char="•"/>
        <a:defRPr kumimoji="1" sz="24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3pPr>
      <a:lvl4pPr marL="16002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4pPr>
      <a:lvl5pPr marL="20574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rcos.nii.ac.jp/servic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nii.ac.jp/creded/project.htm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www.hpc.cmc.osaka-u.ac.jp/onion/" TargetMode="External"/><Relationship Id="rId3" Type="http://schemas.openxmlformats.org/officeDocument/2006/relationships/image" Target="../media/image5.png"/><Relationship Id="rId7" Type="http://schemas.openxmlformats.org/officeDocument/2006/relationships/hyperlink" Target="https://support.rdm.nii.ac.j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rdm.nii.ac.jp/dashboard" TargetMode="External"/><Relationship Id="rId5" Type="http://schemas.openxmlformats.org/officeDocument/2006/relationships/image" Target="../media/image6.png"/><Relationship Id="rId4" Type="http://schemas.microsoft.com/office/2007/relationships/hdphoto" Target="../media/hdphoto1.wdp"/><Relationship Id="rId9" Type="http://schemas.openxmlformats.org/officeDocument/2006/relationships/hyperlink" Target="https://ir.library.osaka-u.ac.jp/repo/ouka/al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support.rdm.nii.ac.jp/abou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hpc.cmc.osaka-u.ac.jp/onio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nii.ac.jp/openforum/upload/1acad47fe1977dc7fb1000f4609a22e5344f9ebd.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www.nii.ac.jp/openforum/upload/1acad47fe1977dc7fb1000f4609a22e5344f9ebd.pdf" TargetMode="External"/><Relationship Id="rId7" Type="http://schemas.openxmlformats.org/officeDocument/2006/relationships/hyperlink" Target="https://support.rdm.nii.ac.jp/casestud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hyperlink" Target="https://support.rdm.nii.ac.jp/abou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ir.library.osaka-u.ac.j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support.irdb.nii.ac.jp/ja" TargetMode="External"/><Relationship Id="rId5" Type="http://schemas.openxmlformats.org/officeDocument/2006/relationships/hyperlink" Target="https://pixabay.com/pl/google-logo-2015-internet-marki-1015751/"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osaka-u.ac.jp/ja/research/hclg46" TargetMode="External"/><Relationship Id="rId5" Type="http://schemas.openxmlformats.org/officeDocument/2006/relationships/image" Target="../media/image17.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hyperlink" Target="https://www.nii.ac.jp/openforum/upload/1acad47fe1977dc7fb1000f4609a22e5344f9ebd.pdf" TargetMode="External"/><Relationship Id="rId3" Type="http://schemas.openxmlformats.org/officeDocument/2006/relationships/hyperlink" Target="https://www.osaka-u.ac.jp/ja/research/hclg46" TargetMode="External"/><Relationship Id="rId7" Type="http://schemas.openxmlformats.org/officeDocument/2006/relationships/hyperlink" Target="https://rcos.nii.ac.jp/servic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support.rdm.nii.ac.jp/about/" TargetMode="External"/><Relationship Id="rId5" Type="http://schemas.openxmlformats.org/officeDocument/2006/relationships/hyperlink" Target="https://www.nii.ac.jp/creded/project.html" TargetMode="External"/><Relationship Id="rId4" Type="http://schemas.openxmlformats.org/officeDocument/2006/relationships/hyperlink" Target="http://www.hpc.cmc.osaka-u.ac.jp/on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1A8856-42D5-9EEC-FBDA-3899580A2C34}"/>
              </a:ext>
            </a:extLst>
          </p:cNvPr>
          <p:cNvSpPr>
            <a:spLocks noGrp="1"/>
          </p:cNvSpPr>
          <p:nvPr>
            <p:ph type="title"/>
          </p:nvPr>
        </p:nvSpPr>
        <p:spPr/>
        <p:txBody>
          <a:bodyPr/>
          <a:lstStyle/>
          <a:p>
            <a:r>
              <a:rPr lang="ja-JP" altLang="en-US" sz="3200"/>
              <a:t>研究データ基盤を知る・利用する</a:t>
            </a:r>
            <a:br>
              <a:rPr lang="en-US" altLang="ja-JP" sz="3200" dirty="0"/>
            </a:br>
            <a:r>
              <a:rPr lang="en-US" altLang="ja-JP" sz="2400" dirty="0"/>
              <a:t>––</a:t>
            </a:r>
            <a:r>
              <a:rPr lang="ja-JP" altLang="en-US" sz="2400"/>
              <a:t>大阪大学での事例</a:t>
            </a:r>
            <a:r>
              <a:rPr lang="en-US" altLang="ja-JP" sz="2400" dirty="0"/>
              <a:t>––</a:t>
            </a:r>
            <a:endParaRPr kumimoji="1" lang="ja-JP" altLang="en-US" sz="3200" dirty="0"/>
          </a:p>
        </p:txBody>
      </p:sp>
      <p:sp>
        <p:nvSpPr>
          <p:cNvPr id="3" name="テキスト ボックス 2">
            <a:extLst>
              <a:ext uri="{FF2B5EF4-FFF2-40B4-BE49-F238E27FC236}">
                <a16:creationId xmlns:a16="http://schemas.microsoft.com/office/drawing/2014/main" id="{207D1236-D933-A186-E490-88C97EE6CB05}"/>
              </a:ext>
            </a:extLst>
          </p:cNvPr>
          <p:cNvSpPr txBox="1"/>
          <p:nvPr/>
        </p:nvSpPr>
        <p:spPr>
          <a:xfrm>
            <a:off x="0" y="4727043"/>
            <a:ext cx="9000492" cy="415498"/>
          </a:xfrm>
          <a:prstGeom prst="rect">
            <a:avLst/>
          </a:prstGeom>
          <a:noFill/>
        </p:spPr>
        <p:txBody>
          <a:bodyPr wrap="square" rtlCol="0">
            <a:spAutoFit/>
          </a:bodyPr>
          <a:lstStyle/>
          <a:p>
            <a:r>
              <a:rPr lang="ja-JP" altLang="en-US" sz="1050" b="0" i="0" dirty="0">
                <a:solidFill>
                  <a:srgbClr val="2A3135"/>
                </a:solidFill>
                <a:effectLst/>
                <a:latin typeface="BIZ UDPGothic" panose="020B0400000000000000" pitchFamily="34" charset="-128"/>
                <a:ea typeface="BIZ UDPGothic" panose="020B0400000000000000" pitchFamily="34" charset="-128"/>
              </a:rPr>
              <a:t>本コンテンツは「</a:t>
            </a:r>
            <a:r>
              <a:rPr lang="es-419" altLang="ja-JP" sz="1050" b="0" i="0" dirty="0">
                <a:solidFill>
                  <a:srgbClr val="2A3135"/>
                </a:solidFill>
                <a:effectLst/>
                <a:latin typeface="BIZ UDPGothic" panose="020B0400000000000000" pitchFamily="34" charset="-128"/>
                <a:ea typeface="BIZ UDPGothic" panose="020B0400000000000000" pitchFamily="34" charset="-128"/>
              </a:rPr>
              <a:t>AI</a:t>
            </a:r>
            <a:r>
              <a:rPr lang="ja-JP" altLang="en-US" sz="1050" b="0" i="0" dirty="0">
                <a:solidFill>
                  <a:srgbClr val="2A3135"/>
                </a:solidFill>
                <a:effectLst/>
                <a:latin typeface="BIZ UDPGothic" panose="020B0400000000000000" pitchFamily="34" charset="-128"/>
                <a:ea typeface="BIZ UDPGothic" panose="020B0400000000000000" pitchFamily="34" charset="-128"/>
              </a:rPr>
              <a:t>等の活用を推進する研究データエコシステム構築事業」における大阪大学の成果である研究データ管理教材「オープンサイエンス時代における研究データマネジメントの基礎について学ぶ」を基に、大阪大学・九州大学・オープンアクセスリポジトリ推進協会が連携して改修したものです。</a:t>
            </a:r>
            <a:endParaRPr kumimoji="1" lang="ja-JP" altLang="en-US" sz="105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164811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983052" y="283148"/>
            <a:ext cx="7177896" cy="50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lnSpc>
                <a:spcPct val="100000"/>
              </a:lnSpc>
              <a:defRPr/>
            </a:pPr>
            <a:r>
              <a:rPr lang="en-US" altLang="ja-JP" sz="3200" dirty="0">
                <a:solidFill>
                  <a:schemeClr val="bg1"/>
                </a:solidFill>
                <a:latin typeface="BIZ UDPGothic" panose="020B0400000000000000" pitchFamily="34" charset="-128"/>
                <a:ea typeface="BIZ UDPGothic" panose="020B0400000000000000" pitchFamily="34" charset="-128"/>
                <a:cs typeface="Source Han Sans JP Normal"/>
              </a:rPr>
              <a:t>NII</a:t>
            </a: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研究データ基盤（</a:t>
            </a:r>
            <a:r>
              <a:rPr lang="en-US" altLang="ja-JP" sz="3200" dirty="0">
                <a:solidFill>
                  <a:schemeClr val="bg1"/>
                </a:solidFill>
                <a:latin typeface="BIZ UDPGothic" panose="020B0400000000000000" pitchFamily="34" charset="-128"/>
                <a:ea typeface="BIZ UDPGothic" panose="020B0400000000000000" pitchFamily="34" charset="-128"/>
                <a:cs typeface="Source Han Sans JP Normal"/>
              </a:rPr>
              <a:t>NII</a:t>
            </a: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 </a:t>
            </a:r>
            <a:r>
              <a:rPr lang="en-US" altLang="ja-JP" sz="3200" dirty="0">
                <a:solidFill>
                  <a:schemeClr val="bg1"/>
                </a:solidFill>
                <a:latin typeface="BIZ UDPGothic" panose="020B0400000000000000" pitchFamily="34" charset="-128"/>
                <a:ea typeface="BIZ UDPGothic" panose="020B0400000000000000" pitchFamily="34" charset="-128"/>
                <a:cs typeface="Source Han Sans JP Normal"/>
              </a:rPr>
              <a:t>RDC</a:t>
            </a: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）とは</a:t>
            </a:r>
            <a:endParaRPr lang="en-US" altLang="ja-JP" sz="3200" dirty="0">
              <a:solidFill>
                <a:schemeClr val="bg1"/>
              </a:solidFill>
              <a:latin typeface="BIZ UDPGothic" panose="020B0400000000000000" pitchFamily="34" charset="-128"/>
              <a:ea typeface="BIZ UDPGothic" panose="020B0400000000000000" pitchFamily="34" charset="-128"/>
              <a:cs typeface="Source Han Sans JP Normal"/>
            </a:endParaRPr>
          </a:p>
        </p:txBody>
      </p:sp>
      <p:pic>
        <p:nvPicPr>
          <p:cNvPr id="2" name="図 1">
            <a:extLst>
              <a:ext uri="{FF2B5EF4-FFF2-40B4-BE49-F238E27FC236}">
                <a16:creationId xmlns:a16="http://schemas.microsoft.com/office/drawing/2014/main" id="{B62C113B-6A1A-ADB7-1C45-5D0F65BAB3BD}"/>
              </a:ext>
            </a:extLst>
          </p:cNvPr>
          <p:cNvPicPr>
            <a:picLocks noChangeAspect="1"/>
          </p:cNvPicPr>
          <p:nvPr/>
        </p:nvPicPr>
        <p:blipFill>
          <a:blip r:embed="rId3"/>
          <a:stretch>
            <a:fillRect/>
          </a:stretch>
        </p:blipFill>
        <p:spPr>
          <a:xfrm>
            <a:off x="1898514" y="1129840"/>
            <a:ext cx="5466495" cy="3644328"/>
          </a:xfrm>
          <a:prstGeom prst="rect">
            <a:avLst/>
          </a:prstGeom>
        </p:spPr>
      </p:pic>
      <p:sp>
        <p:nvSpPr>
          <p:cNvPr id="8" name="テキスト ボックス 7">
            <a:extLst>
              <a:ext uri="{FF2B5EF4-FFF2-40B4-BE49-F238E27FC236}">
                <a16:creationId xmlns:a16="http://schemas.microsoft.com/office/drawing/2014/main" id="{F817DA03-34DB-190F-4332-5135F3EEA30C}"/>
              </a:ext>
            </a:extLst>
          </p:cNvPr>
          <p:cNvSpPr txBox="1"/>
          <p:nvPr/>
        </p:nvSpPr>
        <p:spPr>
          <a:xfrm>
            <a:off x="0" y="4912668"/>
            <a:ext cx="9144000" cy="230832"/>
          </a:xfrm>
          <a:prstGeom prst="rect">
            <a:avLst/>
          </a:prstGeom>
          <a:solidFill>
            <a:schemeClr val="bg1">
              <a:lumMod val="95000"/>
            </a:schemeClr>
          </a:solidFill>
        </p:spPr>
        <p:txBody>
          <a:bodyPr wrap="square">
            <a:spAutoFit/>
          </a:bodyPr>
          <a:lstStyle/>
          <a:p>
            <a:r>
              <a:rPr lang="ja-JP" altLang="en-US" sz="900" dirty="0">
                <a:latin typeface="BIZ UDPGothic" panose="020B0400000000000000" pitchFamily="34" charset="-128"/>
                <a:ea typeface="BIZ UDPGothic" panose="020B0400000000000000" pitchFamily="34" charset="-128"/>
              </a:rPr>
              <a:t>国立情報学研究所オープンサイエンス基盤</a:t>
            </a:r>
            <a:r>
              <a:rPr lang="ja-JP" altLang="en-US" sz="900">
                <a:latin typeface="BIZ UDPGothic" panose="020B0400000000000000" pitchFamily="34" charset="-128"/>
                <a:ea typeface="BIZ UDPGothic" panose="020B0400000000000000" pitchFamily="34" charset="-128"/>
              </a:rPr>
              <a:t>研究センター（</a:t>
            </a:r>
            <a:r>
              <a:rPr lang="en-US" altLang="ja-JP" sz="900" dirty="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NII</a:t>
            </a:r>
            <a:r>
              <a:rPr lang="ja-JP" altLang="en-US" sz="900" dirty="0">
                <a:latin typeface="BIZ UDPGothic" panose="020B0400000000000000" pitchFamily="34" charset="-128"/>
                <a:ea typeface="BIZ UDPGothic" panose="020B0400000000000000" pitchFamily="34" charset="-128"/>
              </a:rPr>
              <a:t>研究データ基盤（</a:t>
            </a:r>
            <a:r>
              <a:rPr lang="en-US" altLang="ja-JP" sz="900" dirty="0">
                <a:latin typeface="BIZ UDPGothic" panose="020B0400000000000000" pitchFamily="34" charset="-128"/>
                <a:ea typeface="BIZ UDPGothic" panose="020B0400000000000000" pitchFamily="34" charset="-128"/>
              </a:rPr>
              <a:t>NII Research Data Cloud</a:t>
            </a:r>
            <a:r>
              <a:rPr lang="ja-JP" altLang="en-US" sz="900" dirty="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NII RDC</a:t>
            </a:r>
            <a:r>
              <a:rPr lang="ja-JP" altLang="en-US" sz="900" dirty="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の概要」</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4"/>
              </a:rPr>
              <a:t>https://rcos.nii.ac.jp/service/</a:t>
            </a:r>
            <a:endParaRPr lang="ja-JP" altLang="en-US" sz="900" dirty="0">
              <a:latin typeface="BIZ UDPGothic" panose="020B0400000000000000" pitchFamily="34" charset="-128"/>
              <a:ea typeface="BIZ UDPGothic" panose="020B0400000000000000" pitchFamily="34" charset="-128"/>
            </a:endParaRPr>
          </a:p>
        </p:txBody>
      </p:sp>
      <p:sp>
        <p:nvSpPr>
          <p:cNvPr id="5" name="タイトル 4">
            <a:extLst>
              <a:ext uri="{FF2B5EF4-FFF2-40B4-BE49-F238E27FC236}">
                <a16:creationId xmlns:a16="http://schemas.microsoft.com/office/drawing/2014/main" id="{DE60C0FB-D7FB-985C-D96C-588111EB5580}"/>
              </a:ext>
            </a:extLst>
          </p:cNvPr>
          <p:cNvSpPr>
            <a:spLocks noGrp="1"/>
          </p:cNvSpPr>
          <p:nvPr>
            <p:ph type="title"/>
          </p:nvPr>
        </p:nvSpPr>
        <p:spPr/>
        <p:txBody>
          <a:bodyPr/>
          <a:lstStyle/>
          <a:p>
            <a:r>
              <a:rPr lang="en-US" altLang="ja-JP" dirty="0"/>
              <a:t>NII</a:t>
            </a:r>
            <a:r>
              <a:rPr lang="ja-JP" altLang="en-US"/>
              <a:t>研究データ基盤（</a:t>
            </a:r>
            <a:r>
              <a:rPr lang="en-US" altLang="ja-JP" dirty="0"/>
              <a:t>NII RDC</a:t>
            </a:r>
            <a:r>
              <a:rPr lang="ja-JP" altLang="en-US"/>
              <a:t>）とは</a:t>
            </a:r>
          </a:p>
        </p:txBody>
      </p:sp>
    </p:spTree>
    <p:extLst>
      <p:ext uri="{BB962C8B-B14F-4D97-AF65-F5344CB8AC3E}">
        <p14:creationId xmlns:p14="http://schemas.microsoft.com/office/powerpoint/2010/main" val="1948288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749395" y="159396"/>
            <a:ext cx="7858340" cy="829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ts val="2500"/>
              </a:lnSpc>
              <a:defRPr/>
            </a:pPr>
            <a:r>
              <a:rPr lang="en-US" altLang="ja-JP" sz="3200" dirty="0">
                <a:solidFill>
                  <a:schemeClr val="bg1"/>
                </a:solidFill>
                <a:latin typeface="BIZ UDPGothic" panose="020B0400000000000000" pitchFamily="34" charset="-128"/>
                <a:ea typeface="BIZ UDPGothic" panose="020B0400000000000000" pitchFamily="34" charset="-128"/>
                <a:cs typeface="Source Han Sans JP Normal"/>
              </a:rPr>
              <a:t>AI</a:t>
            </a: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等の活用を推進する</a:t>
            </a:r>
            <a:endParaRPr lang="en-US" altLang="ja-JP" sz="3200" dirty="0">
              <a:solidFill>
                <a:schemeClr val="bg1"/>
              </a:solidFill>
              <a:latin typeface="BIZ UDPGothic" panose="020B0400000000000000" pitchFamily="34" charset="-128"/>
              <a:ea typeface="BIZ UDPGothic" panose="020B0400000000000000" pitchFamily="34" charset="-128"/>
              <a:cs typeface="Source Han Sans JP Normal"/>
            </a:endParaRPr>
          </a:p>
          <a:p>
            <a:pPr>
              <a:lnSpc>
                <a:spcPts val="2500"/>
              </a:lnSpc>
              <a:defRPr/>
            </a:pP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研究データエコシステム構築事業</a:t>
            </a:r>
            <a:endParaRPr lang="en-US" altLang="ja-JP" sz="3200" dirty="0">
              <a:solidFill>
                <a:schemeClr val="bg1"/>
              </a:solidFill>
              <a:latin typeface="BIZ UDPGothic" panose="020B0400000000000000" pitchFamily="34" charset="-128"/>
              <a:ea typeface="BIZ UDPGothic" panose="020B0400000000000000" pitchFamily="34" charset="-128"/>
              <a:cs typeface="Source Han Sans JP Normal"/>
            </a:endParaRPr>
          </a:p>
        </p:txBody>
      </p:sp>
      <p:sp>
        <p:nvSpPr>
          <p:cNvPr id="6" name="コンテンツ プレースホルダー 2">
            <a:extLst>
              <a:ext uri="{FF2B5EF4-FFF2-40B4-BE49-F238E27FC236}">
                <a16:creationId xmlns:a16="http://schemas.microsoft.com/office/drawing/2014/main" id="{B0454E44-1DDA-E9A1-DD3E-0AB1B4AA754A}"/>
              </a:ext>
            </a:extLst>
          </p:cNvPr>
          <p:cNvSpPr txBox="1">
            <a:spLocks/>
          </p:cNvSpPr>
          <p:nvPr/>
        </p:nvSpPr>
        <p:spPr bwMode="auto">
          <a:xfrm>
            <a:off x="213130" y="873085"/>
            <a:ext cx="3578102" cy="3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85750" indent="-285750">
              <a:lnSpc>
                <a:spcPct val="100000"/>
              </a:lnSpc>
              <a:buFont typeface="Wingdings" panose="05000000000000000000" pitchFamily="2" charset="2"/>
              <a:buChar char="u"/>
              <a:defRPr/>
            </a:pPr>
            <a:r>
              <a:rPr lang="ja-JP" altLang="en-US" sz="1600" dirty="0">
                <a:latin typeface="BIZ UDPGothic" panose="020B0400000000000000" pitchFamily="34" charset="-128"/>
                <a:ea typeface="BIZ UDPGothic" panose="020B0400000000000000" pitchFamily="34" charset="-128"/>
                <a:cs typeface="Source Han Sans JP Normal"/>
              </a:rPr>
              <a:t>事業概要・大阪大学の取り組み</a:t>
            </a:r>
            <a:endParaRPr lang="en-US" altLang="ja-JP" sz="1600" dirty="0">
              <a:latin typeface="BIZ UDPGothic" panose="020B0400000000000000" pitchFamily="34" charset="-128"/>
              <a:ea typeface="BIZ UDPGothic" panose="020B0400000000000000" pitchFamily="34" charset="-128"/>
              <a:cs typeface="Source Han Sans JP Normal"/>
            </a:endParaRPr>
          </a:p>
        </p:txBody>
      </p:sp>
      <p:grpSp>
        <p:nvGrpSpPr>
          <p:cNvPr id="2" name="グループ化 1">
            <a:extLst>
              <a:ext uri="{FF2B5EF4-FFF2-40B4-BE49-F238E27FC236}">
                <a16:creationId xmlns:a16="http://schemas.microsoft.com/office/drawing/2014/main" id="{DCC56633-C1E8-EC7D-7C55-C02F5E86F75C}"/>
              </a:ext>
            </a:extLst>
          </p:cNvPr>
          <p:cNvGrpSpPr/>
          <p:nvPr/>
        </p:nvGrpSpPr>
        <p:grpSpPr>
          <a:xfrm>
            <a:off x="1684645" y="1202235"/>
            <a:ext cx="5774709" cy="3687850"/>
            <a:chOff x="1721430" y="1495304"/>
            <a:chExt cx="5552823" cy="3513079"/>
          </a:xfrm>
        </p:grpSpPr>
        <p:pic>
          <p:nvPicPr>
            <p:cNvPr id="7" name="図 6">
              <a:extLst>
                <a:ext uri="{FF2B5EF4-FFF2-40B4-BE49-F238E27FC236}">
                  <a16:creationId xmlns:a16="http://schemas.microsoft.com/office/drawing/2014/main" id="{3DFCEA45-672C-6D91-9583-5539AA32A560}"/>
                </a:ext>
              </a:extLst>
            </p:cNvPr>
            <p:cNvPicPr>
              <a:picLocks noChangeAspect="1"/>
            </p:cNvPicPr>
            <p:nvPr/>
          </p:nvPicPr>
          <p:blipFill>
            <a:blip r:embed="rId3"/>
            <a:stretch>
              <a:fillRect/>
            </a:stretch>
          </p:blipFill>
          <p:spPr>
            <a:xfrm>
              <a:off x="1721430" y="1495304"/>
              <a:ext cx="5552823" cy="3513079"/>
            </a:xfrm>
            <a:prstGeom prst="rect">
              <a:avLst/>
            </a:prstGeom>
          </p:spPr>
        </p:pic>
        <p:sp>
          <p:nvSpPr>
            <p:cNvPr id="9" name="四角形: 角を丸くする 8">
              <a:extLst>
                <a:ext uri="{FF2B5EF4-FFF2-40B4-BE49-F238E27FC236}">
                  <a16:creationId xmlns:a16="http://schemas.microsoft.com/office/drawing/2014/main" id="{EEC1CAF4-0F07-D4EC-70CD-DC6C1CC32B94}"/>
                </a:ext>
              </a:extLst>
            </p:cNvPr>
            <p:cNvSpPr/>
            <p:nvPr/>
          </p:nvSpPr>
          <p:spPr>
            <a:xfrm>
              <a:off x="5974538" y="3533775"/>
              <a:ext cx="1210033" cy="1306357"/>
            </a:xfrm>
            <a:prstGeom prst="roundRect">
              <a:avLst>
                <a:gd name="adj" fmla="val 6440"/>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grpSp>
      <p:sp>
        <p:nvSpPr>
          <p:cNvPr id="8" name="テキスト ボックス 7">
            <a:extLst>
              <a:ext uri="{FF2B5EF4-FFF2-40B4-BE49-F238E27FC236}">
                <a16:creationId xmlns:a16="http://schemas.microsoft.com/office/drawing/2014/main" id="{1E98984A-8ACC-6805-054C-2ED90BF3C436}"/>
              </a:ext>
            </a:extLst>
          </p:cNvPr>
          <p:cNvSpPr txBox="1"/>
          <p:nvPr/>
        </p:nvSpPr>
        <p:spPr>
          <a:xfrm>
            <a:off x="3815" y="4912668"/>
            <a:ext cx="9144000" cy="230832"/>
          </a:xfrm>
          <a:prstGeom prst="rect">
            <a:avLst/>
          </a:prstGeom>
          <a:solidFill>
            <a:schemeClr val="bg1">
              <a:lumMod val="95000"/>
            </a:schemeClr>
          </a:solidFill>
        </p:spPr>
        <p:txBody>
          <a:bodyPr wrap="square">
            <a:spAutoFit/>
          </a:bodyPr>
          <a:lstStyle/>
          <a:p>
            <a:r>
              <a:rPr lang="ja-JP" altLang="en-US" sz="900">
                <a:latin typeface="BIZ UDPGothic" panose="020B0400000000000000" pitchFamily="34" charset="-128"/>
                <a:ea typeface="BIZ UDPGothic" panose="020B0400000000000000" pitchFamily="34" charset="-128"/>
              </a:rPr>
              <a:t>国立情報学研究所（</a:t>
            </a:r>
            <a:r>
              <a:rPr lang="en-US" altLang="ja-JP" sz="900" dirty="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AI</a:t>
            </a:r>
            <a:r>
              <a:rPr lang="ja-JP" altLang="en-US" sz="900" dirty="0">
                <a:latin typeface="BIZ UDPGothic" panose="020B0400000000000000" pitchFamily="34" charset="-128"/>
                <a:ea typeface="BIZ UDPGothic" panose="020B0400000000000000" pitchFamily="34" charset="-128"/>
              </a:rPr>
              <a:t>等の活用を推進する研究データエコシステム</a:t>
            </a:r>
            <a:r>
              <a:rPr lang="ja-JP" altLang="en-US" sz="900">
                <a:latin typeface="BIZ UDPGothic" panose="020B0400000000000000" pitchFamily="34" charset="-128"/>
                <a:ea typeface="BIZ UDPGothic" panose="020B0400000000000000" pitchFamily="34" charset="-128"/>
              </a:rPr>
              <a:t>構築事業</a:t>
            </a:r>
            <a:r>
              <a:rPr lang="en-US" altLang="ja-JP" sz="900" dirty="0">
                <a:latin typeface="BIZ UDPGothic" panose="020B0400000000000000" pitchFamily="34" charset="-128"/>
                <a:ea typeface="BIZ UDPGothic" panose="020B0400000000000000" pitchFamily="34" charset="-128"/>
              </a:rPr>
              <a:t> </a:t>
            </a:r>
            <a:r>
              <a:rPr lang="ja-JP" altLang="en-US" sz="900">
                <a:latin typeface="BIZ UDPGothic" panose="020B0400000000000000" pitchFamily="34" charset="-128"/>
                <a:ea typeface="BIZ UDPGothic" panose="020B0400000000000000" pitchFamily="34" charset="-128"/>
              </a:rPr>
              <a:t>事業の詳細」</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4"/>
              </a:rPr>
              <a:t>https://www.nii.ac.jp/creded/project.html</a:t>
            </a:r>
            <a:r>
              <a:rPr lang="ja-JP" altLang="en-US" sz="900">
                <a:latin typeface="BIZ UDPGothic" panose="020B0400000000000000" pitchFamily="34" charset="-128"/>
                <a:ea typeface="BIZ UDPGothic" panose="020B0400000000000000" pitchFamily="34" charset="-128"/>
              </a:rPr>
              <a:t>　</a:t>
            </a:r>
            <a:endParaRPr lang="ja-JP" altLang="en-US" sz="900" dirty="0">
              <a:latin typeface="BIZ UDPGothic" panose="020B0400000000000000" pitchFamily="34" charset="-128"/>
              <a:ea typeface="BIZ UDPGothic" panose="020B0400000000000000" pitchFamily="34" charset="-128"/>
            </a:endParaRPr>
          </a:p>
        </p:txBody>
      </p:sp>
      <p:sp>
        <p:nvSpPr>
          <p:cNvPr id="5" name="タイトル 4">
            <a:extLst>
              <a:ext uri="{FF2B5EF4-FFF2-40B4-BE49-F238E27FC236}">
                <a16:creationId xmlns:a16="http://schemas.microsoft.com/office/drawing/2014/main" id="{CEEE1C63-F470-F646-2A0D-0FB3D282F731}"/>
              </a:ext>
            </a:extLst>
          </p:cNvPr>
          <p:cNvSpPr>
            <a:spLocks noGrp="1"/>
          </p:cNvSpPr>
          <p:nvPr>
            <p:ph type="title"/>
          </p:nvPr>
        </p:nvSpPr>
        <p:spPr/>
        <p:txBody>
          <a:bodyPr/>
          <a:lstStyle/>
          <a:p>
            <a:r>
              <a:rPr lang="en-US" altLang="ja-JP" sz="2800" dirty="0"/>
              <a:t>AI</a:t>
            </a:r>
            <a:r>
              <a:rPr lang="ja-JP" altLang="en-US" sz="2800"/>
              <a:t>等の活用を推進する研究データエコシステム構築事業</a:t>
            </a:r>
          </a:p>
        </p:txBody>
      </p:sp>
    </p:spTree>
    <p:extLst>
      <p:ext uri="{BB962C8B-B14F-4D97-AF65-F5344CB8AC3E}">
        <p14:creationId xmlns:p14="http://schemas.microsoft.com/office/powerpoint/2010/main" val="2918871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749395" y="283148"/>
            <a:ext cx="7624584" cy="50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lnSpc>
                <a:spcPct val="100000"/>
              </a:lnSpc>
              <a:defRPr/>
            </a:pP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大阪大学の研究データ基盤連携</a:t>
            </a:r>
            <a:endParaRPr lang="en-US" altLang="ja-JP" sz="3200" dirty="0">
              <a:solidFill>
                <a:schemeClr val="bg1"/>
              </a:solidFill>
              <a:latin typeface="BIZ UDPGothic" panose="020B0400000000000000" pitchFamily="34" charset="-128"/>
              <a:ea typeface="BIZ UDPGothic" panose="020B0400000000000000" pitchFamily="34" charset="-128"/>
              <a:cs typeface="Source Han Sans JP Normal"/>
            </a:endParaRPr>
          </a:p>
        </p:txBody>
      </p:sp>
      <p:sp>
        <p:nvSpPr>
          <p:cNvPr id="4" name="正方形/長方形 3">
            <a:extLst>
              <a:ext uri="{FF2B5EF4-FFF2-40B4-BE49-F238E27FC236}">
                <a16:creationId xmlns:a16="http://schemas.microsoft.com/office/drawing/2014/main" id="{4F7673CE-7A90-0917-DC33-9D818150A12C}"/>
              </a:ext>
            </a:extLst>
          </p:cNvPr>
          <p:cNvSpPr/>
          <p:nvPr/>
        </p:nvSpPr>
        <p:spPr>
          <a:xfrm>
            <a:off x="101092" y="3794903"/>
            <a:ext cx="1409414" cy="13002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9" name="テキスト ボックス 8">
            <a:extLst>
              <a:ext uri="{FF2B5EF4-FFF2-40B4-BE49-F238E27FC236}">
                <a16:creationId xmlns:a16="http://schemas.microsoft.com/office/drawing/2014/main" id="{4BC51D79-D902-A390-E007-419F90F7C875}"/>
              </a:ext>
            </a:extLst>
          </p:cNvPr>
          <p:cNvSpPr txBox="1"/>
          <p:nvPr/>
        </p:nvSpPr>
        <p:spPr>
          <a:xfrm>
            <a:off x="301495" y="894358"/>
            <a:ext cx="5165043" cy="523220"/>
          </a:xfrm>
          <a:prstGeom prst="rect">
            <a:avLst/>
          </a:prstGeom>
          <a:noFill/>
        </p:spPr>
        <p:txBody>
          <a:bodyPr wrap="square">
            <a:spAutoFit/>
          </a:bodyPr>
          <a:lstStyle/>
          <a:p>
            <a:pPr marL="285750" indent="-285750">
              <a:buFont typeface="Wingdings" panose="05000000000000000000" pitchFamily="2" charset="2"/>
              <a:buChar char="u"/>
            </a:pPr>
            <a:r>
              <a:rPr lang="ja-JP" altLang="en-US" sz="1400" dirty="0">
                <a:latin typeface="BIZ UDPGothic" panose="020B0400000000000000" pitchFamily="34" charset="-128"/>
                <a:ea typeface="BIZ UDPGothic" panose="020B0400000000000000" pitchFamily="34" charset="-128"/>
              </a:rPr>
              <a:t>研究データサイクルの一巡化を実現する各基盤連携</a:t>
            </a:r>
            <a:r>
              <a:rPr lang="ja-JP" altLang="en-US" sz="1400">
                <a:latin typeface="BIZ UDPGothic" panose="020B0400000000000000" pitchFamily="34" charset="-128"/>
                <a:ea typeface="BIZ UDPGothic" panose="020B0400000000000000" pitchFamily="34" charset="-128"/>
              </a:rPr>
              <a:t>の例</a:t>
            </a:r>
            <a:br>
              <a:rPr lang="en-US" altLang="ja-JP" sz="1400" dirty="0">
                <a:latin typeface="BIZ UDPGothic" panose="020B0400000000000000" pitchFamily="34" charset="-128"/>
                <a:ea typeface="BIZ UDPGothic" panose="020B0400000000000000" pitchFamily="34" charset="-128"/>
              </a:rPr>
            </a:br>
            <a:r>
              <a:rPr lang="ja-JP" altLang="en-US" sz="1400">
                <a:latin typeface="BIZ UDPGothic" panose="020B0400000000000000" pitchFamily="34" charset="-128"/>
                <a:ea typeface="BIZ UDPGothic" panose="020B0400000000000000" pitchFamily="34" charset="-128"/>
              </a:rPr>
              <a:t>（</a:t>
            </a:r>
            <a:r>
              <a:rPr lang="en-US" altLang="ja-JP" sz="1400" dirty="0" err="1">
                <a:latin typeface="BIZ UDPGothic" panose="020B0400000000000000" pitchFamily="34" charset="-128"/>
                <a:ea typeface="BIZ UDPGothic" panose="020B0400000000000000" pitchFamily="34" charset="-128"/>
              </a:rPr>
              <a:t>GakuNin</a:t>
            </a:r>
            <a:r>
              <a:rPr lang="ja-JP" altLang="en-US" sz="1400" dirty="0">
                <a:latin typeface="BIZ UDPGothic" panose="020B0400000000000000" pitchFamily="34" charset="-128"/>
                <a:ea typeface="BIZ UDPGothic" panose="020B0400000000000000" pitchFamily="34" charset="-128"/>
              </a:rPr>
              <a:t> </a:t>
            </a:r>
            <a:r>
              <a:rPr lang="en-US" altLang="ja-JP" sz="1400" dirty="0">
                <a:latin typeface="BIZ UDPGothic" panose="020B0400000000000000" pitchFamily="34" charset="-128"/>
                <a:ea typeface="BIZ UDPGothic" panose="020B0400000000000000" pitchFamily="34" charset="-128"/>
              </a:rPr>
              <a:t>RDM</a:t>
            </a:r>
            <a:r>
              <a:rPr lang="ja-JP" altLang="en-US" sz="1400" dirty="0">
                <a:latin typeface="BIZ UDPGothic" panose="020B0400000000000000" pitchFamily="34" charset="-128"/>
                <a:ea typeface="BIZ UDPGothic" panose="020B0400000000000000" pitchFamily="34" charset="-128"/>
              </a:rPr>
              <a:t>・</a:t>
            </a:r>
            <a:r>
              <a:rPr lang="en-US" altLang="ja-JP" sz="1400" dirty="0">
                <a:latin typeface="BIZ UDPGothic" panose="020B0400000000000000" pitchFamily="34" charset="-128"/>
                <a:ea typeface="BIZ UDPGothic" panose="020B0400000000000000" pitchFamily="34" charset="-128"/>
              </a:rPr>
              <a:t>ONION</a:t>
            </a:r>
            <a:r>
              <a:rPr lang="ja-JP" altLang="en-US" sz="1400" dirty="0">
                <a:latin typeface="BIZ UDPGothic" panose="020B0400000000000000" pitchFamily="34" charset="-128"/>
                <a:ea typeface="BIZ UDPGothic" panose="020B0400000000000000" pitchFamily="34" charset="-128"/>
              </a:rPr>
              <a:t>・</a:t>
            </a:r>
            <a:r>
              <a:rPr lang="en-US" altLang="ja-JP" sz="1400" dirty="0">
                <a:latin typeface="BIZ UDPGothic" panose="020B0400000000000000" pitchFamily="34" charset="-128"/>
                <a:ea typeface="BIZ UDPGothic" panose="020B0400000000000000" pitchFamily="34" charset="-128"/>
              </a:rPr>
              <a:t>OUKA</a:t>
            </a:r>
            <a:r>
              <a:rPr lang="ja-JP" altLang="en-US" sz="1400" dirty="0">
                <a:latin typeface="BIZ UDPGothic" panose="020B0400000000000000" pitchFamily="34" charset="-128"/>
                <a:ea typeface="BIZ UDPGothic" panose="020B0400000000000000" pitchFamily="34" charset="-128"/>
              </a:rPr>
              <a:t>の連携）</a:t>
            </a:r>
          </a:p>
        </p:txBody>
      </p:sp>
      <p:grpSp>
        <p:nvGrpSpPr>
          <p:cNvPr id="17" name="グループ化 16">
            <a:extLst>
              <a:ext uri="{FF2B5EF4-FFF2-40B4-BE49-F238E27FC236}">
                <a16:creationId xmlns:a16="http://schemas.microsoft.com/office/drawing/2014/main" id="{8CBA8B0C-5529-B59F-8209-BE83613F38D0}"/>
              </a:ext>
            </a:extLst>
          </p:cNvPr>
          <p:cNvGrpSpPr/>
          <p:nvPr/>
        </p:nvGrpSpPr>
        <p:grpSpPr>
          <a:xfrm>
            <a:off x="1685160" y="1426873"/>
            <a:ext cx="6222799" cy="3756417"/>
            <a:chOff x="2964668" y="1216066"/>
            <a:chExt cx="3494930" cy="3494930"/>
          </a:xfrm>
          <a:scene3d>
            <a:camera prst="perspectiveRelaxed">
              <a:rot lat="19149996" lon="20104178" rev="1577324"/>
            </a:camera>
            <a:lightRig rig="soft" dir="t"/>
            <a:backdrop>
              <a:anchor x="0" y="0" z="-210000"/>
              <a:norm dx="0" dy="0" dz="914400"/>
              <a:up dx="0" dy="914400" dz="0"/>
            </a:backdrop>
          </a:scene3d>
        </p:grpSpPr>
        <p:sp>
          <p:nvSpPr>
            <p:cNvPr id="18" name="フリーフォーム: 図形 17">
              <a:extLst>
                <a:ext uri="{FF2B5EF4-FFF2-40B4-BE49-F238E27FC236}">
                  <a16:creationId xmlns:a16="http://schemas.microsoft.com/office/drawing/2014/main" id="{12823C36-6B42-2CD1-61DA-C503F2E60007}"/>
                </a:ext>
              </a:extLst>
            </p:cNvPr>
            <p:cNvSpPr/>
            <p:nvPr/>
          </p:nvSpPr>
          <p:spPr>
            <a:xfrm>
              <a:off x="3252976" y="1402999"/>
              <a:ext cx="3019689" cy="3019689"/>
            </a:xfrm>
            <a:custGeom>
              <a:avLst/>
              <a:gdLst>
                <a:gd name="connsiteX0" fmla="*/ 1509844 w 3019689"/>
                <a:gd name="connsiteY0" fmla="*/ 0 h 3019689"/>
                <a:gd name="connsiteX1" fmla="*/ 3019689 w 3019689"/>
                <a:gd name="connsiteY1" fmla="*/ 1509845 h 3019689"/>
                <a:gd name="connsiteX2" fmla="*/ 1509845 w 3019689"/>
                <a:gd name="connsiteY2" fmla="*/ 1509845 h 3019689"/>
                <a:gd name="connsiteX3" fmla="*/ 1509844 w 3019689"/>
                <a:gd name="connsiteY3" fmla="*/ 0 h 3019689"/>
              </a:gdLst>
              <a:ahLst/>
              <a:cxnLst>
                <a:cxn ang="0">
                  <a:pos x="connsiteX0" y="connsiteY0"/>
                </a:cxn>
                <a:cxn ang="0">
                  <a:pos x="connsiteX1" y="connsiteY1"/>
                </a:cxn>
                <a:cxn ang="0">
                  <a:pos x="connsiteX2" y="connsiteY2"/>
                </a:cxn>
                <a:cxn ang="0">
                  <a:pos x="connsiteX3" y="connsiteY3"/>
                </a:cxn>
              </a:cxnLst>
              <a:rect l="l" t="t" r="r" b="b"/>
              <a:pathLst>
                <a:path w="3019689" h="3019689">
                  <a:moveTo>
                    <a:pt x="1509844" y="0"/>
                  </a:moveTo>
                  <a:cubicBezTo>
                    <a:pt x="2343708" y="0"/>
                    <a:pt x="3019689" y="675981"/>
                    <a:pt x="3019689" y="1509845"/>
                  </a:cubicBezTo>
                  <a:lnTo>
                    <a:pt x="1509845" y="1509845"/>
                  </a:lnTo>
                  <a:cubicBezTo>
                    <a:pt x="1509845" y="1006563"/>
                    <a:pt x="1509844" y="503282"/>
                    <a:pt x="1509844" y="0"/>
                  </a:cubicBezTo>
                  <a:close/>
                </a:path>
              </a:pathLst>
            </a:custGeom>
            <a:noFill/>
            <a:sp3d extrusionH="152250" prstMaterial="matte">
              <a:bevelT w="165100" prst="coolSlant"/>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txBody>
            <a:bodyPr spcFirstLastPara="0" vert="horz" wrap="square" lIns="1662642" tIns="685557" rIns="362018" bIns="1626693" numCol="1" spcCol="1270" anchor="ctr" anchorCtr="0">
              <a:noAutofit/>
              <a:sp3d extrusionH="28000" prstMaterial="matte"/>
            </a:bodyPr>
            <a:lstStyle/>
            <a:p>
              <a:pPr marL="0" lvl="0" indent="0" algn="ctr" defTabSz="2089150">
                <a:lnSpc>
                  <a:spcPct val="90000"/>
                </a:lnSpc>
                <a:spcBef>
                  <a:spcPct val="0"/>
                </a:spcBef>
                <a:spcAft>
                  <a:spcPct val="35000"/>
                </a:spcAft>
                <a:buNone/>
              </a:pPr>
              <a:r>
                <a:rPr kumimoji="1" lang="ja-JP" altLang="en-US" sz="4700" kern="1200">
                  <a:latin typeface="BIZ UDPGothic" panose="020B0400000000000000" pitchFamily="34" charset="-128"/>
                </a:rPr>
                <a:t>　</a:t>
              </a:r>
            </a:p>
          </p:txBody>
        </p:sp>
        <p:sp>
          <p:nvSpPr>
            <p:cNvPr id="19" name="フリーフォーム: 図形 18">
              <a:extLst>
                <a:ext uri="{FF2B5EF4-FFF2-40B4-BE49-F238E27FC236}">
                  <a16:creationId xmlns:a16="http://schemas.microsoft.com/office/drawing/2014/main" id="{9144508B-21B6-FE6D-6028-3A2546F63285}"/>
                </a:ext>
              </a:extLst>
            </p:cNvPr>
            <p:cNvSpPr/>
            <p:nvPr/>
          </p:nvSpPr>
          <p:spPr>
            <a:xfrm>
              <a:off x="3252976" y="1504375"/>
              <a:ext cx="3019689" cy="3019689"/>
            </a:xfrm>
            <a:custGeom>
              <a:avLst/>
              <a:gdLst>
                <a:gd name="connsiteX0" fmla="*/ 3019689 w 3019689"/>
                <a:gd name="connsiteY0" fmla="*/ 1509845 h 3019689"/>
                <a:gd name="connsiteX1" fmla="*/ 1509844 w 3019689"/>
                <a:gd name="connsiteY1" fmla="*/ 3019690 h 3019689"/>
                <a:gd name="connsiteX2" fmla="*/ 1509845 w 3019689"/>
                <a:gd name="connsiteY2" fmla="*/ 1509845 h 3019689"/>
                <a:gd name="connsiteX3" fmla="*/ 3019689 w 3019689"/>
                <a:gd name="connsiteY3" fmla="*/ 1509845 h 3019689"/>
              </a:gdLst>
              <a:ahLst/>
              <a:cxnLst>
                <a:cxn ang="0">
                  <a:pos x="connsiteX0" y="connsiteY0"/>
                </a:cxn>
                <a:cxn ang="0">
                  <a:pos x="connsiteX1" y="connsiteY1"/>
                </a:cxn>
                <a:cxn ang="0">
                  <a:pos x="connsiteX2" y="connsiteY2"/>
                </a:cxn>
                <a:cxn ang="0">
                  <a:pos x="connsiteX3" y="connsiteY3"/>
                </a:cxn>
              </a:cxnLst>
              <a:rect l="l" t="t" r="r" b="b"/>
              <a:pathLst>
                <a:path w="3019689" h="3019689">
                  <a:moveTo>
                    <a:pt x="3019689" y="1509845"/>
                  </a:moveTo>
                  <a:cubicBezTo>
                    <a:pt x="3019689" y="2343709"/>
                    <a:pt x="2343708" y="3019690"/>
                    <a:pt x="1509844" y="3019690"/>
                  </a:cubicBezTo>
                  <a:cubicBezTo>
                    <a:pt x="1509844" y="2516408"/>
                    <a:pt x="1509845" y="2013127"/>
                    <a:pt x="1509845" y="1509845"/>
                  </a:cubicBezTo>
                  <a:lnTo>
                    <a:pt x="3019689" y="1509845"/>
                  </a:lnTo>
                  <a:close/>
                </a:path>
              </a:pathLst>
            </a:custGeom>
            <a:noFill/>
            <a:sp3d extrusionH="152250" prstMaterial="matte">
              <a:bevelT w="165100" prst="coolSlant"/>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txBody>
            <a:bodyPr spcFirstLastPara="0" vert="horz" wrap="square" lIns="1662642" tIns="1626693" rIns="362018" bIns="685557" numCol="1" spcCol="1270" anchor="ctr" anchorCtr="0">
              <a:noAutofit/>
              <a:sp3d extrusionH="28000" prstMaterial="matte"/>
            </a:bodyPr>
            <a:lstStyle/>
            <a:p>
              <a:pPr marL="0" lvl="0" indent="0" algn="ctr" defTabSz="2089150">
                <a:lnSpc>
                  <a:spcPct val="90000"/>
                </a:lnSpc>
                <a:spcBef>
                  <a:spcPct val="0"/>
                </a:spcBef>
                <a:spcAft>
                  <a:spcPct val="35000"/>
                </a:spcAft>
                <a:buNone/>
              </a:pPr>
              <a:r>
                <a:rPr kumimoji="1" lang="ja-JP" altLang="en-US" sz="4700" kern="1200">
                  <a:latin typeface="BIZ UDPGothic" panose="020B0400000000000000" pitchFamily="34" charset="-128"/>
                </a:rPr>
                <a:t>　</a:t>
              </a:r>
            </a:p>
          </p:txBody>
        </p:sp>
        <p:sp>
          <p:nvSpPr>
            <p:cNvPr id="20" name="フリーフォーム: 図形 19">
              <a:extLst>
                <a:ext uri="{FF2B5EF4-FFF2-40B4-BE49-F238E27FC236}">
                  <a16:creationId xmlns:a16="http://schemas.microsoft.com/office/drawing/2014/main" id="{BDB504CC-037F-26E8-C453-5A9E4CE9A2AA}"/>
                </a:ext>
              </a:extLst>
            </p:cNvPr>
            <p:cNvSpPr/>
            <p:nvPr/>
          </p:nvSpPr>
          <p:spPr>
            <a:xfrm>
              <a:off x="3151601" y="1504375"/>
              <a:ext cx="3019689" cy="3019689"/>
            </a:xfrm>
            <a:custGeom>
              <a:avLst/>
              <a:gdLst>
                <a:gd name="connsiteX0" fmla="*/ 1509845 w 3019689"/>
                <a:gd name="connsiteY0" fmla="*/ 3019689 h 3019689"/>
                <a:gd name="connsiteX1" fmla="*/ 0 w 3019689"/>
                <a:gd name="connsiteY1" fmla="*/ 1509844 h 3019689"/>
                <a:gd name="connsiteX2" fmla="*/ 1509845 w 3019689"/>
                <a:gd name="connsiteY2" fmla="*/ 1509845 h 3019689"/>
                <a:gd name="connsiteX3" fmla="*/ 1509845 w 3019689"/>
                <a:gd name="connsiteY3" fmla="*/ 3019689 h 3019689"/>
              </a:gdLst>
              <a:ahLst/>
              <a:cxnLst>
                <a:cxn ang="0">
                  <a:pos x="connsiteX0" y="connsiteY0"/>
                </a:cxn>
                <a:cxn ang="0">
                  <a:pos x="connsiteX1" y="connsiteY1"/>
                </a:cxn>
                <a:cxn ang="0">
                  <a:pos x="connsiteX2" y="connsiteY2"/>
                </a:cxn>
                <a:cxn ang="0">
                  <a:pos x="connsiteX3" y="connsiteY3"/>
                </a:cxn>
              </a:cxnLst>
              <a:rect l="l" t="t" r="r" b="b"/>
              <a:pathLst>
                <a:path w="3019689" h="3019689">
                  <a:moveTo>
                    <a:pt x="1509845" y="3019689"/>
                  </a:moveTo>
                  <a:cubicBezTo>
                    <a:pt x="675981" y="3019689"/>
                    <a:pt x="0" y="2343708"/>
                    <a:pt x="0" y="1509844"/>
                  </a:cubicBezTo>
                  <a:lnTo>
                    <a:pt x="1509845" y="1509845"/>
                  </a:lnTo>
                  <a:lnTo>
                    <a:pt x="1509845" y="3019689"/>
                  </a:lnTo>
                  <a:close/>
                </a:path>
              </a:pathLst>
            </a:custGeom>
            <a:noFill/>
            <a:sp3d extrusionH="152250" prstMaterial="matte">
              <a:bevelT w="165100" prst="coolSlant"/>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txBody>
            <a:bodyPr spcFirstLastPara="0" vert="horz" wrap="square" lIns="362018" tIns="1626693" rIns="1662642" bIns="685557" numCol="1" spcCol="1270" anchor="ctr" anchorCtr="0">
              <a:noAutofit/>
              <a:sp3d extrusionH="28000" prstMaterial="matte"/>
            </a:bodyPr>
            <a:lstStyle/>
            <a:p>
              <a:pPr marL="0" lvl="0" indent="0" algn="ctr" defTabSz="2089150">
                <a:lnSpc>
                  <a:spcPct val="90000"/>
                </a:lnSpc>
                <a:spcBef>
                  <a:spcPct val="0"/>
                </a:spcBef>
                <a:spcAft>
                  <a:spcPct val="35000"/>
                </a:spcAft>
                <a:buNone/>
              </a:pPr>
              <a:r>
                <a:rPr kumimoji="1" lang="ja-JP" altLang="en-US" sz="4700" kern="1200">
                  <a:latin typeface="BIZ UDPGothic" panose="020B0400000000000000" pitchFamily="34" charset="-128"/>
                </a:rPr>
                <a:t>　</a:t>
              </a:r>
            </a:p>
          </p:txBody>
        </p:sp>
        <p:sp>
          <p:nvSpPr>
            <p:cNvPr id="21" name="フリーフォーム: 図形 20">
              <a:extLst>
                <a:ext uri="{FF2B5EF4-FFF2-40B4-BE49-F238E27FC236}">
                  <a16:creationId xmlns:a16="http://schemas.microsoft.com/office/drawing/2014/main" id="{14497F11-2DD6-12BB-50DB-8E7FA307F4C4}"/>
                </a:ext>
              </a:extLst>
            </p:cNvPr>
            <p:cNvSpPr/>
            <p:nvPr/>
          </p:nvSpPr>
          <p:spPr>
            <a:xfrm>
              <a:off x="3151601" y="1402999"/>
              <a:ext cx="3019689" cy="3019689"/>
            </a:xfrm>
            <a:custGeom>
              <a:avLst/>
              <a:gdLst>
                <a:gd name="connsiteX0" fmla="*/ 0 w 3019689"/>
                <a:gd name="connsiteY0" fmla="*/ 1509845 h 3019689"/>
                <a:gd name="connsiteX1" fmla="*/ 1509845 w 3019689"/>
                <a:gd name="connsiteY1" fmla="*/ 0 h 3019689"/>
                <a:gd name="connsiteX2" fmla="*/ 1509845 w 3019689"/>
                <a:gd name="connsiteY2" fmla="*/ 1509845 h 3019689"/>
                <a:gd name="connsiteX3" fmla="*/ 0 w 3019689"/>
                <a:gd name="connsiteY3" fmla="*/ 1509845 h 3019689"/>
              </a:gdLst>
              <a:ahLst/>
              <a:cxnLst>
                <a:cxn ang="0">
                  <a:pos x="connsiteX0" y="connsiteY0"/>
                </a:cxn>
                <a:cxn ang="0">
                  <a:pos x="connsiteX1" y="connsiteY1"/>
                </a:cxn>
                <a:cxn ang="0">
                  <a:pos x="connsiteX2" y="connsiteY2"/>
                </a:cxn>
                <a:cxn ang="0">
                  <a:pos x="connsiteX3" y="connsiteY3"/>
                </a:cxn>
              </a:cxnLst>
              <a:rect l="l" t="t" r="r" b="b"/>
              <a:pathLst>
                <a:path w="3019689" h="3019689">
                  <a:moveTo>
                    <a:pt x="0" y="1509845"/>
                  </a:moveTo>
                  <a:cubicBezTo>
                    <a:pt x="0" y="675981"/>
                    <a:pt x="675981" y="0"/>
                    <a:pt x="1509845" y="0"/>
                  </a:cubicBezTo>
                  <a:lnTo>
                    <a:pt x="1509845" y="1509845"/>
                  </a:lnTo>
                  <a:lnTo>
                    <a:pt x="0" y="1509845"/>
                  </a:lnTo>
                  <a:close/>
                </a:path>
              </a:pathLst>
            </a:custGeom>
            <a:noFill/>
            <a:sp3d extrusionH="152250" prstMaterial="matte">
              <a:bevelT w="165100" prst="coolSlant"/>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txBody>
            <a:bodyPr spcFirstLastPara="0" vert="horz" wrap="square" lIns="362018" tIns="685557" rIns="1662642" bIns="1626693" numCol="1" spcCol="1270" anchor="ctr" anchorCtr="0">
              <a:noAutofit/>
              <a:sp3d extrusionH="28000" prstMaterial="matte"/>
            </a:bodyPr>
            <a:lstStyle/>
            <a:p>
              <a:pPr marL="0" lvl="0" indent="0" algn="ctr" defTabSz="2089150">
                <a:lnSpc>
                  <a:spcPct val="90000"/>
                </a:lnSpc>
                <a:spcBef>
                  <a:spcPct val="0"/>
                </a:spcBef>
                <a:spcAft>
                  <a:spcPct val="35000"/>
                </a:spcAft>
                <a:buNone/>
              </a:pPr>
              <a:r>
                <a:rPr kumimoji="1" lang="ja-JP" altLang="en-US" sz="4700" kern="1200">
                  <a:latin typeface="BIZ UDPGothic" panose="020B0400000000000000" pitchFamily="34" charset="-128"/>
                </a:rPr>
                <a:t>　</a:t>
              </a:r>
            </a:p>
          </p:txBody>
        </p:sp>
        <p:sp>
          <p:nvSpPr>
            <p:cNvPr id="22" name="図形 21">
              <a:extLst>
                <a:ext uri="{FF2B5EF4-FFF2-40B4-BE49-F238E27FC236}">
                  <a16:creationId xmlns:a16="http://schemas.microsoft.com/office/drawing/2014/main" id="{70524DD6-20BB-F84E-D460-09210543312D}"/>
                </a:ext>
              </a:extLst>
            </p:cNvPr>
            <p:cNvSpPr/>
            <p:nvPr/>
          </p:nvSpPr>
          <p:spPr>
            <a:xfrm>
              <a:off x="3066043" y="1216066"/>
              <a:ext cx="3393555" cy="3393555"/>
            </a:xfrm>
            <a:prstGeom prst="leftCircularArrow">
              <a:avLst>
                <a:gd name="adj1" fmla="val 5085"/>
                <a:gd name="adj2" fmla="val 327528"/>
                <a:gd name="adj3" fmla="val 16527528"/>
                <a:gd name="adj4" fmla="val 0"/>
                <a:gd name="adj5" fmla="val 5932"/>
              </a:avLst>
            </a:prstGeom>
            <a:sp3d prstMaterial="matte"/>
          </p:spPr>
          <p:style>
            <a:lnRef idx="0">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ja-JP" altLang="en-US">
                <a:latin typeface="BIZ UDPGothic" panose="020B0400000000000000" pitchFamily="34" charset="-128"/>
              </a:endParaRPr>
            </a:p>
          </p:txBody>
        </p:sp>
        <p:sp>
          <p:nvSpPr>
            <p:cNvPr id="23" name="図形 22">
              <a:extLst>
                <a:ext uri="{FF2B5EF4-FFF2-40B4-BE49-F238E27FC236}">
                  <a16:creationId xmlns:a16="http://schemas.microsoft.com/office/drawing/2014/main" id="{1EA9D289-785F-09FF-CB2A-14B8602363A8}"/>
                </a:ext>
              </a:extLst>
            </p:cNvPr>
            <p:cNvSpPr/>
            <p:nvPr/>
          </p:nvSpPr>
          <p:spPr>
            <a:xfrm>
              <a:off x="3066043" y="1317441"/>
              <a:ext cx="3393555" cy="3393555"/>
            </a:xfrm>
            <a:prstGeom prst="leftCircularArrow">
              <a:avLst>
                <a:gd name="adj1" fmla="val 5085"/>
                <a:gd name="adj2" fmla="val 327528"/>
                <a:gd name="adj3" fmla="val 327528"/>
                <a:gd name="adj4" fmla="val 5400000"/>
                <a:gd name="adj5" fmla="val 5932"/>
              </a:avLst>
            </a:prstGeom>
            <a:sp3d prstMaterial="matte"/>
          </p:spPr>
          <p:style>
            <a:lnRef idx="0">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ja-JP" altLang="en-US">
                <a:latin typeface="BIZ UDPGothic" panose="020B0400000000000000" pitchFamily="34" charset="-128"/>
              </a:endParaRPr>
            </a:p>
          </p:txBody>
        </p:sp>
        <p:sp>
          <p:nvSpPr>
            <p:cNvPr id="24" name="図形 23">
              <a:extLst>
                <a:ext uri="{FF2B5EF4-FFF2-40B4-BE49-F238E27FC236}">
                  <a16:creationId xmlns:a16="http://schemas.microsoft.com/office/drawing/2014/main" id="{4052F830-994F-3CC5-C7B9-8F32A6E9752E}"/>
                </a:ext>
              </a:extLst>
            </p:cNvPr>
            <p:cNvSpPr/>
            <p:nvPr/>
          </p:nvSpPr>
          <p:spPr>
            <a:xfrm>
              <a:off x="2964668" y="1317441"/>
              <a:ext cx="3393555" cy="3393555"/>
            </a:xfrm>
            <a:prstGeom prst="leftCircularArrow">
              <a:avLst>
                <a:gd name="adj1" fmla="val 5085"/>
                <a:gd name="adj2" fmla="val 327528"/>
                <a:gd name="adj3" fmla="val 5727528"/>
                <a:gd name="adj4" fmla="val 10800000"/>
                <a:gd name="adj5" fmla="val 5932"/>
              </a:avLst>
            </a:prstGeom>
            <a:sp3d prstMaterial="matte"/>
          </p:spPr>
          <p:style>
            <a:lnRef idx="0">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ja-JP" altLang="en-US">
                <a:latin typeface="BIZ UDPGothic" panose="020B0400000000000000" pitchFamily="34" charset="-128"/>
              </a:endParaRPr>
            </a:p>
          </p:txBody>
        </p:sp>
        <p:sp>
          <p:nvSpPr>
            <p:cNvPr id="25" name="図形 24">
              <a:extLst>
                <a:ext uri="{FF2B5EF4-FFF2-40B4-BE49-F238E27FC236}">
                  <a16:creationId xmlns:a16="http://schemas.microsoft.com/office/drawing/2014/main" id="{358EE300-514A-158B-717D-58F596D086DA}"/>
                </a:ext>
              </a:extLst>
            </p:cNvPr>
            <p:cNvSpPr/>
            <p:nvPr/>
          </p:nvSpPr>
          <p:spPr>
            <a:xfrm>
              <a:off x="2964668" y="1216066"/>
              <a:ext cx="3393555" cy="3393555"/>
            </a:xfrm>
            <a:prstGeom prst="leftCircularArrow">
              <a:avLst>
                <a:gd name="adj1" fmla="val 5085"/>
                <a:gd name="adj2" fmla="val 327528"/>
                <a:gd name="adj3" fmla="val 11127528"/>
                <a:gd name="adj4" fmla="val 16200000"/>
                <a:gd name="adj5" fmla="val 5932"/>
              </a:avLst>
            </a:prstGeom>
            <a:sp3d prstMaterial="matte"/>
          </p:spPr>
          <p:style>
            <a:lnRef idx="0">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ja-JP" altLang="en-US">
                <a:latin typeface="BIZ UDPGothic" panose="020B0400000000000000" pitchFamily="34" charset="-128"/>
              </a:endParaRPr>
            </a:p>
          </p:txBody>
        </p:sp>
      </p:grpSp>
      <p:pic>
        <p:nvPicPr>
          <p:cNvPr id="96" name="Picture 2" descr="http://www.hpc.cmc.osaka-u.ac.jp/wp-content/uploads/2021/10/ONION-logo-200x200.png">
            <a:extLst>
              <a:ext uri="{FF2B5EF4-FFF2-40B4-BE49-F238E27FC236}">
                <a16:creationId xmlns:a16="http://schemas.microsoft.com/office/drawing/2014/main" id="{746DC31A-DAA3-3F69-5977-57FA5B89884E}"/>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999967" y="3862028"/>
            <a:ext cx="927544" cy="953321"/>
          </a:xfrm>
          <a:prstGeom prst="rect">
            <a:avLst/>
          </a:prstGeom>
          <a:noFill/>
        </p:spPr>
      </p:pic>
      <p:pic>
        <p:nvPicPr>
          <p:cNvPr id="102" name="Picture 2" descr="大阪大学学術情報庫OUKA">
            <a:extLst>
              <a:ext uri="{FF2B5EF4-FFF2-40B4-BE49-F238E27FC236}">
                <a16:creationId xmlns:a16="http://schemas.microsoft.com/office/drawing/2014/main" id="{20911127-4D9E-72FA-AEEC-A327A80D432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043"/>
          <a:stretch/>
        </p:blipFill>
        <p:spPr bwMode="auto">
          <a:xfrm>
            <a:off x="5865771" y="2807560"/>
            <a:ext cx="1081301" cy="1104002"/>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F5DDA6B0-55E3-EA63-2330-B646A38C6C8A}"/>
              </a:ext>
            </a:extLst>
          </p:cNvPr>
          <p:cNvSpPr txBox="1"/>
          <p:nvPr/>
        </p:nvSpPr>
        <p:spPr>
          <a:xfrm>
            <a:off x="1029536" y="2316737"/>
            <a:ext cx="2352797" cy="338554"/>
          </a:xfrm>
          <a:prstGeom prst="rect">
            <a:avLst/>
          </a:prstGeom>
          <a:noFill/>
        </p:spPr>
        <p:txBody>
          <a:bodyPr wrap="square">
            <a:spAutoFit/>
          </a:bodyPr>
          <a:lstStyle/>
          <a:p>
            <a:r>
              <a:rPr lang="ja-JP" altLang="en-US" sz="1600" dirty="0">
                <a:highlight>
                  <a:srgbClr val="FFFF00"/>
                </a:highlight>
                <a:latin typeface="BIZ UDPGothic" panose="020B0400000000000000" pitchFamily="34" charset="-128"/>
                <a:ea typeface="BIZ UDPGothic" panose="020B0400000000000000" pitchFamily="34" charset="-128"/>
              </a:rPr>
              <a:t>データを管理・共有</a:t>
            </a:r>
          </a:p>
        </p:txBody>
      </p:sp>
      <p:sp>
        <p:nvSpPr>
          <p:cNvPr id="6" name="テキスト ボックス 5">
            <a:extLst>
              <a:ext uri="{FF2B5EF4-FFF2-40B4-BE49-F238E27FC236}">
                <a16:creationId xmlns:a16="http://schemas.microsoft.com/office/drawing/2014/main" id="{CA14AD33-03F4-24CD-18D0-53D1623E2659}"/>
              </a:ext>
            </a:extLst>
          </p:cNvPr>
          <p:cNvSpPr txBox="1"/>
          <p:nvPr/>
        </p:nvSpPr>
        <p:spPr>
          <a:xfrm>
            <a:off x="3493227" y="4787209"/>
            <a:ext cx="2341425" cy="338554"/>
          </a:xfrm>
          <a:prstGeom prst="rect">
            <a:avLst/>
          </a:prstGeom>
          <a:noFill/>
        </p:spPr>
        <p:txBody>
          <a:bodyPr wrap="square">
            <a:spAutoFit/>
          </a:bodyPr>
          <a:lstStyle/>
          <a:p>
            <a:r>
              <a:rPr lang="ja-JP" altLang="en-US" sz="1600" dirty="0">
                <a:highlight>
                  <a:srgbClr val="FFFF00"/>
                </a:highlight>
                <a:latin typeface="BIZ UDPGothic" panose="020B0400000000000000" pitchFamily="34" charset="-128"/>
                <a:ea typeface="BIZ UDPGothic" panose="020B0400000000000000" pitchFamily="34" charset="-128"/>
              </a:rPr>
              <a:t>データを保存・共有</a:t>
            </a:r>
          </a:p>
        </p:txBody>
      </p:sp>
      <p:sp>
        <p:nvSpPr>
          <p:cNvPr id="7" name="テキスト ボックス 6">
            <a:extLst>
              <a:ext uri="{FF2B5EF4-FFF2-40B4-BE49-F238E27FC236}">
                <a16:creationId xmlns:a16="http://schemas.microsoft.com/office/drawing/2014/main" id="{8104FA9A-5F47-315C-856D-FA8A2DA98B01}"/>
              </a:ext>
            </a:extLst>
          </p:cNvPr>
          <p:cNvSpPr txBox="1"/>
          <p:nvPr/>
        </p:nvSpPr>
        <p:spPr>
          <a:xfrm>
            <a:off x="5706434" y="2499990"/>
            <a:ext cx="1690989" cy="338554"/>
          </a:xfrm>
          <a:prstGeom prst="rect">
            <a:avLst/>
          </a:prstGeom>
          <a:noFill/>
        </p:spPr>
        <p:txBody>
          <a:bodyPr wrap="square">
            <a:spAutoFit/>
          </a:bodyPr>
          <a:lstStyle/>
          <a:p>
            <a:r>
              <a:rPr lang="ja-JP" altLang="en-US" sz="1600" dirty="0">
                <a:highlight>
                  <a:srgbClr val="FFFF00"/>
                </a:highlight>
                <a:latin typeface="BIZ UDPGothic" panose="020B0400000000000000" pitchFamily="34" charset="-128"/>
                <a:ea typeface="BIZ UDPGothic" panose="020B0400000000000000" pitchFamily="34" charset="-128"/>
              </a:rPr>
              <a:t>データを公開</a:t>
            </a:r>
          </a:p>
        </p:txBody>
      </p:sp>
      <p:sp>
        <p:nvSpPr>
          <p:cNvPr id="10" name="テキスト ボックス 9">
            <a:extLst>
              <a:ext uri="{FF2B5EF4-FFF2-40B4-BE49-F238E27FC236}">
                <a16:creationId xmlns:a16="http://schemas.microsoft.com/office/drawing/2014/main" id="{408B3CE5-775F-2295-3C7D-E4B00E615D28}"/>
              </a:ext>
            </a:extLst>
          </p:cNvPr>
          <p:cNvSpPr txBox="1"/>
          <p:nvPr/>
        </p:nvSpPr>
        <p:spPr>
          <a:xfrm>
            <a:off x="3584220" y="1691848"/>
            <a:ext cx="2552604" cy="338554"/>
          </a:xfrm>
          <a:prstGeom prst="rect">
            <a:avLst/>
          </a:prstGeom>
          <a:noFill/>
        </p:spPr>
        <p:txBody>
          <a:bodyPr wrap="square">
            <a:spAutoFit/>
          </a:bodyPr>
          <a:lstStyle/>
          <a:p>
            <a:r>
              <a:rPr lang="ja-JP" altLang="en-US" sz="1600" dirty="0">
                <a:highlight>
                  <a:srgbClr val="FFFF00"/>
                </a:highlight>
                <a:latin typeface="BIZ UDPGothic" panose="020B0400000000000000" pitchFamily="34" charset="-128"/>
                <a:ea typeface="BIZ UDPGothic" panose="020B0400000000000000" pitchFamily="34" charset="-128"/>
              </a:rPr>
              <a:t>データを検索・利活用</a:t>
            </a:r>
          </a:p>
        </p:txBody>
      </p:sp>
      <p:sp>
        <p:nvSpPr>
          <p:cNvPr id="16" name="吹き出し: 四角形 15">
            <a:extLst>
              <a:ext uri="{FF2B5EF4-FFF2-40B4-BE49-F238E27FC236}">
                <a16:creationId xmlns:a16="http://schemas.microsoft.com/office/drawing/2014/main" id="{ACC194D3-B96D-545D-A565-C041658E97DF}"/>
              </a:ext>
            </a:extLst>
          </p:cNvPr>
          <p:cNvSpPr/>
          <p:nvPr/>
        </p:nvSpPr>
        <p:spPr>
          <a:xfrm>
            <a:off x="251521" y="3952754"/>
            <a:ext cx="2645410" cy="1027214"/>
          </a:xfrm>
          <a:prstGeom prst="wedgeRectCallout">
            <a:avLst>
              <a:gd name="adj1" fmla="val 40672"/>
              <a:gd name="adj2" fmla="val -87906"/>
            </a:avLst>
          </a:prstGeom>
          <a:solidFill>
            <a:schemeClr val="accent3">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100" dirty="0">
                <a:solidFill>
                  <a:schemeClr val="tx1"/>
                </a:solidFill>
                <a:latin typeface="BIZ UDPGothic" panose="020B0400000000000000" pitchFamily="34" charset="-128"/>
                <a:ea typeface="BIZ UDPGothic" panose="020B0400000000000000" pitchFamily="34" charset="-128"/>
              </a:rPr>
              <a:t>本学構成員であれば既に利用可能</a:t>
            </a:r>
            <a:endParaRPr lang="en-US" altLang="ja-JP" sz="1100" dirty="0">
              <a:solidFill>
                <a:schemeClr val="tx1"/>
              </a:solidFill>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n"/>
            </a:pPr>
            <a:r>
              <a:rPr lang="en-US" altLang="ja-JP" sz="1100" dirty="0" err="1">
                <a:solidFill>
                  <a:schemeClr val="tx1"/>
                </a:solidFill>
                <a:latin typeface="BIZ UDPGothic" panose="020B0400000000000000" pitchFamily="34" charset="-128"/>
                <a:ea typeface="BIZ UDPGothic" panose="020B0400000000000000" pitchFamily="34" charset="-128"/>
              </a:rPr>
              <a:t>GakuNin</a:t>
            </a:r>
            <a:r>
              <a:rPr lang="en-US" altLang="ja-JP" sz="1100" dirty="0">
                <a:solidFill>
                  <a:schemeClr val="tx1"/>
                </a:solidFill>
                <a:latin typeface="BIZ UDPGothic" panose="020B0400000000000000" pitchFamily="34" charset="-128"/>
                <a:ea typeface="BIZ UDPGothic" panose="020B0400000000000000" pitchFamily="34" charset="-128"/>
              </a:rPr>
              <a:t> RDM</a:t>
            </a:r>
          </a:p>
          <a:p>
            <a:r>
              <a:rPr lang="en-US" altLang="ja-JP" sz="1100" dirty="0">
                <a:solidFill>
                  <a:schemeClr val="tx1"/>
                </a:solidFill>
                <a:latin typeface="BIZ UDPGothic" panose="020B0400000000000000" pitchFamily="34" charset="-128"/>
                <a:ea typeface="BIZ UDPGothic" panose="020B0400000000000000" pitchFamily="34" charset="-128"/>
                <a:hlinkClick r:id="rId6"/>
              </a:rPr>
              <a:t>https://rdm.nii.ac.jp/dashboard</a:t>
            </a:r>
            <a:endParaRPr lang="en-US" altLang="ja-JP" sz="1100" dirty="0">
              <a:solidFill>
                <a:schemeClr val="tx1"/>
              </a:solidFill>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n"/>
            </a:pPr>
            <a:r>
              <a:rPr lang="en-US" altLang="ja-JP" sz="1100" dirty="0" err="1">
                <a:solidFill>
                  <a:schemeClr val="tx1"/>
                </a:solidFill>
                <a:latin typeface="BIZ UDPGothic" panose="020B0400000000000000" pitchFamily="34" charset="-128"/>
                <a:ea typeface="BIZ UDPGothic" panose="020B0400000000000000" pitchFamily="34" charset="-128"/>
              </a:rPr>
              <a:t>GakuNin</a:t>
            </a:r>
            <a:r>
              <a:rPr lang="en-US" altLang="ja-JP" sz="1100" dirty="0">
                <a:solidFill>
                  <a:schemeClr val="tx1"/>
                </a:solidFill>
                <a:latin typeface="BIZ UDPGothic" panose="020B0400000000000000" pitchFamily="34" charset="-128"/>
                <a:ea typeface="BIZ UDPGothic" panose="020B0400000000000000" pitchFamily="34" charset="-128"/>
              </a:rPr>
              <a:t> RDM</a:t>
            </a:r>
            <a:r>
              <a:rPr lang="ja-JP" altLang="en-US" sz="1100" dirty="0">
                <a:solidFill>
                  <a:schemeClr val="tx1"/>
                </a:solidFill>
                <a:latin typeface="BIZ UDPGothic" panose="020B0400000000000000" pitchFamily="34" charset="-128"/>
                <a:ea typeface="BIZ UDPGothic" panose="020B0400000000000000" pitchFamily="34" charset="-128"/>
              </a:rPr>
              <a:t>サポートポータル</a:t>
            </a:r>
            <a:endParaRPr lang="en-US" altLang="ja-JP" sz="1100" dirty="0">
              <a:solidFill>
                <a:schemeClr val="tx1"/>
              </a:solidFill>
              <a:latin typeface="BIZ UDPGothic" panose="020B0400000000000000" pitchFamily="34" charset="-128"/>
              <a:ea typeface="BIZ UDPGothic" panose="020B0400000000000000" pitchFamily="34" charset="-128"/>
            </a:endParaRPr>
          </a:p>
          <a:p>
            <a:r>
              <a:rPr lang="en-US" altLang="ja-JP" sz="1100" dirty="0">
                <a:solidFill>
                  <a:schemeClr val="tx1"/>
                </a:solidFill>
                <a:latin typeface="BIZ UDPGothic" panose="020B0400000000000000" pitchFamily="34" charset="-128"/>
                <a:ea typeface="BIZ UDPGothic" panose="020B0400000000000000" pitchFamily="34" charset="-128"/>
                <a:hlinkClick r:id="rId7"/>
              </a:rPr>
              <a:t>https://support.rdm.nii.ac.jp/</a:t>
            </a:r>
            <a:endParaRPr lang="ja-JP" altLang="en-US" sz="1100" dirty="0">
              <a:solidFill>
                <a:schemeClr val="tx1"/>
              </a:solidFill>
              <a:latin typeface="BIZ UDPGothic" panose="020B0400000000000000" pitchFamily="34" charset="-128"/>
              <a:ea typeface="BIZ UDPGothic" panose="020B0400000000000000" pitchFamily="34" charset="-128"/>
            </a:endParaRPr>
          </a:p>
        </p:txBody>
      </p:sp>
      <p:sp>
        <p:nvSpPr>
          <p:cNvPr id="26" name="吹き出し: 四角形 25">
            <a:extLst>
              <a:ext uri="{FF2B5EF4-FFF2-40B4-BE49-F238E27FC236}">
                <a16:creationId xmlns:a16="http://schemas.microsoft.com/office/drawing/2014/main" id="{7A8CA3E7-C368-EBDA-8432-DE3EE037E1FD}"/>
              </a:ext>
            </a:extLst>
          </p:cNvPr>
          <p:cNvSpPr/>
          <p:nvPr/>
        </p:nvSpPr>
        <p:spPr>
          <a:xfrm>
            <a:off x="5683744" y="3985657"/>
            <a:ext cx="3403162" cy="677924"/>
          </a:xfrm>
          <a:prstGeom prst="wedgeRectCallout">
            <a:avLst>
              <a:gd name="adj1" fmla="val -79109"/>
              <a:gd name="adj2" fmla="val -35979"/>
            </a:avLst>
          </a:prstGeom>
          <a:solidFill>
            <a:schemeClr val="accent3">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n"/>
            </a:pPr>
            <a:r>
              <a:rPr lang="ja-JP" altLang="en-US" sz="1100" dirty="0">
                <a:solidFill>
                  <a:schemeClr val="tx1"/>
                </a:solidFill>
                <a:latin typeface="BIZ UDPGothic" panose="020B0400000000000000" pitchFamily="34" charset="-128"/>
                <a:ea typeface="BIZ UDPGothic" panose="020B0400000000000000" pitchFamily="34" charset="-128"/>
              </a:rPr>
              <a:t>データ集約</a:t>
            </a:r>
            <a:r>
              <a:rPr lang="ja-JP" altLang="en-US" sz="1100">
                <a:solidFill>
                  <a:schemeClr val="tx1"/>
                </a:solidFill>
                <a:latin typeface="BIZ UDPGothic" panose="020B0400000000000000" pitchFamily="34" charset="-128"/>
                <a:ea typeface="BIZ UDPGothic" panose="020B0400000000000000" pitchFamily="34" charset="-128"/>
              </a:rPr>
              <a:t>基盤</a:t>
            </a:r>
            <a:r>
              <a:rPr lang="en-US" altLang="ja-JP" sz="1100" dirty="0">
                <a:solidFill>
                  <a:schemeClr val="tx1"/>
                </a:solidFill>
                <a:latin typeface="BIZ UDPGothic" panose="020B0400000000000000" pitchFamily="34" charset="-128"/>
                <a:ea typeface="BIZ UDPGothic" panose="020B0400000000000000" pitchFamily="34" charset="-128"/>
              </a:rPr>
              <a:t>ONION</a:t>
            </a:r>
            <a:br>
              <a:rPr lang="en-US" altLang="ja-JP" sz="1100" dirty="0">
                <a:solidFill>
                  <a:schemeClr val="tx1"/>
                </a:solidFill>
                <a:latin typeface="BIZ UDPGothic" panose="020B0400000000000000" pitchFamily="34" charset="-128"/>
                <a:ea typeface="BIZ UDPGothic" panose="020B0400000000000000" pitchFamily="34" charset="-128"/>
              </a:rPr>
            </a:br>
            <a:r>
              <a:rPr lang="en-US" altLang="ja-JP" sz="1100" dirty="0">
                <a:solidFill>
                  <a:schemeClr val="tx1"/>
                </a:solidFill>
                <a:latin typeface="BIZ UDPGothic" panose="020B0400000000000000" pitchFamily="34" charset="-128"/>
                <a:ea typeface="BIZ UDPGothic" panose="020B0400000000000000" pitchFamily="34" charset="-128"/>
                <a:hlinkClick r:id="rId8"/>
              </a:rPr>
              <a:t>http://www.hpc.cmc.osaka-u.ac.jp/onion/</a:t>
            </a:r>
            <a:r>
              <a:rPr lang="ja-JP" altLang="en-US" sz="1100">
                <a:solidFill>
                  <a:schemeClr val="tx1"/>
                </a:solidFill>
                <a:latin typeface="BIZ UDPGothic" panose="020B0400000000000000" pitchFamily="34" charset="-128"/>
                <a:ea typeface="BIZ UDPGothic" panose="020B0400000000000000" pitchFamily="34" charset="-128"/>
              </a:rPr>
              <a:t>　</a:t>
            </a:r>
            <a:endParaRPr lang="en-US" altLang="ja-JP" sz="1100" dirty="0">
              <a:solidFill>
                <a:schemeClr val="tx1"/>
              </a:solidFill>
              <a:latin typeface="BIZ UDPGothic" panose="020B0400000000000000" pitchFamily="34" charset="-128"/>
              <a:ea typeface="BIZ UDPGothic" panose="020B0400000000000000" pitchFamily="34" charset="-128"/>
            </a:endParaRPr>
          </a:p>
        </p:txBody>
      </p:sp>
      <p:sp>
        <p:nvSpPr>
          <p:cNvPr id="27" name="吹き出し: 四角形 26">
            <a:extLst>
              <a:ext uri="{FF2B5EF4-FFF2-40B4-BE49-F238E27FC236}">
                <a16:creationId xmlns:a16="http://schemas.microsoft.com/office/drawing/2014/main" id="{F123A8F8-8401-A059-2771-7B413BDE7B03}"/>
              </a:ext>
            </a:extLst>
          </p:cNvPr>
          <p:cNvSpPr/>
          <p:nvPr/>
        </p:nvSpPr>
        <p:spPr>
          <a:xfrm>
            <a:off x="5661054" y="1546660"/>
            <a:ext cx="3448543" cy="677924"/>
          </a:xfrm>
          <a:prstGeom prst="wedgeRectCallout">
            <a:avLst>
              <a:gd name="adj1" fmla="val -44023"/>
              <a:gd name="adj2" fmla="val 92001"/>
            </a:avLst>
          </a:prstGeom>
          <a:solidFill>
            <a:schemeClr val="accent3">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n"/>
            </a:pPr>
            <a:r>
              <a:rPr lang="ja-JP" altLang="en-US" sz="1100" dirty="0">
                <a:solidFill>
                  <a:schemeClr val="tx1"/>
                </a:solidFill>
                <a:latin typeface="BIZ UDPGothic" panose="020B0400000000000000" pitchFamily="34" charset="-128"/>
                <a:ea typeface="BIZ UDPGothic" panose="020B0400000000000000" pitchFamily="34" charset="-128"/>
              </a:rPr>
              <a:t>機関リポジトリ</a:t>
            </a:r>
            <a:r>
              <a:rPr lang="en-US" altLang="ja-JP" sz="1100" dirty="0">
                <a:solidFill>
                  <a:schemeClr val="tx1"/>
                </a:solidFill>
                <a:latin typeface="BIZ UDPGothic" panose="020B0400000000000000" pitchFamily="34" charset="-128"/>
                <a:ea typeface="BIZ UDPGothic" panose="020B0400000000000000" pitchFamily="34" charset="-128"/>
              </a:rPr>
              <a:t>OUKA</a:t>
            </a:r>
          </a:p>
          <a:p>
            <a:r>
              <a:rPr lang="es-419" altLang="ja-JP" sz="1100" dirty="0">
                <a:solidFill>
                  <a:schemeClr val="tx1"/>
                </a:solidFill>
                <a:latin typeface="BIZ UDPGothic" panose="020B0400000000000000" pitchFamily="34" charset="-128"/>
                <a:ea typeface="BIZ UDPGothic" panose="020B0400000000000000" pitchFamily="34" charset="-128"/>
                <a:hlinkClick r:id="rId9"/>
              </a:rPr>
              <a:t>https://ir.library.osaka-u.ac.jp/repo/ouka/all/</a:t>
            </a:r>
            <a:r>
              <a:rPr lang="es-419" altLang="ja-JP" sz="1100" dirty="0">
                <a:solidFill>
                  <a:schemeClr val="tx1"/>
                </a:solidFill>
                <a:latin typeface="BIZ UDPGothic" panose="020B0400000000000000" pitchFamily="34" charset="-128"/>
                <a:ea typeface="BIZ UDPGothic" panose="020B0400000000000000" pitchFamily="34" charset="-128"/>
              </a:rPr>
              <a:t> </a:t>
            </a:r>
            <a:r>
              <a:rPr lang="ja-JP" altLang="en-US" sz="1100">
                <a:solidFill>
                  <a:schemeClr val="tx1"/>
                </a:solidFill>
                <a:latin typeface="BIZ UDPGothic" panose="020B0400000000000000" pitchFamily="34" charset="-128"/>
                <a:ea typeface="BIZ UDPGothic" panose="020B0400000000000000" pitchFamily="34" charset="-128"/>
              </a:rPr>
              <a:t>詳細</a:t>
            </a:r>
            <a:r>
              <a:rPr lang="ja-JP" altLang="en-US" sz="1100" dirty="0">
                <a:solidFill>
                  <a:schemeClr val="tx1"/>
                </a:solidFill>
                <a:latin typeface="BIZ UDPGothic" panose="020B0400000000000000" pitchFamily="34" charset="-128"/>
                <a:ea typeface="BIZ UDPGothic" panose="020B0400000000000000" pitchFamily="34" charset="-128"/>
              </a:rPr>
              <a:t>は「大阪大学機関リポジトリ</a:t>
            </a:r>
            <a:r>
              <a:rPr lang="en-US" altLang="ja-JP" sz="1100" dirty="0">
                <a:solidFill>
                  <a:schemeClr val="tx1"/>
                </a:solidFill>
                <a:latin typeface="BIZ UDPGothic" panose="020B0400000000000000" pitchFamily="34" charset="-128"/>
                <a:ea typeface="BIZ UDPGothic" panose="020B0400000000000000" pitchFamily="34" charset="-128"/>
              </a:rPr>
              <a:t>OUKA</a:t>
            </a:r>
            <a:r>
              <a:rPr lang="ja-JP" altLang="en-US" sz="1100" dirty="0">
                <a:solidFill>
                  <a:schemeClr val="tx1"/>
                </a:solidFill>
                <a:latin typeface="BIZ UDPGothic" panose="020B0400000000000000" pitchFamily="34" charset="-128"/>
                <a:ea typeface="BIZ UDPGothic" panose="020B0400000000000000" pitchFamily="34" charset="-128"/>
              </a:rPr>
              <a:t>」で解説</a:t>
            </a:r>
            <a:endParaRPr lang="en-US" altLang="ja-JP" sz="1100" dirty="0">
              <a:solidFill>
                <a:schemeClr val="tx1"/>
              </a:solidFill>
              <a:latin typeface="BIZ UDPGothic" panose="020B0400000000000000" pitchFamily="34" charset="-128"/>
              <a:ea typeface="BIZ UDPGothic" panose="020B0400000000000000" pitchFamily="34" charset="-128"/>
            </a:endParaRPr>
          </a:p>
        </p:txBody>
      </p:sp>
      <p:sp>
        <p:nvSpPr>
          <p:cNvPr id="8" name="タイトル 7">
            <a:extLst>
              <a:ext uri="{FF2B5EF4-FFF2-40B4-BE49-F238E27FC236}">
                <a16:creationId xmlns:a16="http://schemas.microsoft.com/office/drawing/2014/main" id="{3A2D59CC-2884-6A1D-CDF4-5208AEA714FA}"/>
              </a:ext>
            </a:extLst>
          </p:cNvPr>
          <p:cNvSpPr>
            <a:spLocks noGrp="1"/>
          </p:cNvSpPr>
          <p:nvPr>
            <p:ph type="title"/>
          </p:nvPr>
        </p:nvSpPr>
        <p:spPr/>
        <p:txBody>
          <a:bodyPr/>
          <a:lstStyle/>
          <a:p>
            <a:r>
              <a:rPr lang="ja-JP" altLang="en-US"/>
              <a:t>大阪大学の研究データ基盤連携</a:t>
            </a:r>
          </a:p>
        </p:txBody>
      </p:sp>
      <p:sp>
        <p:nvSpPr>
          <p:cNvPr id="11" name="テキスト ボックス 10">
            <a:extLst>
              <a:ext uri="{FF2B5EF4-FFF2-40B4-BE49-F238E27FC236}">
                <a16:creationId xmlns:a16="http://schemas.microsoft.com/office/drawing/2014/main" id="{8B91456A-5FBF-14E6-C963-681771116768}"/>
              </a:ext>
            </a:extLst>
          </p:cNvPr>
          <p:cNvSpPr txBox="1"/>
          <p:nvPr/>
        </p:nvSpPr>
        <p:spPr>
          <a:xfrm>
            <a:off x="839051" y="3194926"/>
            <a:ext cx="1925192" cy="369332"/>
          </a:xfrm>
          <a:prstGeom prst="rect">
            <a:avLst/>
          </a:prstGeom>
          <a:solidFill>
            <a:schemeClr val="bg1"/>
          </a:solidFill>
          <a:ln>
            <a:solidFill>
              <a:schemeClr val="tx1"/>
            </a:solidFill>
          </a:ln>
        </p:spPr>
        <p:txBody>
          <a:bodyPr wrap="square" rtlCol="0">
            <a:spAutoFit/>
          </a:bodyPr>
          <a:lstStyle/>
          <a:p>
            <a:pPr algn="ctr"/>
            <a:r>
              <a:rPr kumimoji="1" lang="en-US" altLang="ja-JP" dirty="0" err="1">
                <a:latin typeface="BIZ UDPゴシック" panose="020B0400000000000000" pitchFamily="50" charset="-128"/>
                <a:ea typeface="BIZ UDPゴシック" panose="020B0400000000000000" pitchFamily="50" charset="-128"/>
              </a:rPr>
              <a:t>GakuNin</a:t>
            </a:r>
            <a:r>
              <a:rPr kumimoji="1" lang="en-US" altLang="ja-JP" dirty="0">
                <a:latin typeface="BIZ UDPゴシック" panose="020B0400000000000000" pitchFamily="50" charset="-128"/>
                <a:ea typeface="BIZ UDPゴシック" panose="020B0400000000000000" pitchFamily="50" charset="-128"/>
              </a:rPr>
              <a:t> RDM</a:t>
            </a:r>
            <a:endParaRPr kumimoji="1" lang="ja-JP" altLang="en-US"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5EF979D6-5487-116E-3DBB-60BB415C4E38}"/>
              </a:ext>
            </a:extLst>
          </p:cNvPr>
          <p:cNvSpPr txBox="1"/>
          <p:nvPr/>
        </p:nvSpPr>
        <p:spPr>
          <a:xfrm>
            <a:off x="4158250" y="2121586"/>
            <a:ext cx="927544" cy="369332"/>
          </a:xfrm>
          <a:prstGeom prst="rect">
            <a:avLst/>
          </a:prstGeom>
          <a:solidFill>
            <a:schemeClr val="bg1"/>
          </a:solidFill>
          <a:ln>
            <a:solidFill>
              <a:schemeClr val="tx1"/>
            </a:solidFill>
          </a:ln>
        </p:spPr>
        <p:txBody>
          <a:bodyPr wrap="square" rtlCol="0">
            <a:spAutoFit/>
          </a:bodyPr>
          <a:lstStyle/>
          <a:p>
            <a:pPr algn="ctr"/>
            <a:r>
              <a:rPr kumimoji="1" lang="en-US" altLang="ja-JP" dirty="0" err="1">
                <a:latin typeface="BIZ UDPゴシック" panose="020B0400000000000000" pitchFamily="50" charset="-128"/>
                <a:ea typeface="BIZ UDPゴシック" panose="020B0400000000000000" pitchFamily="50" charset="-128"/>
              </a:rPr>
              <a:t>CiNii</a:t>
            </a:r>
            <a:endParaRPr kumimoji="1" lang="ja-JP" altLang="en-US"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20901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1ACF8DA2-62A0-5E7E-BF39-E2A7B93611FB}"/>
              </a:ext>
            </a:extLst>
          </p:cNvPr>
          <p:cNvSpPr txBox="1"/>
          <p:nvPr/>
        </p:nvSpPr>
        <p:spPr>
          <a:xfrm>
            <a:off x="375918" y="1268910"/>
            <a:ext cx="7868490" cy="3638368"/>
          </a:xfrm>
          <a:prstGeom prst="rect">
            <a:avLst/>
          </a:prstGeom>
          <a:noFill/>
        </p:spPr>
        <p:txBody>
          <a:bodyPr wrap="square" numCol="1">
            <a:spAutoFit/>
          </a:bodyPr>
          <a:lstStyle/>
          <a:p>
            <a:pPr marL="171450" indent="-171450">
              <a:lnSpc>
                <a:spcPct val="150000"/>
              </a:lnSpc>
              <a:buFont typeface="Wingdings" panose="05000000000000000000" pitchFamily="2" charset="2"/>
              <a:buChar char="u"/>
            </a:pPr>
            <a:r>
              <a:rPr lang="en-US" altLang="ja-JP" sz="1600" dirty="0" err="1">
                <a:latin typeface="BIZ UDPGothic" panose="020B0400000000000000" pitchFamily="34" charset="-128"/>
                <a:ea typeface="BIZ UDPGothic" panose="020B0400000000000000" pitchFamily="34" charset="-128"/>
              </a:rPr>
              <a:t>GakuNin</a:t>
            </a:r>
            <a:r>
              <a:rPr lang="ja-JP" altLang="en-US" sz="1600" dirty="0">
                <a:latin typeface="BIZ UDPGothic" panose="020B0400000000000000" pitchFamily="34" charset="-128"/>
                <a:ea typeface="BIZ UDPGothic" panose="020B0400000000000000" pitchFamily="34" charset="-128"/>
              </a:rPr>
              <a:t> </a:t>
            </a:r>
            <a:r>
              <a:rPr lang="en-US" altLang="ja-JP" sz="1600" dirty="0">
                <a:latin typeface="BIZ UDPGothic" panose="020B0400000000000000" pitchFamily="34" charset="-128"/>
                <a:ea typeface="BIZ UDPGothic" panose="020B0400000000000000" pitchFamily="34" charset="-128"/>
              </a:rPr>
              <a:t>RDM</a:t>
            </a:r>
            <a:r>
              <a:rPr lang="ja-JP" altLang="en-US" sz="1600" dirty="0">
                <a:latin typeface="BIZ UDPGothic" panose="020B0400000000000000" pitchFamily="34" charset="-128"/>
                <a:ea typeface="BIZ UDPGothic" panose="020B0400000000000000" pitchFamily="34" charset="-128"/>
              </a:rPr>
              <a:t>の特徴</a:t>
            </a:r>
          </a:p>
          <a:p>
            <a:pPr marL="171450" indent="-171450">
              <a:lnSpc>
                <a:spcPct val="150000"/>
              </a:lnSpc>
              <a:buFont typeface="Arial" panose="020B0604020202020204" pitchFamily="34" charset="0"/>
              <a:buChar char="•"/>
            </a:pPr>
            <a:r>
              <a:rPr lang="ja-JP" altLang="en-US" sz="1400" dirty="0">
                <a:latin typeface="BIZ UDPGothic" panose="020B0400000000000000" pitchFamily="34" charset="-128"/>
                <a:ea typeface="BIZ UDPGothic" panose="020B0400000000000000" pitchFamily="34" charset="-128"/>
              </a:rPr>
              <a:t>クローズドなファイルシステムを提供、</a:t>
            </a:r>
            <a:br>
              <a:rPr lang="en-US" altLang="ja-JP" sz="1400" dirty="0">
                <a:latin typeface="BIZ UDPGothic" panose="020B0400000000000000" pitchFamily="34" charset="-128"/>
                <a:ea typeface="BIZ UDPGothic" panose="020B0400000000000000" pitchFamily="34" charset="-128"/>
              </a:rPr>
            </a:br>
            <a:r>
              <a:rPr lang="ja-JP" altLang="en-US" sz="1400" dirty="0">
                <a:latin typeface="BIZ UDPGothic" panose="020B0400000000000000" pitchFamily="34" charset="-128"/>
                <a:ea typeface="BIZ UDPGothic" panose="020B0400000000000000" pitchFamily="34" charset="-128"/>
              </a:rPr>
              <a:t>組織を越えた共同研究のデータ共有を可能に。</a:t>
            </a:r>
          </a:p>
          <a:p>
            <a:pPr marL="171450" indent="-171450">
              <a:lnSpc>
                <a:spcPct val="150000"/>
              </a:lnSpc>
              <a:buFont typeface="Arial" panose="020B0604020202020204" pitchFamily="34" charset="0"/>
              <a:buChar char="•"/>
            </a:pPr>
            <a:r>
              <a:rPr lang="ja-JP" altLang="en-US" sz="1400" dirty="0">
                <a:latin typeface="BIZ UDPGothic" panose="020B0400000000000000" pitchFamily="34" charset="-128"/>
                <a:ea typeface="BIZ UDPGothic" panose="020B0400000000000000" pitchFamily="34" charset="-128"/>
              </a:rPr>
              <a:t>バージョン管理、アクセスコントロール、</a:t>
            </a:r>
            <a:br>
              <a:rPr lang="en-US" altLang="ja-JP" sz="1400" dirty="0">
                <a:latin typeface="BIZ UDPGothic" panose="020B0400000000000000" pitchFamily="34" charset="-128"/>
                <a:ea typeface="BIZ UDPGothic" panose="020B0400000000000000" pitchFamily="34" charset="-128"/>
              </a:rPr>
            </a:br>
            <a:r>
              <a:rPr lang="ja-JP" altLang="en-US" sz="1400" dirty="0">
                <a:latin typeface="BIZ UDPGothic" panose="020B0400000000000000" pitchFamily="34" charset="-128"/>
                <a:ea typeface="BIZ UDPGothic" panose="020B0400000000000000" pitchFamily="34" charset="-128"/>
              </a:rPr>
              <a:t>メタデータ管理を</a:t>
            </a:r>
            <a:r>
              <a:rPr lang="ja-JP" altLang="en-US" sz="1400">
                <a:latin typeface="BIZ UDPGothic" panose="020B0400000000000000" pitchFamily="34" charset="-128"/>
                <a:ea typeface="BIZ UDPGothic" panose="020B0400000000000000" pitchFamily="34" charset="-128"/>
              </a:rPr>
              <a:t>サポート。</a:t>
            </a:r>
            <a:endParaRPr lang="en-US" altLang="ja-JP" sz="1400" dirty="0">
              <a:latin typeface="BIZ UDPGothic" panose="020B0400000000000000" pitchFamily="34" charset="-128"/>
              <a:ea typeface="BIZ UDPGothic" panose="020B0400000000000000" pitchFamily="34" charset="-128"/>
            </a:endParaRPr>
          </a:p>
          <a:p>
            <a:pPr marL="171450" indent="-171450">
              <a:lnSpc>
                <a:spcPct val="150000"/>
              </a:lnSpc>
              <a:buFont typeface="Arial" panose="020B0604020202020204" pitchFamily="34" charset="0"/>
              <a:buChar char="•"/>
            </a:pPr>
            <a:r>
              <a:rPr lang="ja-JP" altLang="en-US" sz="1400">
                <a:latin typeface="BIZ UDPGothic" panose="020B0400000000000000" pitchFamily="34" charset="-128"/>
                <a:ea typeface="BIZ UDPGothic" panose="020B0400000000000000" pitchFamily="34" charset="-128"/>
              </a:rPr>
              <a:t>研究</a:t>
            </a:r>
            <a:r>
              <a:rPr lang="ja-JP" altLang="en-US" sz="1400" dirty="0">
                <a:latin typeface="BIZ UDPGothic" panose="020B0400000000000000" pitchFamily="34" charset="-128"/>
                <a:ea typeface="BIZ UDPGothic" panose="020B0400000000000000" pitchFamily="34" charset="-128"/>
              </a:rPr>
              <a:t>証跡の記録機能（タイムスタンプ）を提供し、研究公正を強化。</a:t>
            </a:r>
          </a:p>
          <a:p>
            <a:pPr marL="171450" indent="-171450">
              <a:lnSpc>
                <a:spcPct val="150000"/>
              </a:lnSpc>
              <a:buFont typeface="Arial" panose="020B0604020202020204" pitchFamily="34" charset="0"/>
              <a:buChar char="•"/>
            </a:pPr>
            <a:r>
              <a:rPr lang="ja-JP" altLang="en-US" sz="1400" dirty="0">
                <a:latin typeface="BIZ UDPGothic" panose="020B0400000000000000" pitchFamily="34" charset="-128"/>
                <a:ea typeface="BIZ UDPGothic" panose="020B0400000000000000" pitchFamily="34" charset="-128"/>
              </a:rPr>
              <a:t>クラウドストレージやデータ解析ツールとの連携が可能。</a:t>
            </a:r>
          </a:p>
          <a:p>
            <a:pPr marL="171450" indent="-171450">
              <a:lnSpc>
                <a:spcPct val="150000"/>
              </a:lnSpc>
              <a:buFont typeface="Arial" panose="020B0604020202020204" pitchFamily="34" charset="0"/>
              <a:buChar char="•"/>
            </a:pPr>
            <a:r>
              <a:rPr lang="ja-JP" altLang="en-US" sz="1400" dirty="0">
                <a:latin typeface="BIZ UDPGothic" panose="020B0400000000000000" pitchFamily="34" charset="-128"/>
                <a:ea typeface="BIZ UDPGothic" panose="020B0400000000000000" pitchFamily="34" charset="-128"/>
              </a:rPr>
              <a:t>学術認証フェデレーションに対応し、</a:t>
            </a:r>
            <a:br>
              <a:rPr lang="en-US" altLang="ja-JP" sz="1400" dirty="0">
                <a:latin typeface="BIZ UDPGothic" panose="020B0400000000000000" pitchFamily="34" charset="-128"/>
                <a:ea typeface="BIZ UDPGothic" panose="020B0400000000000000" pitchFamily="34" charset="-128"/>
              </a:rPr>
            </a:br>
            <a:r>
              <a:rPr lang="ja-JP" altLang="en-US" sz="1400" dirty="0">
                <a:latin typeface="BIZ UDPGothic" panose="020B0400000000000000" pitchFamily="34" charset="-128"/>
                <a:ea typeface="BIZ UDPGothic" panose="020B0400000000000000" pitchFamily="34" charset="-128"/>
              </a:rPr>
              <a:t>セキュアなアクセスを提供。</a:t>
            </a:r>
            <a:endParaRPr lang="en-US" altLang="ja-JP" sz="1400" dirty="0">
              <a:latin typeface="BIZ UDPGothic" panose="020B0400000000000000" pitchFamily="34" charset="-128"/>
              <a:ea typeface="BIZ UDPGothic" panose="020B0400000000000000" pitchFamily="34" charset="-128"/>
            </a:endParaRPr>
          </a:p>
          <a:p>
            <a:pPr marL="171450" indent="-171450">
              <a:lnSpc>
                <a:spcPct val="150000"/>
              </a:lnSpc>
              <a:buFont typeface="Arial" panose="020B0604020202020204" pitchFamily="34" charset="0"/>
              <a:buChar char="•"/>
            </a:pPr>
            <a:r>
              <a:rPr lang="ja-JP" altLang="en-US" sz="1400" dirty="0">
                <a:latin typeface="BIZ UDPGothic" panose="020B0400000000000000" pitchFamily="34" charset="-128"/>
                <a:ea typeface="BIZ UDPGothic" panose="020B0400000000000000" pitchFamily="34" charset="-128"/>
              </a:rPr>
              <a:t>複数の研究プロジェクトを一元管理。　</a:t>
            </a:r>
            <a:endParaRPr lang="en-US" altLang="ja-JP" sz="1400" dirty="0">
              <a:latin typeface="BIZ UDPGothic" panose="020B0400000000000000" pitchFamily="34" charset="-128"/>
              <a:ea typeface="BIZ UDPGothic" panose="020B0400000000000000" pitchFamily="34" charset="-128"/>
            </a:endParaRPr>
          </a:p>
          <a:p>
            <a:pPr algn="r">
              <a:lnSpc>
                <a:spcPct val="150000"/>
              </a:lnSpc>
            </a:pPr>
            <a:r>
              <a:rPr lang="ja-JP" altLang="en-US" sz="1400" dirty="0">
                <a:latin typeface="BIZ UDPGothic" panose="020B0400000000000000" pitchFamily="34" charset="-128"/>
                <a:ea typeface="BIZ UDPGothic" panose="020B0400000000000000" pitchFamily="34" charset="-128"/>
              </a:rPr>
              <a:t>など</a:t>
            </a:r>
            <a:endParaRPr lang="en-US" altLang="ja-JP" sz="1400" dirty="0">
              <a:latin typeface="BIZ UDPGothic" panose="020B0400000000000000" pitchFamily="34" charset="-128"/>
              <a:ea typeface="BIZ UDPGothic" panose="020B0400000000000000" pitchFamily="34" charset="-128"/>
            </a:endParaRPr>
          </a:p>
        </p:txBody>
      </p:sp>
      <p:sp>
        <p:nvSpPr>
          <p:cNvPr id="19" name="テキスト ボックス 18">
            <a:extLst>
              <a:ext uri="{FF2B5EF4-FFF2-40B4-BE49-F238E27FC236}">
                <a16:creationId xmlns:a16="http://schemas.microsoft.com/office/drawing/2014/main" id="{C9351580-B368-D9C9-3855-B47EA990AD1A}"/>
              </a:ext>
            </a:extLst>
          </p:cNvPr>
          <p:cNvSpPr txBox="1"/>
          <p:nvPr/>
        </p:nvSpPr>
        <p:spPr>
          <a:xfrm>
            <a:off x="375918" y="961133"/>
            <a:ext cx="8545859" cy="307777"/>
          </a:xfrm>
          <a:prstGeom prst="rect">
            <a:avLst/>
          </a:prstGeom>
          <a:noFill/>
        </p:spPr>
        <p:txBody>
          <a:bodyPr wrap="square">
            <a:spAutoFit/>
          </a:bodyPr>
          <a:lstStyle/>
          <a:p>
            <a:r>
              <a:rPr lang="ja-JP" altLang="en-US" sz="1400" b="1" dirty="0">
                <a:latin typeface="BIZ UDPGothic" panose="020B0400000000000000" pitchFamily="34" charset="-128"/>
                <a:ea typeface="BIZ UDPGothic" panose="020B0400000000000000" pitchFamily="34" charset="-128"/>
              </a:rPr>
              <a:t>研究者に求められる研究データ管理に必要なデジタル資源を提供し、研究データ管理を支援する基盤</a:t>
            </a:r>
          </a:p>
        </p:txBody>
      </p:sp>
      <p:sp>
        <p:nvSpPr>
          <p:cNvPr id="8" name="テキスト ボックス 7">
            <a:extLst>
              <a:ext uri="{FF2B5EF4-FFF2-40B4-BE49-F238E27FC236}">
                <a16:creationId xmlns:a16="http://schemas.microsoft.com/office/drawing/2014/main" id="{F817DA03-34DB-190F-4332-5135F3EEA30C}"/>
              </a:ext>
            </a:extLst>
          </p:cNvPr>
          <p:cNvSpPr txBox="1"/>
          <p:nvPr/>
        </p:nvSpPr>
        <p:spPr>
          <a:xfrm>
            <a:off x="0" y="4912668"/>
            <a:ext cx="9144000" cy="230832"/>
          </a:xfrm>
          <a:prstGeom prst="rect">
            <a:avLst/>
          </a:prstGeom>
          <a:solidFill>
            <a:schemeClr val="bg1">
              <a:lumMod val="95000"/>
            </a:schemeClr>
          </a:solidFill>
        </p:spPr>
        <p:txBody>
          <a:bodyPr wrap="square">
            <a:spAutoFit/>
          </a:bodyPr>
          <a:lstStyle/>
          <a:p>
            <a:r>
              <a:rPr lang="ja-JP" altLang="en-US" sz="900">
                <a:latin typeface="BIZ UDPGothic" panose="020B0400000000000000" pitchFamily="34" charset="-128"/>
                <a:ea typeface="BIZ UDPGothic" panose="020B0400000000000000" pitchFamily="34" charset="-128"/>
              </a:rPr>
              <a:t>国立情報学研究所（</a:t>
            </a:r>
            <a:r>
              <a:rPr lang="en-US" altLang="ja-JP" sz="900" dirty="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a:t>
            </a:r>
            <a:r>
              <a:rPr lang="en-US" altLang="ja-JP" sz="900" dirty="0" err="1">
                <a:latin typeface="BIZ UDPGothic" panose="020B0400000000000000" pitchFamily="34" charset="-128"/>
                <a:ea typeface="BIZ UDPGothic" panose="020B0400000000000000" pitchFamily="34" charset="-128"/>
              </a:rPr>
              <a:t>GakuNin</a:t>
            </a:r>
            <a:r>
              <a:rPr lang="en-US" altLang="ja-JP" sz="900" dirty="0">
                <a:latin typeface="BIZ UDPGothic" panose="020B0400000000000000" pitchFamily="34" charset="-128"/>
                <a:ea typeface="BIZ UDPGothic" panose="020B0400000000000000" pitchFamily="34" charset="-128"/>
              </a:rPr>
              <a:t> RDM</a:t>
            </a:r>
            <a:r>
              <a:rPr lang="ja-JP" altLang="en-US" sz="900">
                <a:latin typeface="BIZ UDPGothic" panose="020B0400000000000000" pitchFamily="34" charset="-128"/>
                <a:ea typeface="BIZ UDPGothic" panose="020B0400000000000000" pitchFamily="34" charset="-128"/>
              </a:rPr>
              <a:t>サポートポータル　</a:t>
            </a:r>
            <a:r>
              <a:rPr lang="en-US" altLang="ja-JP" sz="900" dirty="0" err="1">
                <a:latin typeface="BIZ UDPGothic" panose="020B0400000000000000" pitchFamily="34" charset="-128"/>
                <a:ea typeface="BIZ UDPGothic" panose="020B0400000000000000" pitchFamily="34" charset="-128"/>
              </a:rPr>
              <a:t>GakuNin</a:t>
            </a:r>
            <a:r>
              <a:rPr lang="en-US" altLang="ja-JP" sz="900" dirty="0">
                <a:latin typeface="BIZ UDPGothic" panose="020B0400000000000000" pitchFamily="34" charset="-128"/>
                <a:ea typeface="BIZ UDPGothic" panose="020B0400000000000000" pitchFamily="34" charset="-128"/>
              </a:rPr>
              <a:t> RDM</a:t>
            </a:r>
            <a:r>
              <a:rPr lang="ja-JP" altLang="en-US" sz="900">
                <a:latin typeface="BIZ UDPGothic" panose="020B0400000000000000" pitchFamily="34" charset="-128"/>
                <a:ea typeface="BIZ UDPGothic" panose="020B0400000000000000" pitchFamily="34" charset="-128"/>
              </a:rPr>
              <a:t>の機能」</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3"/>
              </a:rPr>
              <a:t>https://support.rdm.nii.ac.jp/about/</a:t>
            </a:r>
            <a:endParaRPr lang="ja-JP" altLang="en-US" sz="900" dirty="0">
              <a:latin typeface="BIZ UDPGothic" panose="020B0400000000000000" pitchFamily="34" charset="-128"/>
              <a:ea typeface="BIZ UDPGothic" panose="020B0400000000000000" pitchFamily="34" charset="-128"/>
            </a:endParaRPr>
          </a:p>
        </p:txBody>
      </p:sp>
      <p:sp>
        <p:nvSpPr>
          <p:cNvPr id="2" name="タイトル 1">
            <a:extLst>
              <a:ext uri="{FF2B5EF4-FFF2-40B4-BE49-F238E27FC236}">
                <a16:creationId xmlns:a16="http://schemas.microsoft.com/office/drawing/2014/main" id="{E3E46C4B-F4F1-6569-D295-420801E2BD9C}"/>
              </a:ext>
            </a:extLst>
          </p:cNvPr>
          <p:cNvSpPr>
            <a:spLocks noGrp="1"/>
          </p:cNvSpPr>
          <p:nvPr>
            <p:ph type="title"/>
          </p:nvPr>
        </p:nvSpPr>
        <p:spPr/>
        <p:txBody>
          <a:bodyPr/>
          <a:lstStyle/>
          <a:p>
            <a:r>
              <a:rPr lang="en-US" altLang="ja-JP" dirty="0" err="1"/>
              <a:t>GakuNin</a:t>
            </a:r>
            <a:r>
              <a:rPr lang="en-US" altLang="ja-JP" dirty="0"/>
              <a:t> RDM</a:t>
            </a:r>
            <a:r>
              <a:rPr lang="ja-JP" altLang="en-US"/>
              <a:t>（データ管理基盤）とは</a:t>
            </a:r>
          </a:p>
        </p:txBody>
      </p:sp>
    </p:spTree>
    <p:extLst>
      <p:ext uri="{BB962C8B-B14F-4D97-AF65-F5344CB8AC3E}">
        <p14:creationId xmlns:p14="http://schemas.microsoft.com/office/powerpoint/2010/main" val="1015747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749395" y="283148"/>
            <a:ext cx="7624584" cy="50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lnSpc>
                <a:spcPct val="100000"/>
              </a:lnSpc>
              <a:defRPr/>
            </a:pPr>
            <a:r>
              <a:rPr lang="en-US" altLang="ja-JP" sz="3200" dirty="0">
                <a:solidFill>
                  <a:schemeClr val="bg1"/>
                </a:solidFill>
                <a:latin typeface="BIZ UDPGothic" panose="020B0400000000000000" pitchFamily="34" charset="-128"/>
                <a:ea typeface="BIZ UDPGothic" panose="020B0400000000000000" pitchFamily="34" charset="-128"/>
                <a:cs typeface="Source Han Sans JP Normal"/>
              </a:rPr>
              <a:t>ONION</a:t>
            </a: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（データ集約基盤）とは</a:t>
            </a:r>
            <a:endParaRPr lang="en-US" altLang="ja-JP" sz="3200" dirty="0">
              <a:solidFill>
                <a:schemeClr val="bg1"/>
              </a:solidFill>
              <a:latin typeface="BIZ UDPGothic" panose="020B0400000000000000" pitchFamily="34" charset="-128"/>
              <a:ea typeface="BIZ UDPGothic" panose="020B0400000000000000" pitchFamily="34" charset="-128"/>
              <a:cs typeface="Source Han Sans JP Normal"/>
            </a:endParaRPr>
          </a:p>
        </p:txBody>
      </p:sp>
      <p:pic>
        <p:nvPicPr>
          <p:cNvPr id="11" name="図 10">
            <a:extLst>
              <a:ext uri="{FF2B5EF4-FFF2-40B4-BE49-F238E27FC236}">
                <a16:creationId xmlns:a16="http://schemas.microsoft.com/office/drawing/2014/main" id="{196DA40A-E14C-D6CE-99B8-743940B7599A}"/>
              </a:ext>
            </a:extLst>
          </p:cNvPr>
          <p:cNvPicPr>
            <a:picLocks noChangeAspect="1"/>
          </p:cNvPicPr>
          <p:nvPr/>
        </p:nvPicPr>
        <p:blipFill rotWithShape="1">
          <a:blip r:embed="rId3"/>
          <a:srcRect t="790"/>
          <a:stretch/>
        </p:blipFill>
        <p:spPr>
          <a:xfrm>
            <a:off x="1152067" y="1238091"/>
            <a:ext cx="6419626" cy="3622261"/>
          </a:xfrm>
          <a:prstGeom prst="rect">
            <a:avLst/>
          </a:prstGeom>
        </p:spPr>
      </p:pic>
      <p:sp>
        <p:nvSpPr>
          <p:cNvPr id="9" name="テキスト ボックス 8">
            <a:extLst>
              <a:ext uri="{FF2B5EF4-FFF2-40B4-BE49-F238E27FC236}">
                <a16:creationId xmlns:a16="http://schemas.microsoft.com/office/drawing/2014/main" id="{4BC51D79-D902-A390-E007-419F90F7C875}"/>
              </a:ext>
            </a:extLst>
          </p:cNvPr>
          <p:cNvSpPr txBox="1"/>
          <p:nvPr/>
        </p:nvSpPr>
        <p:spPr>
          <a:xfrm>
            <a:off x="347990" y="1238091"/>
            <a:ext cx="2679295" cy="338554"/>
          </a:xfrm>
          <a:prstGeom prst="rect">
            <a:avLst/>
          </a:prstGeom>
          <a:noFill/>
        </p:spPr>
        <p:txBody>
          <a:bodyPr wrap="square">
            <a:spAutoFit/>
          </a:bodyPr>
          <a:lstStyle/>
          <a:p>
            <a:pPr marL="285750" indent="-285750">
              <a:buFont typeface="Wingdings" panose="05000000000000000000" pitchFamily="2" charset="2"/>
              <a:buChar char="u"/>
            </a:pPr>
            <a:r>
              <a:rPr lang="ja-JP" altLang="en-US" sz="1600" dirty="0">
                <a:latin typeface="BIZ UDPGothic" panose="020B0400000000000000" pitchFamily="34" charset="-128"/>
                <a:ea typeface="BIZ UDPGothic" panose="020B0400000000000000" pitchFamily="34" charset="-128"/>
              </a:rPr>
              <a:t>データ集約基盤の概略</a:t>
            </a:r>
          </a:p>
        </p:txBody>
      </p:sp>
      <p:sp>
        <p:nvSpPr>
          <p:cNvPr id="5" name="テキスト ボックス 4">
            <a:extLst>
              <a:ext uri="{FF2B5EF4-FFF2-40B4-BE49-F238E27FC236}">
                <a16:creationId xmlns:a16="http://schemas.microsoft.com/office/drawing/2014/main" id="{3CE84DA7-92E2-0708-EE03-824CFC7DED00}"/>
              </a:ext>
            </a:extLst>
          </p:cNvPr>
          <p:cNvSpPr txBox="1"/>
          <p:nvPr/>
        </p:nvSpPr>
        <p:spPr>
          <a:xfrm>
            <a:off x="0" y="4912668"/>
            <a:ext cx="9144000" cy="230832"/>
          </a:xfrm>
          <a:prstGeom prst="rect">
            <a:avLst/>
          </a:prstGeom>
          <a:solidFill>
            <a:schemeClr val="bg1">
              <a:lumMod val="95000"/>
            </a:schemeClr>
          </a:solidFill>
        </p:spPr>
        <p:txBody>
          <a:bodyPr wrap="square">
            <a:spAutoFit/>
          </a:bodyPr>
          <a:lstStyle/>
          <a:p>
            <a:r>
              <a:rPr lang="en-US" altLang="ja-JP" sz="900" dirty="0">
                <a:latin typeface="BIZ UDPGothic" panose="020B0400000000000000" pitchFamily="34" charset="-128"/>
                <a:ea typeface="BIZ UDPGothic" panose="020B0400000000000000" pitchFamily="34" charset="-128"/>
              </a:rPr>
              <a:t>Cf., </a:t>
            </a:r>
            <a:r>
              <a:rPr lang="ja-JP" altLang="en-US" sz="900">
                <a:latin typeface="BIZ UDPGothic" panose="020B0400000000000000" pitchFamily="34" charset="-128"/>
                <a:ea typeface="BIZ UDPGothic" panose="020B0400000000000000" pitchFamily="34" charset="-128"/>
              </a:rPr>
              <a:t>大阪大学サイバーメティアセンター（</a:t>
            </a:r>
            <a:r>
              <a:rPr lang="en-US" altLang="ja-JP" sz="900" dirty="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ONION</a:t>
            </a:r>
            <a:r>
              <a:rPr lang="ja-JP" altLang="en-US" sz="90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4"/>
              </a:rPr>
              <a:t>http://www.hpc.cmc.osaka-u.ac.jp/onion/</a:t>
            </a:r>
            <a:r>
              <a:rPr lang="ja-JP" altLang="en-US" sz="900">
                <a:latin typeface="BIZ UDPGothic" panose="020B0400000000000000" pitchFamily="34" charset="-128"/>
                <a:ea typeface="BIZ UDPGothic" panose="020B0400000000000000" pitchFamily="34" charset="-128"/>
              </a:rPr>
              <a:t>　</a:t>
            </a:r>
            <a:endParaRPr lang="en-US" altLang="ja-JP" sz="900" dirty="0">
              <a:latin typeface="BIZ UDPGothic" panose="020B0400000000000000" pitchFamily="34" charset="-128"/>
              <a:ea typeface="BIZ UDPGothic" panose="020B0400000000000000" pitchFamily="34" charset="-128"/>
            </a:endParaRPr>
          </a:p>
        </p:txBody>
      </p:sp>
      <p:sp>
        <p:nvSpPr>
          <p:cNvPr id="2" name="タイトル 1">
            <a:extLst>
              <a:ext uri="{FF2B5EF4-FFF2-40B4-BE49-F238E27FC236}">
                <a16:creationId xmlns:a16="http://schemas.microsoft.com/office/drawing/2014/main" id="{B5174D43-A200-4265-0B1D-062B7EC1772C}"/>
              </a:ext>
            </a:extLst>
          </p:cNvPr>
          <p:cNvSpPr>
            <a:spLocks noGrp="1"/>
          </p:cNvSpPr>
          <p:nvPr>
            <p:ph type="title"/>
          </p:nvPr>
        </p:nvSpPr>
        <p:spPr/>
        <p:txBody>
          <a:bodyPr/>
          <a:lstStyle/>
          <a:p>
            <a:r>
              <a:rPr lang="ja-JP" altLang="en-US"/>
              <a:t>大阪大学の</a:t>
            </a:r>
            <a:r>
              <a:rPr lang="en-US" altLang="ja-JP" dirty="0"/>
              <a:t>ONION</a:t>
            </a:r>
            <a:r>
              <a:rPr lang="ja-JP" altLang="en-US"/>
              <a:t>（データ集約基盤）とは</a:t>
            </a:r>
          </a:p>
        </p:txBody>
      </p:sp>
      <p:sp>
        <p:nvSpPr>
          <p:cNvPr id="4" name="テキスト ボックス 3">
            <a:extLst>
              <a:ext uri="{FF2B5EF4-FFF2-40B4-BE49-F238E27FC236}">
                <a16:creationId xmlns:a16="http://schemas.microsoft.com/office/drawing/2014/main" id="{CA6B16B7-1AE7-656E-75BA-F90DD04F3C16}"/>
              </a:ext>
            </a:extLst>
          </p:cNvPr>
          <p:cNvSpPr txBox="1"/>
          <p:nvPr/>
        </p:nvSpPr>
        <p:spPr>
          <a:xfrm>
            <a:off x="6522032" y="2896200"/>
            <a:ext cx="1105025" cy="1049518"/>
          </a:xfrm>
          <a:prstGeom prst="rect">
            <a:avLst/>
          </a:prstGeom>
          <a:solidFill>
            <a:schemeClr val="bg1"/>
          </a:solidFill>
          <a:ln>
            <a:solidFill>
              <a:schemeClr val="tx1"/>
            </a:solidFill>
          </a:ln>
        </p:spPr>
        <p:txBody>
          <a:bodyPr wrap="square" rtlCol="0">
            <a:spAutoFit/>
          </a:bodyPr>
          <a:lstStyle/>
          <a:p>
            <a:pPr algn="ctr"/>
            <a:endParaRPr kumimoji="1" lang="en-US" altLang="ja-JP" sz="1400" b="1" dirty="0">
              <a:latin typeface="BIZ UDPゴシック" panose="020B0400000000000000" pitchFamily="50" charset="-128"/>
              <a:ea typeface="BIZ UDPゴシック" panose="020B0400000000000000" pitchFamily="50" charset="-128"/>
            </a:endParaRPr>
          </a:p>
          <a:p>
            <a:pPr algn="ctr"/>
            <a:r>
              <a:rPr kumimoji="1" lang="en-US" altLang="ja-JP" sz="1400" b="1" dirty="0" err="1">
                <a:latin typeface="BIZ UDPゴシック" panose="020B0400000000000000" pitchFamily="50" charset="-128"/>
                <a:ea typeface="BIZ UDPゴシック" panose="020B0400000000000000" pitchFamily="50" charset="-128"/>
              </a:rPr>
              <a:t>GakuNin</a:t>
            </a:r>
            <a:r>
              <a:rPr kumimoji="1" lang="en-US" altLang="ja-JP" sz="1400" b="1" dirty="0">
                <a:latin typeface="BIZ UDPゴシック" panose="020B0400000000000000" pitchFamily="50" charset="-128"/>
                <a:ea typeface="BIZ UDPゴシック" panose="020B0400000000000000" pitchFamily="50" charset="-128"/>
              </a:rPr>
              <a:t> RDM</a:t>
            </a:r>
          </a:p>
          <a:p>
            <a:pPr algn="ctr"/>
            <a:endParaRPr kumimoji="1" lang="ja-JP" altLang="en-US" sz="14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195782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749395" y="283148"/>
            <a:ext cx="7624584" cy="50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lnSpc>
                <a:spcPct val="100000"/>
              </a:lnSpc>
              <a:defRPr/>
            </a:pP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分野別の基盤・連携の実例</a:t>
            </a:r>
            <a:endParaRPr lang="en-US" altLang="ja-JP" sz="3200" dirty="0">
              <a:solidFill>
                <a:schemeClr val="bg1"/>
              </a:solidFill>
              <a:latin typeface="BIZ UDPGothic" panose="020B0400000000000000" pitchFamily="34" charset="-128"/>
              <a:ea typeface="BIZ UDPGothic" panose="020B0400000000000000" pitchFamily="34" charset="-128"/>
              <a:cs typeface="Source Han Sans JP Normal"/>
            </a:endParaRPr>
          </a:p>
        </p:txBody>
      </p:sp>
      <p:sp>
        <p:nvSpPr>
          <p:cNvPr id="4" name="正方形/長方形 3">
            <a:extLst>
              <a:ext uri="{FF2B5EF4-FFF2-40B4-BE49-F238E27FC236}">
                <a16:creationId xmlns:a16="http://schemas.microsoft.com/office/drawing/2014/main" id="{4F7673CE-7A90-0917-DC33-9D818150A12C}"/>
              </a:ext>
            </a:extLst>
          </p:cNvPr>
          <p:cNvSpPr/>
          <p:nvPr/>
        </p:nvSpPr>
        <p:spPr>
          <a:xfrm>
            <a:off x="101092" y="3794903"/>
            <a:ext cx="1409414" cy="13002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8" name="テキスト ボックス 7">
            <a:extLst>
              <a:ext uri="{FF2B5EF4-FFF2-40B4-BE49-F238E27FC236}">
                <a16:creationId xmlns:a16="http://schemas.microsoft.com/office/drawing/2014/main" id="{F817DA03-34DB-190F-4332-5135F3EEA30C}"/>
              </a:ext>
            </a:extLst>
          </p:cNvPr>
          <p:cNvSpPr txBox="1"/>
          <p:nvPr/>
        </p:nvSpPr>
        <p:spPr>
          <a:xfrm>
            <a:off x="0" y="4780630"/>
            <a:ext cx="9144000" cy="369332"/>
          </a:xfrm>
          <a:prstGeom prst="rect">
            <a:avLst/>
          </a:prstGeom>
          <a:solidFill>
            <a:schemeClr val="bg1">
              <a:lumMod val="95000"/>
            </a:schemeClr>
          </a:solidFill>
        </p:spPr>
        <p:txBody>
          <a:bodyPr wrap="square">
            <a:spAutoFit/>
          </a:bodyPr>
          <a:lstStyle/>
          <a:p>
            <a:r>
              <a:rPr lang="en-US" altLang="ja-JP" sz="900" dirty="0">
                <a:latin typeface="BIZ UDPGothic" panose="020B0400000000000000" pitchFamily="34" charset="-128"/>
                <a:ea typeface="BIZ UDPGothic" panose="020B0400000000000000" pitchFamily="34" charset="-128"/>
              </a:rPr>
              <a:t>Cf., </a:t>
            </a:r>
            <a:r>
              <a:rPr lang="ja-JP" altLang="en-US" sz="900">
                <a:latin typeface="BIZ UDPGothic" panose="020B0400000000000000" pitchFamily="34" charset="-128"/>
                <a:ea typeface="BIZ UDPGothic" panose="020B0400000000000000" pitchFamily="34" charset="-128"/>
              </a:rPr>
              <a:t>古谷浩志（</a:t>
            </a:r>
            <a:r>
              <a:rPr lang="en-US" altLang="ja-JP" sz="900" dirty="0">
                <a:latin typeface="BIZ UDPGothic" panose="020B0400000000000000" pitchFamily="34" charset="-128"/>
                <a:ea typeface="BIZ UDPGothic" panose="020B0400000000000000" pitchFamily="34" charset="-128"/>
              </a:rPr>
              <a:t>2023, 5, 30</a:t>
            </a:r>
            <a:r>
              <a:rPr lang="ja-JP" altLang="en-US" sz="900">
                <a:latin typeface="BIZ UDPGothic" panose="020B0400000000000000" pitchFamily="34" charset="-128"/>
                <a:ea typeface="BIZ UDPGothic" panose="020B0400000000000000" pitchFamily="34" charset="-128"/>
              </a:rPr>
              <a:t>）「コアファシリティを通して研究活動に役立つデータエコシステムを作る」</a:t>
            </a:r>
            <a:r>
              <a:rPr lang="en-US" altLang="ja-JP" sz="900" dirty="0">
                <a:latin typeface="BIZ UDPGothic" panose="020B0400000000000000" pitchFamily="34" charset="-128"/>
                <a:ea typeface="BIZ UDPGothic" panose="020B0400000000000000" pitchFamily="34" charset="-128"/>
              </a:rPr>
              <a:t>NII</a:t>
            </a:r>
            <a:r>
              <a:rPr lang="ja-JP" altLang="en-US" sz="900">
                <a:latin typeface="BIZ UDPGothic" panose="020B0400000000000000" pitchFamily="34" charset="-128"/>
                <a:ea typeface="BIZ UDPGothic" panose="020B0400000000000000" pitchFamily="34" charset="-128"/>
              </a:rPr>
              <a:t>オープンフォーラム</a:t>
            </a:r>
            <a:r>
              <a:rPr lang="en-US" altLang="ja-JP" sz="900" dirty="0">
                <a:latin typeface="BIZ UDPGothic" panose="020B0400000000000000" pitchFamily="34" charset="-128"/>
                <a:ea typeface="BIZ UDPGothic" panose="020B0400000000000000" pitchFamily="34" charset="-128"/>
              </a:rPr>
              <a:t>2023, AXIES-RDM</a:t>
            </a:r>
            <a:r>
              <a:rPr lang="ja-JP" altLang="en-US" sz="900">
                <a:latin typeface="BIZ UDPGothic" panose="020B0400000000000000" pitchFamily="34" charset="-128"/>
                <a:ea typeface="BIZ UDPGothic" panose="020B0400000000000000" pitchFamily="34" charset="-128"/>
              </a:rPr>
              <a:t>部会との合同セッション　大学における研究データマネジメントのための情報基盤</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3"/>
              </a:rPr>
              <a:t>https://www.nii.ac.jp/openforum/upload/1acad47fe1977dc7fb1000f4609a22e5344f9ebd.pdf</a:t>
            </a:r>
            <a:r>
              <a:rPr lang="en-US" altLang="ja-JP" sz="900" dirty="0">
                <a:latin typeface="BIZ UDPGothic" panose="020B0400000000000000" pitchFamily="34" charset="-128"/>
                <a:ea typeface="BIZ UDPGothic" panose="020B0400000000000000" pitchFamily="34" charset="-128"/>
              </a:rPr>
              <a:t> </a:t>
            </a:r>
            <a:endParaRPr lang="ja-JP" altLang="en-US" sz="900" dirty="0">
              <a:latin typeface="BIZ UDPGothic" panose="020B0400000000000000" pitchFamily="34" charset="-128"/>
              <a:ea typeface="BIZ UDPGothic" panose="020B0400000000000000" pitchFamily="34" charset="-128"/>
            </a:endParaRPr>
          </a:p>
        </p:txBody>
      </p:sp>
      <p:sp>
        <p:nvSpPr>
          <p:cNvPr id="9" name="テキスト ボックス 8">
            <a:extLst>
              <a:ext uri="{FF2B5EF4-FFF2-40B4-BE49-F238E27FC236}">
                <a16:creationId xmlns:a16="http://schemas.microsoft.com/office/drawing/2014/main" id="{4BC51D79-D902-A390-E007-419F90F7C875}"/>
              </a:ext>
            </a:extLst>
          </p:cNvPr>
          <p:cNvSpPr txBox="1"/>
          <p:nvPr/>
        </p:nvSpPr>
        <p:spPr>
          <a:xfrm>
            <a:off x="321357" y="1120889"/>
            <a:ext cx="4002067" cy="338554"/>
          </a:xfrm>
          <a:prstGeom prst="rect">
            <a:avLst/>
          </a:prstGeom>
          <a:noFill/>
        </p:spPr>
        <p:txBody>
          <a:bodyPr wrap="square">
            <a:spAutoFit/>
          </a:bodyPr>
          <a:lstStyle/>
          <a:p>
            <a:pPr marL="285750" indent="-285750">
              <a:buFont typeface="Wingdings" panose="05000000000000000000" pitchFamily="2" charset="2"/>
              <a:buChar char="u"/>
            </a:pPr>
            <a:r>
              <a:rPr lang="ja-JP" altLang="en-US" sz="1600" dirty="0">
                <a:latin typeface="BIZ UDPGothic" panose="020B0400000000000000" pitchFamily="34" charset="-128"/>
                <a:ea typeface="BIZ UDPGothic" panose="020B0400000000000000" pitchFamily="34" charset="-128"/>
              </a:rPr>
              <a:t>研究データ生成環境構築の実例</a:t>
            </a:r>
            <a:endParaRPr lang="en-US" altLang="ja-JP" sz="1600" dirty="0">
              <a:latin typeface="BIZ UDPGothic" panose="020B0400000000000000" pitchFamily="34" charset="-128"/>
              <a:ea typeface="BIZ UDPGothic" panose="020B0400000000000000" pitchFamily="34" charset="-128"/>
            </a:endParaRPr>
          </a:p>
        </p:txBody>
      </p:sp>
      <p:sp>
        <p:nvSpPr>
          <p:cNvPr id="5" name="タイトル 4">
            <a:extLst>
              <a:ext uri="{FF2B5EF4-FFF2-40B4-BE49-F238E27FC236}">
                <a16:creationId xmlns:a16="http://schemas.microsoft.com/office/drawing/2014/main" id="{594515B2-6411-B550-8246-ACAF491CFB4E}"/>
              </a:ext>
            </a:extLst>
          </p:cNvPr>
          <p:cNvSpPr>
            <a:spLocks noGrp="1"/>
          </p:cNvSpPr>
          <p:nvPr>
            <p:ph type="title"/>
          </p:nvPr>
        </p:nvSpPr>
        <p:spPr/>
        <p:txBody>
          <a:bodyPr/>
          <a:lstStyle/>
          <a:p>
            <a:r>
              <a:rPr lang="ja-JP" altLang="en-US"/>
              <a:t>大阪大学の事例：分野別の基盤・連携</a:t>
            </a:r>
          </a:p>
        </p:txBody>
      </p:sp>
      <p:pic>
        <p:nvPicPr>
          <p:cNvPr id="6" name="グラフィックス 5">
            <a:extLst>
              <a:ext uri="{FF2B5EF4-FFF2-40B4-BE49-F238E27FC236}">
                <a16:creationId xmlns:a16="http://schemas.microsoft.com/office/drawing/2014/main" id="{126B85C3-99B4-8B23-85AD-E4E2583D16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48000" y="959545"/>
            <a:ext cx="6048000" cy="3892926"/>
          </a:xfrm>
          <a:prstGeom prst="rect">
            <a:avLst/>
          </a:prstGeom>
        </p:spPr>
      </p:pic>
    </p:spTree>
    <p:extLst>
      <p:ext uri="{BB962C8B-B14F-4D97-AF65-F5344CB8AC3E}">
        <p14:creationId xmlns:p14="http://schemas.microsoft.com/office/powerpoint/2010/main" val="2534389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3033799E-373D-9BAF-BE3B-BDBD8E9DCDBA}"/>
              </a:ext>
            </a:extLst>
          </p:cNvPr>
          <p:cNvSpPr/>
          <p:nvPr/>
        </p:nvSpPr>
        <p:spPr>
          <a:xfrm>
            <a:off x="629554" y="1474594"/>
            <a:ext cx="2477630" cy="30777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749395" y="283148"/>
            <a:ext cx="7624584" cy="50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lnSpc>
                <a:spcPct val="100000"/>
              </a:lnSpc>
              <a:defRPr/>
            </a:pP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分野別の基盤・連携の実例</a:t>
            </a:r>
            <a:endParaRPr lang="en-US" altLang="ja-JP" sz="3200" dirty="0">
              <a:solidFill>
                <a:schemeClr val="bg1"/>
              </a:solidFill>
              <a:latin typeface="BIZ UDPGothic" panose="020B0400000000000000" pitchFamily="34" charset="-128"/>
              <a:ea typeface="BIZ UDPGothic" panose="020B0400000000000000" pitchFamily="34" charset="-128"/>
              <a:cs typeface="Source Han Sans JP Normal"/>
            </a:endParaRPr>
          </a:p>
        </p:txBody>
      </p:sp>
      <p:sp>
        <p:nvSpPr>
          <p:cNvPr id="9" name="テキスト ボックス 8">
            <a:extLst>
              <a:ext uri="{FF2B5EF4-FFF2-40B4-BE49-F238E27FC236}">
                <a16:creationId xmlns:a16="http://schemas.microsoft.com/office/drawing/2014/main" id="{4BC51D79-D902-A390-E007-419F90F7C875}"/>
              </a:ext>
            </a:extLst>
          </p:cNvPr>
          <p:cNvSpPr txBox="1"/>
          <p:nvPr/>
        </p:nvSpPr>
        <p:spPr>
          <a:xfrm>
            <a:off x="321357" y="1120889"/>
            <a:ext cx="4002067" cy="338554"/>
          </a:xfrm>
          <a:prstGeom prst="rect">
            <a:avLst/>
          </a:prstGeom>
          <a:noFill/>
        </p:spPr>
        <p:txBody>
          <a:bodyPr wrap="square">
            <a:spAutoFit/>
          </a:bodyPr>
          <a:lstStyle/>
          <a:p>
            <a:pPr marL="285750" indent="-285750">
              <a:buFont typeface="Wingdings" panose="05000000000000000000" pitchFamily="2" charset="2"/>
              <a:buChar char="u"/>
            </a:pPr>
            <a:r>
              <a:rPr lang="ja-JP" altLang="en-US" sz="1600" dirty="0">
                <a:latin typeface="BIZ UDPGothic" panose="020B0400000000000000" pitchFamily="34" charset="-128"/>
                <a:ea typeface="BIZ UDPGothic" panose="020B0400000000000000" pitchFamily="34" charset="-128"/>
              </a:rPr>
              <a:t>研究データ生成環境構築の実例</a:t>
            </a:r>
            <a:endParaRPr lang="en-US" altLang="ja-JP" sz="1600" dirty="0">
              <a:latin typeface="BIZ UDPGothic" panose="020B0400000000000000" pitchFamily="34" charset="-128"/>
              <a:ea typeface="BIZ UDPGothic" panose="020B0400000000000000" pitchFamily="34" charset="-128"/>
            </a:endParaRPr>
          </a:p>
        </p:txBody>
      </p:sp>
      <p:sp>
        <p:nvSpPr>
          <p:cNvPr id="5" name="テキスト ボックス 4">
            <a:extLst>
              <a:ext uri="{FF2B5EF4-FFF2-40B4-BE49-F238E27FC236}">
                <a16:creationId xmlns:a16="http://schemas.microsoft.com/office/drawing/2014/main" id="{065ED59F-C25B-BF88-6F85-380305ABD66E}"/>
              </a:ext>
            </a:extLst>
          </p:cNvPr>
          <p:cNvSpPr txBox="1"/>
          <p:nvPr/>
        </p:nvSpPr>
        <p:spPr>
          <a:xfrm>
            <a:off x="629554" y="1479794"/>
            <a:ext cx="2617150" cy="307777"/>
          </a:xfrm>
          <a:prstGeom prst="rect">
            <a:avLst/>
          </a:prstGeom>
          <a:noFill/>
        </p:spPr>
        <p:txBody>
          <a:bodyPr wrap="square">
            <a:spAutoFit/>
          </a:bodyPr>
          <a:lstStyle/>
          <a:p>
            <a:r>
              <a:rPr lang="ja-JP" altLang="en-US" sz="1400" dirty="0">
                <a:latin typeface="BIZ UDPGothic" panose="020B0400000000000000" pitchFamily="34" charset="-128"/>
                <a:ea typeface="BIZ UDPGothic" panose="020B0400000000000000" pitchFamily="34" charset="-128"/>
              </a:rPr>
              <a:t>測定データ集約配信システム</a:t>
            </a:r>
          </a:p>
        </p:txBody>
      </p:sp>
      <p:sp>
        <p:nvSpPr>
          <p:cNvPr id="2" name="タイトル 1">
            <a:extLst>
              <a:ext uri="{FF2B5EF4-FFF2-40B4-BE49-F238E27FC236}">
                <a16:creationId xmlns:a16="http://schemas.microsoft.com/office/drawing/2014/main" id="{759547B8-DF66-70F7-2B46-025DDE4649F3}"/>
              </a:ext>
            </a:extLst>
          </p:cNvPr>
          <p:cNvSpPr>
            <a:spLocks noGrp="1"/>
          </p:cNvSpPr>
          <p:nvPr>
            <p:ph type="title"/>
          </p:nvPr>
        </p:nvSpPr>
        <p:spPr/>
        <p:txBody>
          <a:bodyPr/>
          <a:lstStyle/>
          <a:p>
            <a:r>
              <a:rPr lang="ja-JP" altLang="en-US"/>
              <a:t>大阪大学の事例：分野別の基盤・連携</a:t>
            </a:r>
          </a:p>
        </p:txBody>
      </p:sp>
      <p:sp>
        <p:nvSpPr>
          <p:cNvPr id="10" name="テキスト ボックス 9">
            <a:extLst>
              <a:ext uri="{FF2B5EF4-FFF2-40B4-BE49-F238E27FC236}">
                <a16:creationId xmlns:a16="http://schemas.microsoft.com/office/drawing/2014/main" id="{66AB1A97-C032-59D0-A246-0413C60D6668}"/>
              </a:ext>
            </a:extLst>
          </p:cNvPr>
          <p:cNvSpPr txBox="1"/>
          <p:nvPr/>
        </p:nvSpPr>
        <p:spPr>
          <a:xfrm>
            <a:off x="0" y="4635669"/>
            <a:ext cx="9144000" cy="507831"/>
          </a:xfrm>
          <a:prstGeom prst="rect">
            <a:avLst/>
          </a:prstGeom>
          <a:solidFill>
            <a:schemeClr val="bg1">
              <a:lumMod val="95000"/>
            </a:schemeClr>
          </a:solidFill>
        </p:spPr>
        <p:txBody>
          <a:bodyPr wrap="square">
            <a:spAutoFit/>
          </a:bodyPr>
          <a:lstStyle/>
          <a:p>
            <a:r>
              <a:rPr lang="en-US" altLang="ja-JP" sz="900" dirty="0">
                <a:latin typeface="BIZ UDPGothic" panose="020B0400000000000000" pitchFamily="34" charset="-128"/>
                <a:ea typeface="BIZ UDPGothic" panose="020B0400000000000000" pitchFamily="34" charset="-128"/>
              </a:rPr>
              <a:t>Cf., </a:t>
            </a:r>
            <a:r>
              <a:rPr lang="ja-JP" altLang="en-US" sz="900">
                <a:latin typeface="BIZ UDPGothic" panose="020B0400000000000000" pitchFamily="34" charset="-128"/>
                <a:ea typeface="BIZ UDPGothic" panose="020B0400000000000000" pitchFamily="34" charset="-128"/>
              </a:rPr>
              <a:t>古谷浩志（</a:t>
            </a:r>
            <a:r>
              <a:rPr lang="en-US" altLang="ja-JP" sz="900" dirty="0">
                <a:latin typeface="BIZ UDPGothic" panose="020B0400000000000000" pitchFamily="34" charset="-128"/>
                <a:ea typeface="BIZ UDPGothic" panose="020B0400000000000000" pitchFamily="34" charset="-128"/>
              </a:rPr>
              <a:t>2023, 5, 30</a:t>
            </a:r>
            <a:r>
              <a:rPr lang="ja-JP" altLang="en-US" sz="900">
                <a:latin typeface="BIZ UDPGothic" panose="020B0400000000000000" pitchFamily="34" charset="-128"/>
                <a:ea typeface="BIZ UDPGothic" panose="020B0400000000000000" pitchFamily="34" charset="-128"/>
              </a:rPr>
              <a:t>）「コアファシリティを通して研究活動に役立つデータエコシステムを作る」</a:t>
            </a:r>
            <a:r>
              <a:rPr lang="en-US" altLang="ja-JP" sz="900" dirty="0">
                <a:latin typeface="BIZ UDPGothic" panose="020B0400000000000000" pitchFamily="34" charset="-128"/>
                <a:ea typeface="BIZ UDPGothic" panose="020B0400000000000000" pitchFamily="34" charset="-128"/>
              </a:rPr>
              <a:t>NII</a:t>
            </a:r>
            <a:r>
              <a:rPr lang="ja-JP" altLang="en-US" sz="900">
                <a:latin typeface="BIZ UDPGothic" panose="020B0400000000000000" pitchFamily="34" charset="-128"/>
                <a:ea typeface="BIZ UDPGothic" panose="020B0400000000000000" pitchFamily="34" charset="-128"/>
              </a:rPr>
              <a:t>オープンフォーラム</a:t>
            </a:r>
            <a:r>
              <a:rPr lang="en-US" altLang="ja-JP" sz="900" dirty="0">
                <a:latin typeface="BIZ UDPGothic" panose="020B0400000000000000" pitchFamily="34" charset="-128"/>
                <a:ea typeface="BIZ UDPGothic" panose="020B0400000000000000" pitchFamily="34" charset="-128"/>
              </a:rPr>
              <a:t>2023, AXIES-RDM</a:t>
            </a:r>
            <a:r>
              <a:rPr lang="ja-JP" altLang="en-US" sz="900">
                <a:latin typeface="BIZ UDPGothic" panose="020B0400000000000000" pitchFamily="34" charset="-128"/>
                <a:ea typeface="BIZ UDPGothic" panose="020B0400000000000000" pitchFamily="34" charset="-128"/>
              </a:rPr>
              <a:t>部会との合同セッション　大学における研究データマネジメントのための情報基盤</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3"/>
              </a:rPr>
              <a:t>https://www.nii.ac.jp/openforum/upload/1acad47fe1977dc7fb1000f4609a22e5344f9ebd.pdf</a:t>
            </a:r>
            <a:r>
              <a:rPr lang="en-US" altLang="ja-JP" sz="900" dirty="0">
                <a:latin typeface="BIZ UDPGothic" panose="020B0400000000000000" pitchFamily="34" charset="-128"/>
                <a:ea typeface="BIZ UDPGothic" panose="020B0400000000000000" pitchFamily="34" charset="-128"/>
              </a:rPr>
              <a:t> </a:t>
            </a:r>
          </a:p>
          <a:p>
            <a:r>
              <a:rPr lang="ja-JP" altLang="en-US" sz="900">
                <a:latin typeface="BIZ UDPGothic" panose="020B0400000000000000" pitchFamily="34" charset="-128"/>
                <a:ea typeface="BIZ UDPGothic" panose="020B0400000000000000" pitchFamily="34" charset="-128"/>
              </a:rPr>
              <a:t>国立情報学研究所（</a:t>
            </a:r>
            <a:r>
              <a:rPr lang="en-US" altLang="ja-JP" sz="900" dirty="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a:t>
            </a:r>
            <a:r>
              <a:rPr lang="en-US" altLang="ja-JP" sz="900" dirty="0" err="1">
                <a:latin typeface="BIZ UDPGothic" panose="020B0400000000000000" pitchFamily="34" charset="-128"/>
                <a:ea typeface="BIZ UDPGothic" panose="020B0400000000000000" pitchFamily="34" charset="-128"/>
              </a:rPr>
              <a:t>GakuNinRDM</a:t>
            </a:r>
            <a:r>
              <a:rPr lang="ja-JP" altLang="en-US" sz="900">
                <a:latin typeface="BIZ UDPGothic" panose="020B0400000000000000" pitchFamily="34" charset="-128"/>
                <a:ea typeface="BIZ UDPGothic" panose="020B0400000000000000" pitchFamily="34" charset="-128"/>
              </a:rPr>
              <a:t>サポートポータル　</a:t>
            </a:r>
            <a:r>
              <a:rPr lang="en-US" altLang="ja-JP" sz="900" dirty="0" err="1">
                <a:latin typeface="BIZ UDPGothic" panose="020B0400000000000000" pitchFamily="34" charset="-128"/>
                <a:ea typeface="BIZ UDPGothic" panose="020B0400000000000000" pitchFamily="34" charset="-128"/>
              </a:rPr>
              <a:t>GakuNin</a:t>
            </a:r>
            <a:r>
              <a:rPr lang="en-US" altLang="ja-JP" sz="900" dirty="0">
                <a:latin typeface="BIZ UDPGothic" panose="020B0400000000000000" pitchFamily="34" charset="-128"/>
                <a:ea typeface="BIZ UDPGothic" panose="020B0400000000000000" pitchFamily="34" charset="-128"/>
              </a:rPr>
              <a:t> RDM</a:t>
            </a:r>
            <a:r>
              <a:rPr lang="ja-JP" altLang="en-US" sz="900">
                <a:latin typeface="BIZ UDPGothic" panose="020B0400000000000000" pitchFamily="34" charset="-128"/>
                <a:ea typeface="BIZ UDPGothic" panose="020B0400000000000000" pitchFamily="34" charset="-128"/>
              </a:rPr>
              <a:t>の活用事例集」</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4"/>
              </a:rPr>
              <a:t>https://support.rdm.nii.ac.jp/about/</a:t>
            </a:r>
            <a:endParaRPr lang="ja-JP" altLang="en-US" sz="900">
              <a:latin typeface="BIZ UDPGothic" panose="020B0400000000000000" pitchFamily="34" charset="-128"/>
              <a:ea typeface="BIZ UDPGothic" panose="020B0400000000000000" pitchFamily="34" charset="-128"/>
            </a:endParaRPr>
          </a:p>
        </p:txBody>
      </p:sp>
      <p:pic>
        <p:nvPicPr>
          <p:cNvPr id="11" name="グラフィックス 10">
            <a:extLst>
              <a:ext uri="{FF2B5EF4-FFF2-40B4-BE49-F238E27FC236}">
                <a16:creationId xmlns:a16="http://schemas.microsoft.com/office/drawing/2014/main" id="{54E43551-1D4D-C58D-7722-C01E8049E61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42000" y="987574"/>
            <a:ext cx="3060000" cy="3722367"/>
          </a:xfrm>
          <a:prstGeom prst="rect">
            <a:avLst/>
          </a:prstGeom>
        </p:spPr>
      </p:pic>
      <p:sp>
        <p:nvSpPr>
          <p:cNvPr id="4" name="テキスト ボックス 3">
            <a:extLst>
              <a:ext uri="{FF2B5EF4-FFF2-40B4-BE49-F238E27FC236}">
                <a16:creationId xmlns:a16="http://schemas.microsoft.com/office/drawing/2014/main" id="{41F6B880-A8C3-DAF8-3D69-610E264F72FF}"/>
              </a:ext>
            </a:extLst>
          </p:cNvPr>
          <p:cNvSpPr txBox="1"/>
          <p:nvPr/>
        </p:nvSpPr>
        <p:spPr>
          <a:xfrm>
            <a:off x="326801" y="1846148"/>
            <a:ext cx="2321618" cy="462499"/>
          </a:xfrm>
          <a:prstGeom prst="rect">
            <a:avLst/>
          </a:prstGeom>
          <a:noFill/>
        </p:spPr>
        <p:txBody>
          <a:bodyPr wrap="square">
            <a:spAutoFit/>
          </a:bodyPr>
          <a:lstStyle/>
          <a:p>
            <a:pPr marL="171450" indent="-171450">
              <a:lnSpc>
                <a:spcPts val="1600"/>
              </a:lnSpc>
              <a:buFont typeface="Wingdings" panose="05000000000000000000" pitchFamily="2" charset="2"/>
              <a:buChar char="u"/>
            </a:pPr>
            <a:r>
              <a:rPr lang="en-US" altLang="ja-JP" sz="1100" dirty="0" err="1">
                <a:latin typeface="BIZ UDPGothic" panose="020B0400000000000000" pitchFamily="34" charset="-128"/>
                <a:ea typeface="BIZ UDPGothic" panose="020B0400000000000000" pitchFamily="34" charset="-128"/>
              </a:rPr>
              <a:t>GakuNin</a:t>
            </a:r>
            <a:r>
              <a:rPr lang="ja-JP" altLang="en-US" sz="1100" dirty="0">
                <a:latin typeface="BIZ UDPGothic" panose="020B0400000000000000" pitchFamily="34" charset="-128"/>
                <a:ea typeface="BIZ UDPGothic" panose="020B0400000000000000" pitchFamily="34" charset="-128"/>
              </a:rPr>
              <a:t> </a:t>
            </a:r>
            <a:r>
              <a:rPr lang="en-US" altLang="ja-JP" sz="1100" dirty="0">
                <a:latin typeface="BIZ UDPGothic" panose="020B0400000000000000" pitchFamily="34" charset="-128"/>
                <a:ea typeface="BIZ UDPGothic" panose="020B0400000000000000" pitchFamily="34" charset="-128"/>
              </a:rPr>
              <a:t>RDM</a:t>
            </a:r>
            <a:r>
              <a:rPr lang="ja-JP" altLang="en-US" sz="1100" dirty="0">
                <a:latin typeface="BIZ UDPGothic" panose="020B0400000000000000" pitchFamily="34" charset="-128"/>
                <a:ea typeface="BIZ UDPGothic" panose="020B0400000000000000" pitchFamily="34" charset="-128"/>
              </a:rPr>
              <a:t>の活用事例集</a:t>
            </a:r>
            <a:r>
              <a:rPr lang="en-US" altLang="ja-JP" sz="600" dirty="0">
                <a:latin typeface="BIZ UDPGothic" panose="020B0400000000000000" pitchFamily="34" charset="-128"/>
                <a:ea typeface="BIZ UDPGothic" panose="020B0400000000000000" pitchFamily="34" charset="-128"/>
              </a:rPr>
              <a:t>  </a:t>
            </a:r>
            <a:r>
              <a:rPr lang="en-US" altLang="ja-JP" sz="600" dirty="0">
                <a:latin typeface="BIZ UDPGothic" panose="020B0400000000000000" pitchFamily="34" charset="-128"/>
                <a:ea typeface="BIZ UDPGothic" panose="020B0400000000000000" pitchFamily="34" charset="-128"/>
                <a:hlinkClick r:id="rId7"/>
              </a:rPr>
              <a:t>https://support.rdm.nii.ac.jp/casestudy/</a:t>
            </a:r>
            <a:endParaRPr lang="en-US" altLang="ja-JP" sz="60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313655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F7673CE-7A90-0917-DC33-9D818150A12C}"/>
              </a:ext>
            </a:extLst>
          </p:cNvPr>
          <p:cNvSpPr/>
          <p:nvPr/>
        </p:nvSpPr>
        <p:spPr>
          <a:xfrm>
            <a:off x="27500" y="3815730"/>
            <a:ext cx="1409414" cy="13002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sp>
        <p:nvSpPr>
          <p:cNvPr id="2" name="コンテンツ プレースホルダー 2">
            <a:extLst>
              <a:ext uri="{FF2B5EF4-FFF2-40B4-BE49-F238E27FC236}">
                <a16:creationId xmlns:a16="http://schemas.microsoft.com/office/drawing/2014/main" id="{542A3372-BFA5-8F5B-63FB-42FA6962F49C}"/>
              </a:ext>
            </a:extLst>
          </p:cNvPr>
          <p:cNvSpPr txBox="1">
            <a:spLocks/>
          </p:cNvSpPr>
          <p:nvPr/>
        </p:nvSpPr>
        <p:spPr bwMode="auto">
          <a:xfrm>
            <a:off x="-51186" y="283148"/>
            <a:ext cx="9225746" cy="50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lnSpc>
                <a:spcPct val="100000"/>
              </a:lnSpc>
              <a:defRPr/>
            </a:pPr>
            <a:endParaRPr lang="en-US" altLang="ja-JP" sz="3200" dirty="0">
              <a:solidFill>
                <a:schemeClr val="bg1"/>
              </a:solidFill>
              <a:latin typeface="BIZ UDPGothic" panose="020B0400000000000000" pitchFamily="34" charset="-128"/>
              <a:ea typeface="BIZ UDPGothic" panose="020B0400000000000000" pitchFamily="34" charset="-128"/>
              <a:cs typeface="Source Han Sans JP Normal"/>
            </a:endParaRPr>
          </a:p>
        </p:txBody>
      </p:sp>
      <p:sp>
        <p:nvSpPr>
          <p:cNvPr id="3" name="コンテンツ プレースホルダー 2">
            <a:extLst>
              <a:ext uri="{FF2B5EF4-FFF2-40B4-BE49-F238E27FC236}">
                <a16:creationId xmlns:a16="http://schemas.microsoft.com/office/drawing/2014/main" id="{8E6086BD-29CF-722A-BF8A-1F0127CAE9EB}"/>
              </a:ext>
            </a:extLst>
          </p:cNvPr>
          <p:cNvSpPr txBox="1">
            <a:spLocks/>
          </p:cNvSpPr>
          <p:nvPr/>
        </p:nvSpPr>
        <p:spPr bwMode="auto">
          <a:xfrm>
            <a:off x="806545" y="407046"/>
            <a:ext cx="7858340" cy="50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lnSpc>
                <a:spcPts val="2500"/>
              </a:lnSpc>
              <a:defRPr/>
            </a:pPr>
            <a:r>
              <a:rPr lang="ja-JP" altLang="en-US" sz="3200" dirty="0">
                <a:solidFill>
                  <a:schemeClr val="bg1"/>
                </a:solidFill>
                <a:latin typeface="BIZ UDPGothic" panose="020B0400000000000000" pitchFamily="34" charset="-128"/>
                <a:ea typeface="BIZ UDPGothic" panose="020B0400000000000000" pitchFamily="34" charset="-128"/>
                <a:cs typeface="Source Han Sans JP Normal"/>
              </a:rPr>
              <a:t>その他　基盤機能開発の例</a:t>
            </a:r>
          </a:p>
        </p:txBody>
      </p:sp>
      <p:sp>
        <p:nvSpPr>
          <p:cNvPr id="5" name="テキスト ボックス 4">
            <a:extLst>
              <a:ext uri="{FF2B5EF4-FFF2-40B4-BE49-F238E27FC236}">
                <a16:creationId xmlns:a16="http://schemas.microsoft.com/office/drawing/2014/main" id="{CE72942C-08FF-60B8-CDAB-91259F89BC7D}"/>
              </a:ext>
            </a:extLst>
          </p:cNvPr>
          <p:cNvSpPr txBox="1"/>
          <p:nvPr/>
        </p:nvSpPr>
        <p:spPr>
          <a:xfrm>
            <a:off x="559482" y="1327770"/>
            <a:ext cx="5743663" cy="338554"/>
          </a:xfrm>
          <a:prstGeom prst="rect">
            <a:avLst/>
          </a:prstGeom>
          <a:noFill/>
        </p:spPr>
        <p:txBody>
          <a:bodyPr wrap="square">
            <a:spAutoFit/>
          </a:bodyPr>
          <a:lstStyle/>
          <a:p>
            <a:pPr marL="285750" indent="-285750">
              <a:buFont typeface="Wingdings" panose="05000000000000000000" pitchFamily="2" charset="2"/>
              <a:buChar char="u"/>
            </a:pPr>
            <a:r>
              <a:rPr lang="ja-JP" altLang="en-US" sz="1600" dirty="0">
                <a:latin typeface="BIZ UDPGothic" panose="020B0400000000000000" pitchFamily="34" charset="-128"/>
                <a:ea typeface="BIZ UDPGothic" panose="020B0400000000000000" pitchFamily="34" charset="-128"/>
              </a:rPr>
              <a:t>研究データの公開申請モジュール（プロトタイプ）</a:t>
            </a:r>
          </a:p>
        </p:txBody>
      </p:sp>
      <p:pic>
        <p:nvPicPr>
          <p:cNvPr id="13" name="Shape 30" descr="グラフィカル ユーザー インターフェイス, テキスト, アプリケーション, メール, Web サイト&#10;&#10;自動的に生成された説明">
            <a:extLst>
              <a:ext uri="{FF2B5EF4-FFF2-40B4-BE49-F238E27FC236}">
                <a16:creationId xmlns:a16="http://schemas.microsoft.com/office/drawing/2014/main" id="{B902F4D9-0AFA-F44D-14E1-CF4B4B5852B6}"/>
              </a:ext>
            </a:extLst>
          </p:cNvPr>
          <p:cNvPicPr/>
          <p:nvPr/>
        </p:nvPicPr>
        <p:blipFill rotWithShape="1">
          <a:blip r:embed="rId3">
            <a:alphaModFix/>
          </a:blip>
          <a:srcRect/>
          <a:stretch/>
        </p:blipFill>
        <p:spPr>
          <a:xfrm>
            <a:off x="595272" y="1997283"/>
            <a:ext cx="3922018" cy="2678141"/>
          </a:xfrm>
          <a:prstGeom prst="rect">
            <a:avLst/>
          </a:prstGeom>
          <a:noFill/>
          <a:ln>
            <a:noFill/>
          </a:ln>
        </p:spPr>
      </p:pic>
      <p:pic>
        <p:nvPicPr>
          <p:cNvPr id="14" name="Shape 15" descr="グラフィカル ユーザー インターフェイス, テキスト, アプリケーション, メール&#10;&#10;自動的に生成された説明">
            <a:extLst>
              <a:ext uri="{FF2B5EF4-FFF2-40B4-BE49-F238E27FC236}">
                <a16:creationId xmlns:a16="http://schemas.microsoft.com/office/drawing/2014/main" id="{BB49988E-48A3-8915-E82A-2FB914FA596E}"/>
              </a:ext>
            </a:extLst>
          </p:cNvPr>
          <p:cNvPicPr/>
          <p:nvPr/>
        </p:nvPicPr>
        <p:blipFill rotWithShape="1">
          <a:blip r:embed="rId4">
            <a:alphaModFix/>
          </a:blip>
          <a:srcRect/>
          <a:stretch/>
        </p:blipFill>
        <p:spPr>
          <a:xfrm>
            <a:off x="4847960" y="1981498"/>
            <a:ext cx="3922018" cy="2653165"/>
          </a:xfrm>
          <a:prstGeom prst="rect">
            <a:avLst/>
          </a:prstGeom>
          <a:noFill/>
          <a:ln>
            <a:noFill/>
          </a:ln>
        </p:spPr>
      </p:pic>
      <p:sp>
        <p:nvSpPr>
          <p:cNvPr id="15" name="テキスト ボックス 14">
            <a:extLst>
              <a:ext uri="{FF2B5EF4-FFF2-40B4-BE49-F238E27FC236}">
                <a16:creationId xmlns:a16="http://schemas.microsoft.com/office/drawing/2014/main" id="{03DFA9B9-6A3E-0A3C-BAD3-B4060B4DC9F1}"/>
              </a:ext>
            </a:extLst>
          </p:cNvPr>
          <p:cNvSpPr txBox="1"/>
          <p:nvPr/>
        </p:nvSpPr>
        <p:spPr>
          <a:xfrm>
            <a:off x="559483" y="1637935"/>
            <a:ext cx="7430420" cy="307777"/>
          </a:xfrm>
          <a:prstGeom prst="rect">
            <a:avLst/>
          </a:prstGeom>
          <a:noFill/>
        </p:spPr>
        <p:txBody>
          <a:bodyPr wrap="square">
            <a:spAutoFit/>
          </a:bodyPr>
          <a:lstStyle/>
          <a:p>
            <a:r>
              <a:rPr lang="ja-JP" altLang="en-US" sz="1400" dirty="0">
                <a:latin typeface="BIZ UDPGothic" panose="020B0400000000000000" pitchFamily="34" charset="-128"/>
                <a:ea typeface="BIZ UDPGothic" panose="020B0400000000000000" pitchFamily="34" charset="-128"/>
              </a:rPr>
              <a:t>研究データ公開時の研究者の負担軽減（図書館とのコミュニケーションが省力化される）</a:t>
            </a:r>
          </a:p>
        </p:txBody>
      </p:sp>
      <p:sp>
        <p:nvSpPr>
          <p:cNvPr id="6" name="タイトル 5">
            <a:extLst>
              <a:ext uri="{FF2B5EF4-FFF2-40B4-BE49-F238E27FC236}">
                <a16:creationId xmlns:a16="http://schemas.microsoft.com/office/drawing/2014/main" id="{933519B1-8DF3-B842-82F6-15016F0B4EE3}"/>
              </a:ext>
            </a:extLst>
          </p:cNvPr>
          <p:cNvSpPr>
            <a:spLocks noGrp="1"/>
          </p:cNvSpPr>
          <p:nvPr>
            <p:ph type="title"/>
          </p:nvPr>
        </p:nvSpPr>
        <p:spPr/>
        <p:txBody>
          <a:bodyPr/>
          <a:lstStyle/>
          <a:p>
            <a:r>
              <a:rPr lang="ja-JP" altLang="en-US"/>
              <a:t>大阪大学の事例：データ公開促進</a:t>
            </a:r>
          </a:p>
        </p:txBody>
      </p:sp>
    </p:spTree>
    <p:extLst>
      <p:ext uri="{BB962C8B-B14F-4D97-AF65-F5344CB8AC3E}">
        <p14:creationId xmlns:p14="http://schemas.microsoft.com/office/powerpoint/2010/main" val="1880138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10;&#10;自動的に生成された説明">
            <a:extLst>
              <a:ext uri="{FF2B5EF4-FFF2-40B4-BE49-F238E27FC236}">
                <a16:creationId xmlns:a16="http://schemas.microsoft.com/office/drawing/2014/main" id="{A1C02A2A-0722-6E3E-9ECE-7C81735CCB2C}"/>
              </a:ext>
            </a:extLst>
          </p:cNvPr>
          <p:cNvPicPr>
            <a:picLocks noChangeAspect="1"/>
          </p:cNvPicPr>
          <p:nvPr/>
        </p:nvPicPr>
        <p:blipFill rotWithShape="1">
          <a:blip r:embed="rId3">
            <a:extLst>
              <a:ext uri="{28A0092B-C50C-407E-A947-70E740481C1C}">
                <a14:useLocalDpi xmlns:a14="http://schemas.microsoft.com/office/drawing/2010/main" val="0"/>
              </a:ext>
            </a:extLst>
          </a:blip>
          <a:srcRect r="231"/>
          <a:stretch/>
        </p:blipFill>
        <p:spPr>
          <a:xfrm>
            <a:off x="3630121" y="1419622"/>
            <a:ext cx="5482284" cy="2622674"/>
          </a:xfrm>
          <a:prstGeom prst="rect">
            <a:avLst/>
          </a:prstGeom>
          <a:ln w="6350">
            <a:solidFill>
              <a:schemeClr val="bg1">
                <a:lumMod val="85000"/>
              </a:schemeClr>
            </a:solidFill>
          </a:ln>
        </p:spPr>
      </p:pic>
      <p:sp>
        <p:nvSpPr>
          <p:cNvPr id="2" name="タイトル 1"/>
          <p:cNvSpPr>
            <a:spLocks noGrp="1"/>
          </p:cNvSpPr>
          <p:nvPr>
            <p:ph type="title"/>
          </p:nvPr>
        </p:nvSpPr>
        <p:spPr/>
        <p:txBody>
          <a:bodyPr/>
          <a:lstStyle/>
          <a:p>
            <a:r>
              <a:rPr lang="ja-JP" altLang="en-US" dirty="0"/>
              <a:t>大阪大学学術情報庫 </a:t>
            </a:r>
            <a:r>
              <a:rPr lang="en-US" altLang="ja-JP" dirty="0"/>
              <a:t>OUKA</a:t>
            </a:r>
            <a:endParaRPr lang="ja-JP" altLang="en-US" dirty="0"/>
          </a:p>
        </p:txBody>
      </p:sp>
      <p:sp>
        <p:nvSpPr>
          <p:cNvPr id="6" name="コンテンツ プレースホルダー 2"/>
          <p:cNvSpPr>
            <a:spLocks noGrp="1"/>
          </p:cNvSpPr>
          <p:nvPr>
            <p:ph idx="1"/>
          </p:nvPr>
        </p:nvSpPr>
        <p:spPr>
          <a:xfrm>
            <a:off x="251520" y="1409606"/>
            <a:ext cx="3106688" cy="3394075"/>
          </a:xfrm>
        </p:spPr>
        <p:txBody>
          <a:bodyPr anchor="t"/>
          <a:lstStyle/>
          <a:p>
            <a:pPr>
              <a:lnSpc>
                <a:spcPct val="150000"/>
              </a:lnSpc>
              <a:buFont typeface="Wingdings" panose="05000000000000000000" pitchFamily="2" charset="2"/>
              <a:buChar char="u"/>
            </a:pPr>
            <a:r>
              <a:rPr lang="ja-JP" altLang="en-US" sz="1600" b="1" dirty="0"/>
              <a:t>大阪大学の機関リポジトリ</a:t>
            </a:r>
            <a:endParaRPr lang="en-US" altLang="ja-JP" sz="1600" b="1" dirty="0"/>
          </a:p>
          <a:p>
            <a:pPr marL="325896" lvl="1" indent="-134991">
              <a:lnSpc>
                <a:spcPct val="150000"/>
              </a:lnSpc>
              <a:buFont typeface="Arial" panose="020B0604020202020204" pitchFamily="34" charset="0"/>
              <a:buChar char="•"/>
            </a:pPr>
            <a:r>
              <a:rPr lang="ja-JP" altLang="en-US" sz="1200" dirty="0"/>
              <a:t>本学の研究教育成果発信の</a:t>
            </a:r>
            <a:r>
              <a:rPr lang="ja-JP" altLang="en-US" sz="1200"/>
              <a:t>ための</a:t>
            </a:r>
            <a:br>
              <a:rPr lang="en-US" altLang="ja-JP" sz="1200" dirty="0"/>
            </a:br>
            <a:r>
              <a:rPr lang="ja-JP" altLang="en-US" sz="1200"/>
              <a:t>プラットフォーム </a:t>
            </a:r>
            <a:r>
              <a:rPr lang="en-US" altLang="ja-JP" sz="1200" dirty="0"/>
              <a:t>(2007</a:t>
            </a:r>
            <a:r>
              <a:rPr lang="ja-JP" altLang="en-US" sz="1200" dirty="0"/>
              <a:t>年</a:t>
            </a:r>
            <a:r>
              <a:rPr lang="en-US" altLang="ja-JP" sz="1200" dirty="0"/>
              <a:t>2</a:t>
            </a:r>
            <a:r>
              <a:rPr lang="ja-JP" altLang="en-US" sz="1200" dirty="0"/>
              <a:t>月～</a:t>
            </a:r>
            <a:r>
              <a:rPr lang="en-US" altLang="ja-JP" sz="1200" dirty="0"/>
              <a:t>)</a:t>
            </a:r>
          </a:p>
          <a:p>
            <a:pPr marL="325896" lvl="1" indent="-134991">
              <a:lnSpc>
                <a:spcPct val="150000"/>
              </a:lnSpc>
              <a:buFont typeface="Arial" panose="020B0604020202020204" pitchFamily="34" charset="0"/>
              <a:buChar char="•"/>
            </a:pPr>
            <a:r>
              <a:rPr lang="ja-JP" altLang="en-US" sz="1200" dirty="0"/>
              <a:t>本学の</a:t>
            </a:r>
            <a:r>
              <a:rPr lang="ja-JP" altLang="en-US" sz="1200" u="sng" dirty="0"/>
              <a:t>教職員（元構成員を含む</a:t>
            </a:r>
            <a:r>
              <a:rPr lang="ja-JP" altLang="en-US" sz="1200" u="sng"/>
              <a:t>）は</a:t>
            </a:r>
            <a:br>
              <a:rPr lang="en-US" altLang="ja-JP" sz="1200" u="sng" dirty="0"/>
            </a:br>
            <a:r>
              <a:rPr lang="ja-JP" altLang="en-US" sz="1200" u="sng"/>
              <a:t>誰</a:t>
            </a:r>
            <a:r>
              <a:rPr lang="ja-JP" altLang="en-US" sz="1200" u="sng" dirty="0"/>
              <a:t>でも</a:t>
            </a:r>
            <a:r>
              <a:rPr lang="ja-JP" altLang="en-US" sz="1200" dirty="0"/>
              <a:t>研究成果を登録可能</a:t>
            </a:r>
            <a:endParaRPr lang="en-US" altLang="ja-JP" sz="1200" dirty="0"/>
          </a:p>
          <a:p>
            <a:pPr marL="325896" lvl="1" indent="-134991">
              <a:lnSpc>
                <a:spcPct val="150000"/>
              </a:lnSpc>
              <a:buFont typeface="Arial" panose="020B0604020202020204" pitchFamily="34" charset="0"/>
              <a:buChar char="•"/>
            </a:pPr>
            <a:r>
              <a:rPr lang="ja-JP" altLang="en-US" sz="1200" dirty="0"/>
              <a:t>登録した研究成果は</a:t>
            </a:r>
            <a:r>
              <a:rPr lang="ja-JP" altLang="en-US" sz="1200"/>
              <a:t>永久的に</a:t>
            </a:r>
            <a:br>
              <a:rPr lang="en-US" altLang="ja-JP" sz="1200" dirty="0"/>
            </a:br>
            <a:r>
              <a:rPr lang="ja-JP" altLang="en-US" sz="1200"/>
              <a:t>保存</a:t>
            </a:r>
            <a:r>
              <a:rPr lang="ja-JP" altLang="en-US" sz="1200" dirty="0"/>
              <a:t>・公開</a:t>
            </a:r>
            <a:endParaRPr lang="en-US" altLang="ja-JP" sz="1200" dirty="0"/>
          </a:p>
          <a:p>
            <a:pPr marL="325896" lvl="1" indent="-134991">
              <a:lnSpc>
                <a:spcPct val="150000"/>
              </a:lnSpc>
              <a:buFont typeface="Arial" panose="020B0604020202020204" pitchFamily="34" charset="0"/>
              <a:buChar char="•"/>
            </a:pPr>
            <a:r>
              <a:rPr lang="ja-JP" altLang="en-US" sz="1200" dirty="0"/>
              <a:t>費用負担の必要なし</a:t>
            </a:r>
          </a:p>
        </p:txBody>
      </p:sp>
      <p:sp>
        <p:nvSpPr>
          <p:cNvPr id="11" name="正方形/長方形 10"/>
          <p:cNvSpPr/>
          <p:nvPr/>
        </p:nvSpPr>
        <p:spPr>
          <a:xfrm>
            <a:off x="0" y="4884219"/>
            <a:ext cx="9142245" cy="253916"/>
          </a:xfrm>
          <a:prstGeom prst="rect">
            <a:avLst/>
          </a:prstGeom>
          <a:solidFill>
            <a:schemeClr val="bg1">
              <a:lumMod val="95000"/>
            </a:schemeClr>
          </a:solidFill>
        </p:spPr>
        <p:txBody>
          <a:bodyPr wrap="square">
            <a:spAutoFit/>
          </a:bodyPr>
          <a:lstStyle/>
          <a:p>
            <a:pPr defTabSz="914355"/>
            <a:r>
              <a:rPr lang="ja-JP" altLang="en-US" sz="1050">
                <a:solidFill>
                  <a:prstClr val="black"/>
                </a:solidFill>
                <a:latin typeface="BIZ UDPGothic" panose="020B0400000000000000" pitchFamily="34" charset="-128"/>
                <a:ea typeface="BIZ UDPGothic" panose="020B0400000000000000" pitchFamily="34" charset="-128"/>
                <a:cs typeface="メイリオ" pitchFamily="50" charset="-128"/>
              </a:rPr>
              <a:t>右図）　大阪大学学術情報庫</a:t>
            </a:r>
            <a:r>
              <a:rPr lang="en-US" altLang="ja-JP" sz="1050" dirty="0">
                <a:solidFill>
                  <a:prstClr val="black"/>
                </a:solidFill>
                <a:latin typeface="BIZ UDPGothic" panose="020B0400000000000000" pitchFamily="34" charset="-128"/>
                <a:ea typeface="BIZ UDPGothic" panose="020B0400000000000000" pitchFamily="34" charset="-128"/>
                <a:cs typeface="メイリオ" pitchFamily="50" charset="-128"/>
              </a:rPr>
              <a:t>OUKA</a:t>
            </a:r>
            <a:r>
              <a:rPr lang="ja-JP" altLang="en-US" sz="1050">
                <a:solidFill>
                  <a:prstClr val="black"/>
                </a:solidFill>
                <a:latin typeface="BIZ UDPGothic" panose="020B0400000000000000" pitchFamily="34" charset="-128"/>
                <a:ea typeface="BIZ UDPGothic" panose="020B0400000000000000" pitchFamily="34" charset="-128"/>
                <a:cs typeface="メイリオ" pitchFamily="50" charset="-128"/>
              </a:rPr>
              <a:t>のトップページ</a:t>
            </a:r>
            <a:r>
              <a:rPr lang="en-US" altLang="ja-JP" sz="1050" dirty="0">
                <a:solidFill>
                  <a:prstClr val="black"/>
                </a:solidFill>
                <a:latin typeface="BIZ UDPGothic" panose="020B0400000000000000" pitchFamily="34" charset="-128"/>
                <a:ea typeface="BIZ UDPGothic" panose="020B0400000000000000" pitchFamily="34" charset="-128"/>
                <a:cs typeface="メイリオ" pitchFamily="50" charset="-128"/>
              </a:rPr>
              <a:t> </a:t>
            </a:r>
            <a:r>
              <a:rPr lang="en-US" altLang="ja-JP" sz="1050" dirty="0">
                <a:solidFill>
                  <a:prstClr val="black"/>
                </a:solidFill>
                <a:latin typeface="BIZ UDPGothic" panose="020B0400000000000000" pitchFamily="34" charset="-128"/>
                <a:ea typeface="BIZ UDPGothic" panose="020B0400000000000000" pitchFamily="34" charset="-128"/>
                <a:cs typeface="Arial" panose="020B0604020202020204" pitchFamily="34" charset="0"/>
                <a:hlinkClick r:id="rId4"/>
              </a:rPr>
              <a:t>https://ir.library.osaka-u.ac.jp/</a:t>
            </a:r>
            <a:endParaRPr lang="en-US" altLang="ja-JP" sz="1050" dirty="0">
              <a:solidFill>
                <a:prstClr val="black"/>
              </a:solidFill>
              <a:latin typeface="BIZ UDPGothic" panose="020B0400000000000000" pitchFamily="34" charset="-128"/>
              <a:ea typeface="BIZ UDP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2757115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2B1EB9-DCC2-DCBA-B967-0AB055C95359}"/>
              </a:ext>
            </a:extLst>
          </p:cNvPr>
          <p:cNvSpPr>
            <a:spLocks noGrp="1"/>
          </p:cNvSpPr>
          <p:nvPr>
            <p:ph type="title"/>
          </p:nvPr>
        </p:nvSpPr>
        <p:spPr/>
        <p:txBody>
          <a:bodyPr/>
          <a:lstStyle/>
          <a:p>
            <a:r>
              <a:rPr kumimoji="1" lang="ja-JP" altLang="en-US" dirty="0"/>
              <a:t>メタデータの流通</a:t>
            </a:r>
          </a:p>
        </p:txBody>
      </p:sp>
      <p:sp>
        <p:nvSpPr>
          <p:cNvPr id="3" name="コンテンツ プレースホルダー 2">
            <a:extLst>
              <a:ext uri="{FF2B5EF4-FFF2-40B4-BE49-F238E27FC236}">
                <a16:creationId xmlns:a16="http://schemas.microsoft.com/office/drawing/2014/main" id="{EFA66B2B-03F0-5303-DC62-DAD0C3B0FF61}"/>
              </a:ext>
            </a:extLst>
          </p:cNvPr>
          <p:cNvSpPr>
            <a:spLocks noGrp="1"/>
          </p:cNvSpPr>
          <p:nvPr>
            <p:ph idx="1"/>
          </p:nvPr>
        </p:nvSpPr>
        <p:spPr>
          <a:xfrm>
            <a:off x="457200" y="990398"/>
            <a:ext cx="8229600" cy="3394075"/>
          </a:xfrm>
        </p:spPr>
        <p:txBody>
          <a:bodyPr/>
          <a:lstStyle/>
          <a:p>
            <a:pPr marL="0" indent="0">
              <a:buNone/>
            </a:pPr>
            <a:r>
              <a:rPr lang="ja-JP" altLang="en-US" sz="1600" dirty="0"/>
              <a:t>メタデータは</a:t>
            </a:r>
            <a:r>
              <a:rPr lang="en-US" altLang="ja-JP" sz="1600" dirty="0"/>
              <a:t>NII(</a:t>
            </a:r>
            <a:r>
              <a:rPr lang="ja-JP" altLang="en-US" sz="1600" dirty="0"/>
              <a:t>国立情報学研究所</a:t>
            </a:r>
            <a:r>
              <a:rPr lang="en-US" altLang="ja-JP" sz="1600" dirty="0"/>
              <a:t>)</a:t>
            </a:r>
            <a:r>
              <a:rPr lang="ja-JP" altLang="en-US" sz="1600" dirty="0"/>
              <a:t>の</a:t>
            </a:r>
            <a:r>
              <a:rPr lang="en-US" altLang="ja-JP" sz="1600" dirty="0"/>
              <a:t>IRDB</a:t>
            </a:r>
            <a:r>
              <a:rPr lang="ja-JP" altLang="en-US" sz="1600" dirty="0"/>
              <a:t>というデータベースによって</a:t>
            </a:r>
            <a:r>
              <a:rPr lang="ja-JP" altLang="en-US" sz="1600"/>
              <a:t>ハーベストされ各データベース</a:t>
            </a:r>
            <a:r>
              <a:rPr lang="ja-JP" altLang="en-US" sz="1600" dirty="0"/>
              <a:t>等に流通する。</a:t>
            </a:r>
            <a:endParaRPr lang="en-US" altLang="ja-JP" sz="1600" dirty="0"/>
          </a:p>
          <a:p>
            <a:pPr marL="0" indent="0">
              <a:buNone/>
            </a:pPr>
            <a:endParaRPr lang="en-US" altLang="ja-JP" sz="1600" dirty="0"/>
          </a:p>
        </p:txBody>
      </p:sp>
      <p:grpSp>
        <p:nvGrpSpPr>
          <p:cNvPr id="21" name="グループ化 20">
            <a:extLst>
              <a:ext uri="{FF2B5EF4-FFF2-40B4-BE49-F238E27FC236}">
                <a16:creationId xmlns:a16="http://schemas.microsoft.com/office/drawing/2014/main" id="{81D70FDF-B9C6-9E8F-705A-4A3110DD2BFC}"/>
              </a:ext>
            </a:extLst>
          </p:cNvPr>
          <p:cNvGrpSpPr/>
          <p:nvPr/>
        </p:nvGrpSpPr>
        <p:grpSpPr>
          <a:xfrm>
            <a:off x="1069180" y="1714325"/>
            <a:ext cx="8074820" cy="3141250"/>
            <a:chOff x="745652" y="1914776"/>
            <a:chExt cx="8137091" cy="3398001"/>
          </a:xfrm>
        </p:grpSpPr>
        <p:pic>
          <p:nvPicPr>
            <p:cNvPr id="4" name="図 3" descr="スクリーンショットの画面&#10;&#10;自動的に生成された説明">
              <a:extLst>
                <a:ext uri="{FF2B5EF4-FFF2-40B4-BE49-F238E27FC236}">
                  <a16:creationId xmlns:a16="http://schemas.microsoft.com/office/drawing/2014/main" id="{512855B3-264C-BDDF-D8C5-DE9DC038C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652" y="1914776"/>
              <a:ext cx="7941148" cy="2735962"/>
            </a:xfrm>
            <a:prstGeom prst="snip2DiagRect">
              <a:avLst>
                <a:gd name="adj1" fmla="val 4839"/>
                <a:gd name="adj2" fmla="val 24963"/>
              </a:avLst>
            </a:prstGeom>
          </p:spPr>
        </p:pic>
        <p:pic>
          <p:nvPicPr>
            <p:cNvPr id="10" name="図 9" descr="ロゴ&#10;&#10;自動的に生成された説明">
              <a:extLst>
                <a:ext uri="{FF2B5EF4-FFF2-40B4-BE49-F238E27FC236}">
                  <a16:creationId xmlns:a16="http://schemas.microsoft.com/office/drawing/2014/main" id="{70712600-5233-2FCC-243B-B2720D50228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53588" y="3747018"/>
              <a:ext cx="731520" cy="365760"/>
            </a:xfrm>
            <a:prstGeom prst="rect">
              <a:avLst/>
            </a:prstGeom>
          </p:spPr>
        </p:pic>
        <p:sp>
          <p:nvSpPr>
            <p:cNvPr id="11" name="テキスト ボックス 20">
              <a:extLst>
                <a:ext uri="{FF2B5EF4-FFF2-40B4-BE49-F238E27FC236}">
                  <a16:creationId xmlns:a16="http://schemas.microsoft.com/office/drawing/2014/main" id="{CFC585EA-C09A-D8EC-CADF-9AA5C3B5335E}"/>
                </a:ext>
              </a:extLst>
            </p:cNvPr>
            <p:cNvSpPr txBox="1"/>
            <p:nvPr/>
          </p:nvSpPr>
          <p:spPr>
            <a:xfrm>
              <a:off x="745652" y="4114852"/>
              <a:ext cx="2732834" cy="338554"/>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100" dirty="0">
                  <a:latin typeface="BIZ UDPGothic" panose="020B0400000000000000" pitchFamily="34" charset="-128"/>
                  <a:ea typeface="BIZ UDPGothic" panose="020B0400000000000000" pitchFamily="34" charset="-128"/>
                </a:rPr>
                <a:t>・</a:t>
              </a:r>
              <a:r>
                <a:rPr kumimoji="1" lang="en-US" altLang="ja-JP" sz="1100" dirty="0">
                  <a:latin typeface="BIZ UDPGothic" panose="020B0400000000000000" pitchFamily="34" charset="-128"/>
                  <a:ea typeface="BIZ UDPGothic" panose="020B0400000000000000" pitchFamily="34" charset="-128"/>
                </a:rPr>
                <a:t>Google Scholar </a:t>
              </a:r>
              <a:r>
                <a:rPr kumimoji="1" lang="ja-JP" altLang="en-US" sz="1100" dirty="0">
                  <a:latin typeface="BIZ UDPGothic" panose="020B0400000000000000" pitchFamily="34" charset="-128"/>
                  <a:ea typeface="BIZ UDPGothic" panose="020B0400000000000000" pitchFamily="34" charset="-128"/>
                </a:rPr>
                <a:t>対応 </a:t>
              </a:r>
              <a:endParaRPr kumimoji="1" lang="en-US" altLang="ja-JP" sz="1100" dirty="0">
                <a:latin typeface="BIZ UDPGothic" panose="020B0400000000000000" pitchFamily="34" charset="-128"/>
                <a:ea typeface="BIZ UDPGothic" panose="020B0400000000000000" pitchFamily="34" charset="-128"/>
              </a:endParaRPr>
            </a:p>
            <a:p>
              <a:r>
                <a:rPr kumimoji="1" lang="ja-JP" altLang="en-US" sz="1100" dirty="0">
                  <a:latin typeface="BIZ UDPGothic" panose="020B0400000000000000" pitchFamily="34" charset="-128"/>
                  <a:ea typeface="BIZ UDPGothic" panose="020B0400000000000000" pitchFamily="34" charset="-128"/>
                </a:rPr>
                <a:t>・</a:t>
              </a:r>
              <a:r>
                <a:rPr kumimoji="1" lang="en-US" altLang="ja-JP" sz="1100" dirty="0">
                  <a:latin typeface="BIZ UDPGothic" panose="020B0400000000000000" pitchFamily="34" charset="-128"/>
                  <a:ea typeface="BIZ UDPGothic" panose="020B0400000000000000" pitchFamily="34" charset="-128"/>
                </a:rPr>
                <a:t>Google Dataset Search </a:t>
              </a:r>
              <a:r>
                <a:rPr kumimoji="1" lang="ja-JP" altLang="en-US" sz="1100" dirty="0">
                  <a:latin typeface="BIZ UDPGothic" panose="020B0400000000000000" pitchFamily="34" charset="-128"/>
                  <a:ea typeface="BIZ UDPGothic" panose="020B0400000000000000" pitchFamily="34" charset="-128"/>
                </a:rPr>
                <a:t>対応</a:t>
              </a:r>
              <a:r>
                <a:rPr kumimoji="1" lang="en-US" altLang="ja-JP" sz="1100" dirty="0">
                  <a:latin typeface="BIZ UDPGothic" panose="020B0400000000000000" pitchFamily="34" charset="-128"/>
                  <a:ea typeface="BIZ UDPGothic" panose="020B0400000000000000" pitchFamily="34" charset="-128"/>
                </a:rPr>
                <a:t>(</a:t>
              </a:r>
              <a:r>
                <a:rPr lang="ja-JP" altLang="en-US" sz="1100" dirty="0">
                  <a:latin typeface="BIZ UDPGothic" panose="020B0400000000000000" pitchFamily="34" charset="-128"/>
                  <a:ea typeface="BIZ UDPGothic" panose="020B0400000000000000" pitchFamily="34" charset="-128"/>
                </a:rPr>
                <a:t>予定</a:t>
              </a:r>
              <a:r>
                <a:rPr kumimoji="1" lang="en-US" altLang="ja-JP" sz="1100" dirty="0">
                  <a:latin typeface="BIZ UDPGothic" panose="020B0400000000000000" pitchFamily="34" charset="-128"/>
                  <a:ea typeface="BIZ UDPGothic" panose="020B0400000000000000" pitchFamily="34" charset="-128"/>
                </a:rPr>
                <a:t>)</a:t>
              </a:r>
            </a:p>
          </p:txBody>
        </p:sp>
        <p:sp>
          <p:nvSpPr>
            <p:cNvPr id="12" name="テキスト ボックス 11">
              <a:extLst>
                <a:ext uri="{FF2B5EF4-FFF2-40B4-BE49-F238E27FC236}">
                  <a16:creationId xmlns:a16="http://schemas.microsoft.com/office/drawing/2014/main" id="{7C6C2AEF-4724-5851-5E8A-5CE2AE064894}"/>
                </a:ext>
              </a:extLst>
            </p:cNvPr>
            <p:cNvSpPr txBox="1"/>
            <p:nvPr/>
          </p:nvSpPr>
          <p:spPr>
            <a:xfrm>
              <a:off x="844731" y="3121158"/>
              <a:ext cx="949235" cy="2769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a:r>
                <a:rPr kumimoji="1" lang="en-US" altLang="ja-JP" sz="1200" dirty="0">
                  <a:latin typeface="BIZ UDPGothic" panose="020B0400000000000000" pitchFamily="34" charset="-128"/>
                  <a:ea typeface="BIZ UDPGothic" panose="020B0400000000000000" pitchFamily="34" charset="-128"/>
                </a:rPr>
                <a:t>OUKA</a:t>
              </a:r>
              <a:endParaRPr kumimoji="1" lang="ja-JP" altLang="en-US" sz="1200" dirty="0">
                <a:latin typeface="BIZ UDPGothic" panose="020B0400000000000000" pitchFamily="34" charset="-128"/>
                <a:ea typeface="BIZ UDPGothic" panose="020B0400000000000000" pitchFamily="34" charset="-128"/>
              </a:endParaRPr>
            </a:p>
          </p:txBody>
        </p:sp>
        <p:sp>
          <p:nvSpPr>
            <p:cNvPr id="14" name="矢印: 下 13">
              <a:extLst>
                <a:ext uri="{FF2B5EF4-FFF2-40B4-BE49-F238E27FC236}">
                  <a16:creationId xmlns:a16="http://schemas.microsoft.com/office/drawing/2014/main" id="{8C7E6FFD-CA62-362B-E435-E2F3BF93A988}"/>
                </a:ext>
              </a:extLst>
            </p:cNvPr>
            <p:cNvSpPr/>
            <p:nvPr/>
          </p:nvSpPr>
          <p:spPr>
            <a:xfrm>
              <a:off x="1205520" y="3392588"/>
              <a:ext cx="227656" cy="360000"/>
            </a:xfrm>
            <a:prstGeom prst="downArrow">
              <a:avLst/>
            </a:prstGeom>
            <a:solidFill>
              <a:srgbClr val="B4B4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latin typeface="BIZ UDPGothic" panose="020B0400000000000000" pitchFamily="34" charset="-128"/>
                <a:ea typeface="BIZ UDPGothic" panose="020B0400000000000000" pitchFamily="34" charset="-128"/>
              </a:endParaRPr>
            </a:p>
          </p:txBody>
        </p:sp>
        <p:sp>
          <p:nvSpPr>
            <p:cNvPr id="15" name="テキスト ボックス 14">
              <a:extLst>
                <a:ext uri="{FF2B5EF4-FFF2-40B4-BE49-F238E27FC236}">
                  <a16:creationId xmlns:a16="http://schemas.microsoft.com/office/drawing/2014/main" id="{F2A699A9-B827-03D4-C33E-B19442CEE717}"/>
                </a:ext>
              </a:extLst>
            </p:cNvPr>
            <p:cNvSpPr txBox="1"/>
            <p:nvPr/>
          </p:nvSpPr>
          <p:spPr>
            <a:xfrm>
              <a:off x="6000205" y="4718902"/>
              <a:ext cx="1306286" cy="415498"/>
            </a:xfrm>
            <a:prstGeom prst="rect">
              <a:avLst/>
            </a:prstGeom>
            <a:noFill/>
            <a:ln w="28575">
              <a:solidFill>
                <a:schemeClr val="bg1">
                  <a:lumMod val="75000"/>
                </a:schemeClr>
              </a:solidFill>
            </a:ln>
          </p:spPr>
          <p:txBody>
            <a:bodyPr wrap="square" rtlCol="0">
              <a:spAutoFit/>
            </a:bodyPr>
            <a:lstStyle/>
            <a:p>
              <a:r>
                <a:rPr lang="ja-JP" altLang="ja-JP" sz="1050" dirty="0">
                  <a:effectLst/>
                  <a:latin typeface="BIZ UDPGothic" panose="020B0400000000000000" pitchFamily="34" charset="-128"/>
                  <a:ea typeface="BIZ UDPGothic" panose="020B0400000000000000" pitchFamily="34" charset="-128"/>
                  <a:cs typeface="Arial" panose="020B0604020202020204" pitchFamily="34" charset="0"/>
                </a:rPr>
                <a:t>データカタログ</a:t>
              </a:r>
              <a:endParaRPr lang="en-US" altLang="ja-JP" sz="1050" dirty="0">
                <a:effectLst/>
                <a:latin typeface="BIZ UDPGothic" panose="020B0400000000000000" pitchFamily="34" charset="-128"/>
                <a:ea typeface="BIZ UDPGothic" panose="020B0400000000000000" pitchFamily="34" charset="-128"/>
                <a:cs typeface="Arial" panose="020B0604020202020204" pitchFamily="34" charset="0"/>
              </a:endParaRPr>
            </a:p>
            <a:p>
              <a:r>
                <a:rPr lang="ja-JP" altLang="ja-JP" sz="1050" dirty="0">
                  <a:effectLst/>
                  <a:latin typeface="BIZ UDPGothic" panose="020B0400000000000000" pitchFamily="34" charset="-128"/>
                  <a:ea typeface="BIZ UDPGothic" panose="020B0400000000000000" pitchFamily="34" charset="-128"/>
                  <a:cs typeface="Arial" panose="020B0604020202020204" pitchFamily="34" charset="0"/>
                </a:rPr>
                <a:t>横断検索システム</a:t>
              </a:r>
              <a:endParaRPr kumimoji="1" lang="ja-JP" altLang="en-US" sz="1050" dirty="0">
                <a:latin typeface="BIZ UDPGothic" panose="020B0400000000000000" pitchFamily="34" charset="-128"/>
                <a:ea typeface="BIZ UDPGothic" panose="020B0400000000000000" pitchFamily="34" charset="-128"/>
              </a:endParaRPr>
            </a:p>
          </p:txBody>
        </p:sp>
        <p:sp>
          <p:nvSpPr>
            <p:cNvPr id="18" name="矢印: 上向き折線 17">
              <a:extLst>
                <a:ext uri="{FF2B5EF4-FFF2-40B4-BE49-F238E27FC236}">
                  <a16:creationId xmlns:a16="http://schemas.microsoft.com/office/drawing/2014/main" id="{9E7949D5-7694-5145-B330-8568A1708C8B}"/>
                </a:ext>
              </a:extLst>
            </p:cNvPr>
            <p:cNvSpPr/>
            <p:nvPr/>
          </p:nvSpPr>
          <p:spPr>
            <a:xfrm rot="5400000">
              <a:off x="5492527" y="4583293"/>
              <a:ext cx="491587" cy="381922"/>
            </a:xfrm>
            <a:prstGeom prst="bentUp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19" name="矢印: 右 18">
              <a:extLst>
                <a:ext uri="{FF2B5EF4-FFF2-40B4-BE49-F238E27FC236}">
                  <a16:creationId xmlns:a16="http://schemas.microsoft.com/office/drawing/2014/main" id="{0CAA69AD-601A-1DCD-1DF9-1F629F06288B}"/>
                </a:ext>
              </a:extLst>
            </p:cNvPr>
            <p:cNvSpPr/>
            <p:nvPr/>
          </p:nvSpPr>
          <p:spPr>
            <a:xfrm>
              <a:off x="7358743" y="4868091"/>
              <a:ext cx="287383" cy="151957"/>
            </a:xfrm>
            <a:prstGeom prst="right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20" name="テキスト ボックス 19">
              <a:extLst>
                <a:ext uri="{FF2B5EF4-FFF2-40B4-BE49-F238E27FC236}">
                  <a16:creationId xmlns:a16="http://schemas.microsoft.com/office/drawing/2014/main" id="{A84332BE-5FAC-5702-A777-064E16575E9A}"/>
                </a:ext>
              </a:extLst>
            </p:cNvPr>
            <p:cNvSpPr txBox="1"/>
            <p:nvPr/>
          </p:nvSpPr>
          <p:spPr>
            <a:xfrm>
              <a:off x="7646126" y="4712613"/>
              <a:ext cx="1236617" cy="600164"/>
            </a:xfrm>
            <a:prstGeom prst="rect">
              <a:avLst/>
            </a:prstGeom>
            <a:noFill/>
          </p:spPr>
          <p:txBody>
            <a:bodyPr wrap="square" rtlCol="0">
              <a:spAutoFit/>
            </a:bodyPr>
            <a:lstStyle/>
            <a:p>
              <a:r>
                <a:rPr kumimoji="1" lang="en-US" altLang="ja-JP" sz="1100" dirty="0">
                  <a:latin typeface="BIZ UDPGothic" panose="020B0400000000000000" pitchFamily="34" charset="-128"/>
                  <a:ea typeface="BIZ UDPGothic" panose="020B0400000000000000" pitchFamily="34" charset="-128"/>
                </a:rPr>
                <a:t>Google Dataset Search</a:t>
              </a:r>
              <a:endParaRPr kumimoji="1" lang="ja-JP" altLang="en-US" sz="1100" dirty="0">
                <a:latin typeface="BIZ UDPGothic" panose="020B0400000000000000" pitchFamily="34" charset="-128"/>
                <a:ea typeface="BIZ UDPGothic" panose="020B0400000000000000" pitchFamily="34" charset="-128"/>
              </a:endParaRPr>
            </a:p>
          </p:txBody>
        </p:sp>
      </p:grpSp>
      <p:sp>
        <p:nvSpPr>
          <p:cNvPr id="22" name="テキスト ボックス 21">
            <a:extLst>
              <a:ext uri="{FF2B5EF4-FFF2-40B4-BE49-F238E27FC236}">
                <a16:creationId xmlns:a16="http://schemas.microsoft.com/office/drawing/2014/main" id="{F0E9F89D-367E-864B-712C-D62E7F2CA0BA}"/>
              </a:ext>
            </a:extLst>
          </p:cNvPr>
          <p:cNvSpPr txBox="1"/>
          <p:nvPr/>
        </p:nvSpPr>
        <p:spPr>
          <a:xfrm>
            <a:off x="0" y="4895509"/>
            <a:ext cx="8920181" cy="246221"/>
          </a:xfrm>
          <a:prstGeom prst="rect">
            <a:avLst/>
          </a:prstGeom>
          <a:solidFill>
            <a:schemeClr val="bg1">
              <a:lumMod val="95000"/>
            </a:schemeClr>
          </a:solidFill>
        </p:spPr>
        <p:txBody>
          <a:bodyPr wrap="square">
            <a:spAutoFit/>
          </a:bodyPr>
          <a:lstStyle/>
          <a:p>
            <a:r>
              <a:rPr lang="ja-JP" altLang="en-US" sz="1000">
                <a:latin typeface="BIZ UDPGothic" panose="020B0400000000000000" pitchFamily="34" charset="-128"/>
                <a:ea typeface="BIZ UDPGothic" panose="020B0400000000000000" pitchFamily="34" charset="-128"/>
              </a:rPr>
              <a:t>国立情報学研究所（</a:t>
            </a:r>
            <a:r>
              <a:rPr lang="en-US" altLang="ja-JP" sz="1000" dirty="0">
                <a:latin typeface="BIZ UDPGothic" panose="020B0400000000000000" pitchFamily="34" charset="-128"/>
                <a:ea typeface="BIZ UDPGothic" panose="020B0400000000000000" pitchFamily="34" charset="-128"/>
              </a:rPr>
              <a:t>n.d.</a:t>
            </a:r>
            <a:r>
              <a:rPr lang="ja-JP" altLang="en-US" sz="1000">
                <a:latin typeface="BIZ UDPGothic" panose="020B0400000000000000" pitchFamily="34" charset="-128"/>
                <a:ea typeface="BIZ UDPGothic" panose="020B0400000000000000" pitchFamily="34" charset="-128"/>
              </a:rPr>
              <a:t>）「学術機関リポジトリデータベースサポート」</a:t>
            </a:r>
            <a:r>
              <a:rPr lang="en-US" altLang="ja-JP" sz="1000" dirty="0">
                <a:latin typeface="BIZ UDPGothic" panose="020B0400000000000000" pitchFamily="34" charset="-128"/>
                <a:ea typeface="BIZ UDPGothic" panose="020B0400000000000000" pitchFamily="34" charset="-128"/>
              </a:rPr>
              <a:t>.</a:t>
            </a:r>
            <a:r>
              <a:rPr lang="ja-JP" altLang="en-US" sz="1000">
                <a:latin typeface="BIZ UDPGothic" panose="020B0400000000000000" pitchFamily="34" charset="-128"/>
                <a:ea typeface="BIZ UDPGothic" panose="020B0400000000000000" pitchFamily="34" charset="-128"/>
              </a:rPr>
              <a:t> </a:t>
            </a:r>
            <a:r>
              <a:rPr lang="ja-JP" altLang="en-US" sz="1000">
                <a:latin typeface="BIZ UDPGothic" panose="020B0400000000000000" pitchFamily="34" charset="-128"/>
                <a:ea typeface="BIZ UDPGothic" panose="020B0400000000000000" pitchFamily="34" charset="-128"/>
                <a:hlinkClick r:id="rId6"/>
              </a:rPr>
              <a:t>https</a:t>
            </a:r>
            <a:r>
              <a:rPr lang="ja-JP" altLang="en-US" sz="1000" dirty="0">
                <a:latin typeface="BIZ UDPGothic" panose="020B0400000000000000" pitchFamily="34" charset="-128"/>
                <a:ea typeface="BIZ UDPGothic" panose="020B0400000000000000" pitchFamily="34" charset="-128"/>
                <a:hlinkClick r:id="rId6"/>
              </a:rPr>
              <a:t>://support.irdb.nii.ac.jp</a:t>
            </a:r>
            <a:r>
              <a:rPr lang="ja-JP" altLang="en-US" sz="1000">
                <a:latin typeface="BIZ UDPGothic" panose="020B0400000000000000" pitchFamily="34" charset="-128"/>
                <a:ea typeface="BIZ UDPGothic" panose="020B0400000000000000" pitchFamily="34" charset="-128"/>
                <a:hlinkClick r:id="rId6"/>
              </a:rPr>
              <a:t>/ja</a:t>
            </a:r>
            <a:r>
              <a:rPr lang="ja-JP" altLang="en-US" sz="1000">
                <a:latin typeface="BIZ UDPGothic" panose="020B0400000000000000" pitchFamily="34" charset="-128"/>
                <a:ea typeface="BIZ UDPGothic" panose="020B0400000000000000" pitchFamily="34" charset="-128"/>
              </a:rPr>
              <a:t>を加工。</a:t>
            </a:r>
            <a:endParaRPr lang="ja-JP" altLang="en-US" sz="1000" dirty="0">
              <a:latin typeface="BIZ UDPGothic" panose="020B0400000000000000" pitchFamily="34" charset="-128"/>
              <a:ea typeface="BIZ UDPGothic" panose="020B0400000000000000" pitchFamily="34" charset="-128"/>
            </a:endParaRPr>
          </a:p>
        </p:txBody>
      </p:sp>
      <p:sp>
        <p:nvSpPr>
          <p:cNvPr id="5" name="正方形/長方形 4">
            <a:extLst>
              <a:ext uri="{FF2B5EF4-FFF2-40B4-BE49-F238E27FC236}">
                <a16:creationId xmlns:a16="http://schemas.microsoft.com/office/drawing/2014/main" id="{F8AAA8C4-BAF1-5DC6-6129-D8FB851A9D4B}"/>
              </a:ext>
            </a:extLst>
          </p:cNvPr>
          <p:cNvSpPr/>
          <p:nvPr/>
        </p:nvSpPr>
        <p:spPr>
          <a:xfrm>
            <a:off x="1115616" y="3438702"/>
            <a:ext cx="941971" cy="2921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0828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吹き出し: 四角形 8">
            <a:extLst>
              <a:ext uri="{FF2B5EF4-FFF2-40B4-BE49-F238E27FC236}">
                <a16:creationId xmlns:a16="http://schemas.microsoft.com/office/drawing/2014/main" id="{250153FA-C2A6-8DDD-F512-CB5FE7926709}"/>
              </a:ext>
            </a:extLst>
          </p:cNvPr>
          <p:cNvSpPr/>
          <p:nvPr/>
        </p:nvSpPr>
        <p:spPr>
          <a:xfrm>
            <a:off x="4046299" y="1389783"/>
            <a:ext cx="4932696" cy="3326597"/>
          </a:xfrm>
          <a:custGeom>
            <a:avLst/>
            <a:gdLst>
              <a:gd name="connsiteX0" fmla="*/ 0 w 2956330"/>
              <a:gd name="connsiteY0" fmla="*/ 0 h 3745847"/>
              <a:gd name="connsiteX1" fmla="*/ 492722 w 2956330"/>
              <a:gd name="connsiteY1" fmla="*/ 0 h 3745847"/>
              <a:gd name="connsiteX2" fmla="*/ 492722 w 2956330"/>
              <a:gd name="connsiteY2" fmla="*/ 0 h 3745847"/>
              <a:gd name="connsiteX3" fmla="*/ 1231804 w 2956330"/>
              <a:gd name="connsiteY3" fmla="*/ 0 h 3745847"/>
              <a:gd name="connsiteX4" fmla="*/ 2956330 w 2956330"/>
              <a:gd name="connsiteY4" fmla="*/ 0 h 3745847"/>
              <a:gd name="connsiteX5" fmla="*/ 2956330 w 2956330"/>
              <a:gd name="connsiteY5" fmla="*/ 624308 h 3745847"/>
              <a:gd name="connsiteX6" fmla="*/ 2956330 w 2956330"/>
              <a:gd name="connsiteY6" fmla="*/ 624308 h 3745847"/>
              <a:gd name="connsiteX7" fmla="*/ 2956330 w 2956330"/>
              <a:gd name="connsiteY7" fmla="*/ 1560770 h 3745847"/>
              <a:gd name="connsiteX8" fmla="*/ 2956330 w 2956330"/>
              <a:gd name="connsiteY8" fmla="*/ 3745847 h 3745847"/>
              <a:gd name="connsiteX9" fmla="*/ 1231804 w 2956330"/>
              <a:gd name="connsiteY9" fmla="*/ 3745847 h 3745847"/>
              <a:gd name="connsiteX10" fmla="*/ 492722 w 2956330"/>
              <a:gd name="connsiteY10" fmla="*/ 3745847 h 3745847"/>
              <a:gd name="connsiteX11" fmla="*/ 492722 w 2956330"/>
              <a:gd name="connsiteY11" fmla="*/ 3745847 h 3745847"/>
              <a:gd name="connsiteX12" fmla="*/ 0 w 2956330"/>
              <a:gd name="connsiteY12" fmla="*/ 3745847 h 3745847"/>
              <a:gd name="connsiteX13" fmla="*/ 0 w 2956330"/>
              <a:gd name="connsiteY13" fmla="*/ 1560770 h 3745847"/>
              <a:gd name="connsiteX14" fmla="*/ -1976366 w 2956330"/>
              <a:gd name="connsiteY14" fmla="*/ 281388 h 3745847"/>
              <a:gd name="connsiteX15" fmla="*/ 0 w 2956330"/>
              <a:gd name="connsiteY15" fmla="*/ 624308 h 3745847"/>
              <a:gd name="connsiteX16" fmla="*/ 0 w 2956330"/>
              <a:gd name="connsiteY16" fmla="*/ 0 h 3745847"/>
              <a:gd name="connsiteX0" fmla="*/ 1976366 w 4932696"/>
              <a:gd name="connsiteY0" fmla="*/ 0 h 3745847"/>
              <a:gd name="connsiteX1" fmla="*/ 2469088 w 4932696"/>
              <a:gd name="connsiteY1" fmla="*/ 0 h 3745847"/>
              <a:gd name="connsiteX2" fmla="*/ 2469088 w 4932696"/>
              <a:gd name="connsiteY2" fmla="*/ 0 h 3745847"/>
              <a:gd name="connsiteX3" fmla="*/ 3208170 w 4932696"/>
              <a:gd name="connsiteY3" fmla="*/ 0 h 3745847"/>
              <a:gd name="connsiteX4" fmla="*/ 4932696 w 4932696"/>
              <a:gd name="connsiteY4" fmla="*/ 0 h 3745847"/>
              <a:gd name="connsiteX5" fmla="*/ 4932696 w 4932696"/>
              <a:gd name="connsiteY5" fmla="*/ 624308 h 3745847"/>
              <a:gd name="connsiteX6" fmla="*/ 4932696 w 4932696"/>
              <a:gd name="connsiteY6" fmla="*/ 624308 h 3745847"/>
              <a:gd name="connsiteX7" fmla="*/ 4932696 w 4932696"/>
              <a:gd name="connsiteY7" fmla="*/ 1560770 h 3745847"/>
              <a:gd name="connsiteX8" fmla="*/ 4932696 w 4932696"/>
              <a:gd name="connsiteY8" fmla="*/ 3745847 h 3745847"/>
              <a:gd name="connsiteX9" fmla="*/ 3208170 w 4932696"/>
              <a:gd name="connsiteY9" fmla="*/ 3745847 h 3745847"/>
              <a:gd name="connsiteX10" fmla="*/ 2469088 w 4932696"/>
              <a:gd name="connsiteY10" fmla="*/ 3745847 h 3745847"/>
              <a:gd name="connsiteX11" fmla="*/ 2469088 w 4932696"/>
              <a:gd name="connsiteY11" fmla="*/ 3745847 h 3745847"/>
              <a:gd name="connsiteX12" fmla="*/ 1976366 w 4932696"/>
              <a:gd name="connsiteY12" fmla="*/ 3745847 h 3745847"/>
              <a:gd name="connsiteX13" fmla="*/ 1976366 w 4932696"/>
              <a:gd name="connsiteY13" fmla="*/ 1560770 h 3745847"/>
              <a:gd name="connsiteX14" fmla="*/ 0 w 4932696"/>
              <a:gd name="connsiteY14" fmla="*/ 281388 h 3745847"/>
              <a:gd name="connsiteX15" fmla="*/ 1976366 w 4932696"/>
              <a:gd name="connsiteY15" fmla="*/ 363051 h 3745847"/>
              <a:gd name="connsiteX16" fmla="*/ 1976366 w 4932696"/>
              <a:gd name="connsiteY16" fmla="*/ 0 h 3745847"/>
              <a:gd name="connsiteX0" fmla="*/ 1976366 w 4932696"/>
              <a:gd name="connsiteY0" fmla="*/ 0 h 3745847"/>
              <a:gd name="connsiteX1" fmla="*/ 2469088 w 4932696"/>
              <a:gd name="connsiteY1" fmla="*/ 0 h 3745847"/>
              <a:gd name="connsiteX2" fmla="*/ 2469088 w 4932696"/>
              <a:gd name="connsiteY2" fmla="*/ 0 h 3745847"/>
              <a:gd name="connsiteX3" fmla="*/ 3208170 w 4932696"/>
              <a:gd name="connsiteY3" fmla="*/ 0 h 3745847"/>
              <a:gd name="connsiteX4" fmla="*/ 4932696 w 4932696"/>
              <a:gd name="connsiteY4" fmla="*/ 0 h 3745847"/>
              <a:gd name="connsiteX5" fmla="*/ 4932696 w 4932696"/>
              <a:gd name="connsiteY5" fmla="*/ 624308 h 3745847"/>
              <a:gd name="connsiteX6" fmla="*/ 4932696 w 4932696"/>
              <a:gd name="connsiteY6" fmla="*/ 624308 h 3745847"/>
              <a:gd name="connsiteX7" fmla="*/ 4932696 w 4932696"/>
              <a:gd name="connsiteY7" fmla="*/ 1560770 h 3745847"/>
              <a:gd name="connsiteX8" fmla="*/ 4932696 w 4932696"/>
              <a:gd name="connsiteY8" fmla="*/ 3745847 h 3745847"/>
              <a:gd name="connsiteX9" fmla="*/ 3208170 w 4932696"/>
              <a:gd name="connsiteY9" fmla="*/ 3745847 h 3745847"/>
              <a:gd name="connsiteX10" fmla="*/ 2469088 w 4932696"/>
              <a:gd name="connsiteY10" fmla="*/ 3745847 h 3745847"/>
              <a:gd name="connsiteX11" fmla="*/ 2469088 w 4932696"/>
              <a:gd name="connsiteY11" fmla="*/ 3745847 h 3745847"/>
              <a:gd name="connsiteX12" fmla="*/ 1976366 w 4932696"/>
              <a:gd name="connsiteY12" fmla="*/ 3745847 h 3745847"/>
              <a:gd name="connsiteX13" fmla="*/ 1969491 w 4932696"/>
              <a:gd name="connsiteY13" fmla="*/ 570743 h 3745847"/>
              <a:gd name="connsiteX14" fmla="*/ 0 w 4932696"/>
              <a:gd name="connsiteY14" fmla="*/ 281388 h 3745847"/>
              <a:gd name="connsiteX15" fmla="*/ 1976366 w 4932696"/>
              <a:gd name="connsiteY15" fmla="*/ 363051 h 3745847"/>
              <a:gd name="connsiteX16" fmla="*/ 1976366 w 4932696"/>
              <a:gd name="connsiteY16" fmla="*/ 0 h 3745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32696" h="3745847">
                <a:moveTo>
                  <a:pt x="1976366" y="0"/>
                </a:moveTo>
                <a:lnTo>
                  <a:pt x="2469088" y="0"/>
                </a:lnTo>
                <a:lnTo>
                  <a:pt x="2469088" y="0"/>
                </a:lnTo>
                <a:lnTo>
                  <a:pt x="3208170" y="0"/>
                </a:lnTo>
                <a:lnTo>
                  <a:pt x="4932696" y="0"/>
                </a:lnTo>
                <a:lnTo>
                  <a:pt x="4932696" y="624308"/>
                </a:lnTo>
                <a:lnTo>
                  <a:pt x="4932696" y="624308"/>
                </a:lnTo>
                <a:lnTo>
                  <a:pt x="4932696" y="1560770"/>
                </a:lnTo>
                <a:lnTo>
                  <a:pt x="4932696" y="3745847"/>
                </a:lnTo>
                <a:lnTo>
                  <a:pt x="3208170" y="3745847"/>
                </a:lnTo>
                <a:lnTo>
                  <a:pt x="2469088" y="3745847"/>
                </a:lnTo>
                <a:lnTo>
                  <a:pt x="2469088" y="3745847"/>
                </a:lnTo>
                <a:lnTo>
                  <a:pt x="1976366" y="3745847"/>
                </a:lnTo>
                <a:cubicBezTo>
                  <a:pt x="1974074" y="2687479"/>
                  <a:pt x="1971783" y="1629111"/>
                  <a:pt x="1969491" y="570743"/>
                </a:cubicBezTo>
                <a:lnTo>
                  <a:pt x="0" y="281388"/>
                </a:lnTo>
                <a:lnTo>
                  <a:pt x="1976366" y="363051"/>
                </a:lnTo>
                <a:lnTo>
                  <a:pt x="1976366" y="0"/>
                </a:lnTo>
                <a:close/>
              </a:path>
            </a:pathLst>
          </a:cu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latin typeface="BIZ UDPGothic" panose="020B0400000000000000" pitchFamily="34" charset="-128"/>
            </a:endParaRPr>
          </a:p>
        </p:txBody>
      </p:sp>
      <p:sp>
        <p:nvSpPr>
          <p:cNvPr id="3" name="タイトル 2">
            <a:extLst>
              <a:ext uri="{FF2B5EF4-FFF2-40B4-BE49-F238E27FC236}">
                <a16:creationId xmlns:a16="http://schemas.microsoft.com/office/drawing/2014/main" id="{3D90D94D-9209-996C-A6F8-18DE9F5D87FA}"/>
              </a:ext>
            </a:extLst>
          </p:cNvPr>
          <p:cNvSpPr>
            <a:spLocks noGrp="1"/>
          </p:cNvSpPr>
          <p:nvPr>
            <p:ph type="title"/>
          </p:nvPr>
        </p:nvSpPr>
        <p:spPr/>
        <p:txBody>
          <a:bodyPr/>
          <a:lstStyle/>
          <a:p>
            <a:r>
              <a:rPr lang="ja-JP" altLang="en-US"/>
              <a:t>大阪大学の研究データ基盤支援体制</a:t>
            </a:r>
          </a:p>
        </p:txBody>
      </p:sp>
      <p:sp>
        <p:nvSpPr>
          <p:cNvPr id="44035" name="コンテンツ プレースホルダー 2">
            <a:extLst>
              <a:ext uri="{FF2B5EF4-FFF2-40B4-BE49-F238E27FC236}">
                <a16:creationId xmlns:a16="http://schemas.microsoft.com/office/drawing/2014/main" id="{E71AA770-9001-7C54-E8F9-5CF252423055}"/>
              </a:ext>
            </a:extLst>
          </p:cNvPr>
          <p:cNvSpPr txBox="1">
            <a:spLocks noChangeArrowheads="1"/>
          </p:cNvSpPr>
          <p:nvPr/>
        </p:nvSpPr>
        <p:spPr bwMode="auto">
          <a:xfrm>
            <a:off x="523454" y="1455172"/>
            <a:ext cx="5989193" cy="374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marL="285750" indent="-285750" defTabSz="685766" eaLnBrk="0" hangingPunct="0">
              <a:lnSpc>
                <a:spcPts val="1800"/>
              </a:lnSpc>
              <a:buFont typeface="Wingdings" panose="05000000000000000000" pitchFamily="2" charset="2"/>
              <a:buChar char="u"/>
            </a:pPr>
            <a:r>
              <a:rPr lang="ja-JP" altLang="en-US" sz="1400" dirty="0">
                <a:latin typeface="BIZ UDPGothic" panose="020B0400000000000000" pitchFamily="34" charset="-128"/>
                <a:ea typeface="BIZ UDPGothic" panose="020B0400000000000000" pitchFamily="34" charset="-128"/>
              </a:rPr>
              <a:t>適切な管理プラットフォーム</a:t>
            </a:r>
            <a:r>
              <a:rPr lang="ja-JP" altLang="en-US" sz="1400">
                <a:latin typeface="BIZ UDPGothic" panose="020B0400000000000000" pitchFamily="34" charset="-128"/>
                <a:ea typeface="BIZ UDPGothic" panose="020B0400000000000000" pitchFamily="34" charset="-128"/>
              </a:rPr>
              <a:t>の提</a:t>
            </a:r>
            <a:br>
              <a:rPr lang="en-US" altLang="ja-JP" sz="1200" dirty="0">
                <a:latin typeface="BIZ UDPGothic" panose="020B0400000000000000" pitchFamily="34" charset="-128"/>
                <a:ea typeface="BIZ UDPGothic" panose="020B0400000000000000" pitchFamily="34" charset="-128"/>
              </a:rPr>
            </a:br>
            <a:r>
              <a:rPr lang="ja-JP" altLang="en-US" sz="1200" dirty="0">
                <a:highlight>
                  <a:srgbClr val="FFC000"/>
                </a:highlight>
                <a:latin typeface="BIZ UDPGothic" panose="020B0400000000000000" pitchFamily="34" charset="-128"/>
                <a:ea typeface="BIZ UDPGothic" panose="020B0400000000000000" pitchFamily="34" charset="-128"/>
              </a:rPr>
              <a:t>研究推進部</a:t>
            </a:r>
            <a:r>
              <a:rPr lang="ja-JP" altLang="en-US" sz="1200" dirty="0">
                <a:latin typeface="BIZ UDPGothic" panose="020B0400000000000000" pitchFamily="34" charset="-128"/>
                <a:ea typeface="BIZ UDPGothic" panose="020B0400000000000000" pitchFamily="34" charset="-128"/>
              </a:rPr>
              <a:t>、</a:t>
            </a:r>
            <a:r>
              <a:rPr lang="ja-JP" altLang="en-US" sz="1200" dirty="0">
                <a:highlight>
                  <a:srgbClr val="4472C4"/>
                </a:highlight>
                <a:latin typeface="BIZ UDPGothic" panose="020B0400000000000000" pitchFamily="34" charset="-128"/>
                <a:ea typeface="BIZ UDPGothic" panose="020B0400000000000000" pitchFamily="34" charset="-128"/>
              </a:rPr>
              <a:t>情報推進部</a:t>
            </a:r>
            <a:r>
              <a:rPr lang="ja-JP" altLang="en-US" sz="1200" dirty="0">
                <a:latin typeface="BIZ UDPGothic" panose="020B0400000000000000" pitchFamily="34" charset="-128"/>
                <a:ea typeface="BIZ UDPGothic" panose="020B0400000000000000" pitchFamily="34" charset="-128"/>
              </a:rPr>
              <a:t>、</a:t>
            </a:r>
            <a:r>
              <a:rPr lang="ja-JP" altLang="en-US" sz="1200" dirty="0">
                <a:highlight>
                  <a:srgbClr val="00B050"/>
                </a:highlight>
                <a:latin typeface="BIZ UDPGothic" panose="020B0400000000000000" pitchFamily="34" charset="-128"/>
                <a:ea typeface="BIZ UDPGothic" panose="020B0400000000000000" pitchFamily="34" charset="-128"/>
              </a:rPr>
              <a:t>附属図書館</a:t>
            </a:r>
            <a:endParaRPr lang="en-US" altLang="ja-JP" sz="1200" dirty="0">
              <a:latin typeface="BIZ UDPGothic" panose="020B0400000000000000" pitchFamily="34" charset="-128"/>
              <a:ea typeface="BIZ UDPGothic" panose="020B0400000000000000" pitchFamily="34" charset="-128"/>
            </a:endParaRPr>
          </a:p>
          <a:p>
            <a:pPr marL="285750" indent="-285750" defTabSz="685766" eaLnBrk="0" hangingPunct="0">
              <a:lnSpc>
                <a:spcPts val="1800"/>
              </a:lnSpc>
              <a:buFont typeface="Wingdings" panose="05000000000000000000" pitchFamily="2" charset="2"/>
              <a:buChar char="u"/>
            </a:pPr>
            <a:r>
              <a:rPr lang="ja-JP" altLang="en-US" sz="1400" dirty="0">
                <a:latin typeface="BIZ UDPGothic" panose="020B0400000000000000" pitchFamily="34" charset="-128"/>
                <a:ea typeface="BIZ UDPGothic" panose="020B0400000000000000" pitchFamily="34" charset="-128"/>
              </a:rPr>
              <a:t>研究データのメタデータ作成支援（研究データ利活用を促進）</a:t>
            </a:r>
            <a:br>
              <a:rPr lang="en-US" altLang="ja-JP" sz="1400" dirty="0">
                <a:latin typeface="BIZ UDPGothic" panose="020B0400000000000000" pitchFamily="34" charset="-128"/>
                <a:ea typeface="BIZ UDPGothic" panose="020B0400000000000000" pitchFamily="34" charset="-128"/>
              </a:rPr>
            </a:br>
            <a:r>
              <a:rPr lang="ja-JP" altLang="en-US" sz="1200" dirty="0">
                <a:highlight>
                  <a:srgbClr val="00B050"/>
                </a:highlight>
                <a:latin typeface="BIZ UDPGothic" panose="020B0400000000000000" pitchFamily="34" charset="-128"/>
                <a:ea typeface="BIZ UDPGothic" panose="020B0400000000000000" pitchFamily="34" charset="-128"/>
              </a:rPr>
              <a:t>附属図書館</a:t>
            </a:r>
            <a:endParaRPr lang="en-US" altLang="ja-JP" sz="1200" dirty="0">
              <a:latin typeface="BIZ UDPGothic" panose="020B0400000000000000" pitchFamily="34" charset="-128"/>
              <a:ea typeface="BIZ UDPGothic" panose="020B0400000000000000" pitchFamily="34" charset="-128"/>
            </a:endParaRPr>
          </a:p>
          <a:p>
            <a:pPr marL="285750" indent="-285750" defTabSz="685766" eaLnBrk="0" hangingPunct="0">
              <a:lnSpc>
                <a:spcPts val="1800"/>
              </a:lnSpc>
              <a:buFont typeface="Wingdings" panose="05000000000000000000" pitchFamily="2" charset="2"/>
              <a:buChar char="u"/>
            </a:pPr>
            <a:r>
              <a:rPr lang="ja-JP" altLang="en-US" sz="1400" dirty="0">
                <a:latin typeface="BIZ UDPGothic" panose="020B0400000000000000" pitchFamily="34" charset="-128"/>
                <a:ea typeface="BIZ UDPGothic" panose="020B0400000000000000" pitchFamily="34" charset="-128"/>
              </a:rPr>
              <a:t>研究データ管理の啓発、研究データ管理計画作成の支援など</a:t>
            </a:r>
            <a:br>
              <a:rPr lang="en-US" altLang="ja-JP" sz="1200" dirty="0">
                <a:latin typeface="BIZ UDPGothic" panose="020B0400000000000000" pitchFamily="34" charset="-128"/>
                <a:ea typeface="BIZ UDPGothic" panose="020B0400000000000000" pitchFamily="34" charset="-128"/>
              </a:rPr>
            </a:br>
            <a:r>
              <a:rPr lang="ja-JP" altLang="en-US" sz="1200" dirty="0">
                <a:highlight>
                  <a:srgbClr val="FFC000"/>
                </a:highlight>
                <a:latin typeface="BIZ UDPGothic" panose="020B0400000000000000" pitchFamily="34" charset="-128"/>
                <a:ea typeface="BIZ UDPGothic" panose="020B0400000000000000" pitchFamily="34" charset="-128"/>
              </a:rPr>
              <a:t>研究推進部</a:t>
            </a:r>
            <a:r>
              <a:rPr lang="ja-JP" altLang="en-US" sz="1200" dirty="0">
                <a:latin typeface="BIZ UDPGothic" panose="020B0400000000000000" pitchFamily="34" charset="-128"/>
                <a:ea typeface="BIZ UDPGothic" panose="020B0400000000000000" pitchFamily="34" charset="-128"/>
              </a:rPr>
              <a:t>、</a:t>
            </a:r>
            <a:r>
              <a:rPr lang="ja-JP" altLang="en-US" sz="1200" dirty="0">
                <a:highlight>
                  <a:srgbClr val="00B050"/>
                </a:highlight>
                <a:latin typeface="BIZ UDPGothic" panose="020B0400000000000000" pitchFamily="34" charset="-128"/>
                <a:ea typeface="BIZ UDPGothic" panose="020B0400000000000000" pitchFamily="34" charset="-128"/>
              </a:rPr>
              <a:t>附属図書館</a:t>
            </a:r>
            <a:endParaRPr lang="en-US" altLang="ja-JP" sz="1200" dirty="0">
              <a:latin typeface="BIZ UDPGothic" panose="020B0400000000000000" pitchFamily="34" charset="-128"/>
              <a:ea typeface="BIZ UDPGothic" panose="020B0400000000000000" pitchFamily="34" charset="-128"/>
            </a:endParaRPr>
          </a:p>
          <a:p>
            <a:pPr marL="285750" indent="-285750" defTabSz="685766" eaLnBrk="0" hangingPunct="0">
              <a:lnSpc>
                <a:spcPts val="1800"/>
              </a:lnSpc>
              <a:buFont typeface="Wingdings" panose="05000000000000000000" pitchFamily="2" charset="2"/>
              <a:buChar char="u"/>
            </a:pPr>
            <a:r>
              <a:rPr lang="ja-JP" altLang="en-US" sz="1400" dirty="0">
                <a:latin typeface="BIZ UDPGothic" panose="020B0400000000000000" pitchFamily="34" charset="-128"/>
                <a:ea typeface="BIZ UDPGothic" panose="020B0400000000000000" pitchFamily="34" charset="-128"/>
              </a:rPr>
              <a:t>法および倫理的な支援（新たな研究分野の成果創出）</a:t>
            </a:r>
            <a:br>
              <a:rPr lang="en-US" altLang="ja-JP" sz="1200" dirty="0">
                <a:latin typeface="BIZ UDPGothic" panose="020B0400000000000000" pitchFamily="34" charset="-128"/>
                <a:ea typeface="BIZ UDPGothic" panose="020B0400000000000000" pitchFamily="34" charset="-128"/>
              </a:rPr>
            </a:br>
            <a:r>
              <a:rPr lang="ja-JP" altLang="en-US" sz="1200" dirty="0">
                <a:highlight>
                  <a:srgbClr val="FFC000"/>
                </a:highlight>
                <a:latin typeface="BIZ UDPGothic" panose="020B0400000000000000" pitchFamily="34" charset="-128"/>
                <a:ea typeface="BIZ UDPGothic" panose="020B0400000000000000" pitchFamily="34" charset="-128"/>
              </a:rPr>
              <a:t>研究推進部</a:t>
            </a:r>
            <a:r>
              <a:rPr lang="ja-JP" altLang="en-US" sz="1200" dirty="0">
                <a:latin typeface="BIZ UDPGothic" panose="020B0400000000000000" pitchFamily="34" charset="-128"/>
                <a:ea typeface="BIZ UDPGothic" panose="020B0400000000000000" pitchFamily="34" charset="-128"/>
              </a:rPr>
              <a:t>、</a:t>
            </a:r>
            <a:r>
              <a:rPr lang="ja-JP" altLang="en-US" sz="1200" dirty="0">
                <a:highlight>
                  <a:srgbClr val="CBA9E5"/>
                </a:highlight>
                <a:latin typeface="BIZ UDPGothic" panose="020B0400000000000000" pitchFamily="34" charset="-128"/>
                <a:ea typeface="BIZ UDPGothic" panose="020B0400000000000000" pitchFamily="34" charset="-128"/>
              </a:rPr>
              <a:t>共創推進部</a:t>
            </a:r>
            <a:r>
              <a:rPr lang="ja-JP" altLang="en-US" sz="1200" dirty="0">
                <a:latin typeface="BIZ UDPGothic" panose="020B0400000000000000" pitchFamily="34" charset="-128"/>
                <a:ea typeface="BIZ UDPGothic" panose="020B0400000000000000" pitchFamily="34" charset="-128"/>
              </a:rPr>
              <a:t>、</a:t>
            </a:r>
            <a:r>
              <a:rPr lang="ja-JP" altLang="en-US" sz="1200" dirty="0">
                <a:highlight>
                  <a:srgbClr val="B39CF2"/>
                </a:highlight>
                <a:latin typeface="BIZ UDPGothic" panose="020B0400000000000000" pitchFamily="34" charset="-128"/>
                <a:ea typeface="BIZ UDPGothic" panose="020B0400000000000000" pitchFamily="34" charset="-128"/>
              </a:rPr>
              <a:t>共創機構</a:t>
            </a:r>
            <a:r>
              <a:rPr lang="ja-JP" altLang="en-US" sz="1200" dirty="0">
                <a:latin typeface="BIZ UDPGothic" panose="020B0400000000000000" pitchFamily="34" charset="-128"/>
                <a:ea typeface="BIZ UDPGothic" panose="020B0400000000000000" pitchFamily="34" charset="-128"/>
              </a:rPr>
              <a:t>、</a:t>
            </a:r>
            <a:r>
              <a:rPr lang="ja-JP" altLang="en-US" sz="1200" dirty="0">
                <a:highlight>
                  <a:srgbClr val="FF00FF"/>
                </a:highlight>
                <a:latin typeface="BIZ UDPGothic" panose="020B0400000000000000" pitchFamily="34" charset="-128"/>
                <a:ea typeface="BIZ UDPGothic" panose="020B0400000000000000" pitchFamily="34" charset="-128"/>
              </a:rPr>
              <a:t>経営企画オフィス</a:t>
            </a:r>
            <a:endParaRPr lang="en-US" altLang="ja-JP" sz="1200" dirty="0">
              <a:latin typeface="BIZ UDPGothic" panose="020B0400000000000000" pitchFamily="34" charset="-128"/>
              <a:ea typeface="BIZ UDPGothic" panose="020B0400000000000000" pitchFamily="34" charset="-128"/>
            </a:endParaRPr>
          </a:p>
          <a:p>
            <a:pPr marL="285750" indent="-285750" defTabSz="685766" eaLnBrk="0" hangingPunct="0">
              <a:lnSpc>
                <a:spcPts val="1800"/>
              </a:lnSpc>
              <a:buFont typeface="Wingdings" panose="05000000000000000000" pitchFamily="2" charset="2"/>
              <a:buChar char="u"/>
            </a:pPr>
            <a:r>
              <a:rPr lang="ja-JP" altLang="en-US" sz="1400" dirty="0">
                <a:latin typeface="BIZ UDPGothic" panose="020B0400000000000000" pitchFamily="34" charset="-128"/>
                <a:ea typeface="BIZ UDPGothic" panose="020B0400000000000000" pitchFamily="34" charset="-128"/>
              </a:rPr>
              <a:t>共同研究や産学連携等に必要な支援（研究データ利活用の促進）</a:t>
            </a:r>
            <a:br>
              <a:rPr lang="en-US" altLang="ja-JP" sz="1200" dirty="0">
                <a:latin typeface="BIZ UDPGothic" panose="020B0400000000000000" pitchFamily="34" charset="-128"/>
                <a:ea typeface="BIZ UDPGothic" panose="020B0400000000000000" pitchFamily="34" charset="-128"/>
              </a:rPr>
            </a:br>
            <a:r>
              <a:rPr lang="ja-JP" altLang="en-US" sz="1200" dirty="0">
                <a:highlight>
                  <a:srgbClr val="CBA9E5"/>
                </a:highlight>
                <a:latin typeface="BIZ UDPGothic" panose="020B0400000000000000" pitchFamily="34" charset="-128"/>
                <a:ea typeface="BIZ UDPGothic" panose="020B0400000000000000" pitchFamily="34" charset="-128"/>
              </a:rPr>
              <a:t>共創推進部</a:t>
            </a:r>
            <a:r>
              <a:rPr lang="ja-JP" altLang="en-US" sz="1200" dirty="0">
                <a:latin typeface="BIZ UDPGothic" panose="020B0400000000000000" pitchFamily="34" charset="-128"/>
                <a:ea typeface="BIZ UDPGothic" panose="020B0400000000000000" pitchFamily="34" charset="-128"/>
              </a:rPr>
              <a:t>、</a:t>
            </a:r>
            <a:r>
              <a:rPr lang="ja-JP" altLang="en-US" sz="1200" dirty="0">
                <a:highlight>
                  <a:srgbClr val="B39CF2"/>
                </a:highlight>
                <a:latin typeface="BIZ UDPGothic" panose="020B0400000000000000" pitchFamily="34" charset="-128"/>
                <a:ea typeface="BIZ UDPGothic" panose="020B0400000000000000" pitchFamily="34" charset="-128"/>
              </a:rPr>
              <a:t>共創機構</a:t>
            </a:r>
            <a:endParaRPr lang="en-US" altLang="ja-JP" sz="1200" dirty="0">
              <a:latin typeface="BIZ UDPGothic" panose="020B0400000000000000" pitchFamily="34" charset="-128"/>
              <a:ea typeface="BIZ UDPGothic" panose="020B0400000000000000" pitchFamily="34" charset="-128"/>
            </a:endParaRPr>
          </a:p>
          <a:p>
            <a:pPr marL="285750" indent="-285750" defTabSz="685766" eaLnBrk="0" hangingPunct="0">
              <a:lnSpc>
                <a:spcPts val="1800"/>
              </a:lnSpc>
              <a:buFont typeface="Wingdings" panose="05000000000000000000" pitchFamily="2" charset="2"/>
              <a:buChar char="u"/>
            </a:pPr>
            <a:r>
              <a:rPr lang="ja-JP" altLang="en-US" sz="1400" dirty="0">
                <a:latin typeface="BIZ UDPGothic" panose="020B0400000000000000" pitchFamily="34" charset="-128"/>
                <a:ea typeface="BIZ UDPGothic" panose="020B0400000000000000" pitchFamily="34" charset="-128"/>
              </a:rPr>
              <a:t>時代に合わせたポリシーの見直し</a:t>
            </a:r>
            <a:br>
              <a:rPr lang="en-US" altLang="ja-JP" sz="1400" dirty="0">
                <a:latin typeface="BIZ UDPGothic" panose="020B0400000000000000" pitchFamily="34" charset="-128"/>
                <a:ea typeface="BIZ UDPGothic" panose="020B0400000000000000" pitchFamily="34" charset="-128"/>
              </a:rPr>
            </a:br>
            <a:r>
              <a:rPr lang="ja-JP" altLang="en-US" sz="1200" dirty="0">
                <a:highlight>
                  <a:srgbClr val="FFC000"/>
                </a:highlight>
                <a:latin typeface="BIZ UDPGothic" panose="020B0400000000000000" pitchFamily="34" charset="-128"/>
                <a:ea typeface="BIZ UDPGothic" panose="020B0400000000000000" pitchFamily="34" charset="-128"/>
              </a:rPr>
              <a:t>研究推進部</a:t>
            </a:r>
            <a:endParaRPr lang="ja-JP" altLang="en-US" sz="1200" dirty="0">
              <a:latin typeface="BIZ UDPGothic" panose="020B0400000000000000" pitchFamily="34" charset="-128"/>
              <a:ea typeface="BIZ UDPGothic" panose="020B0400000000000000" pitchFamily="34" charset="-128"/>
            </a:endParaRPr>
          </a:p>
        </p:txBody>
      </p:sp>
      <p:sp>
        <p:nvSpPr>
          <p:cNvPr id="4" name="フローチャート: 代替処理 3">
            <a:extLst>
              <a:ext uri="{FF2B5EF4-FFF2-40B4-BE49-F238E27FC236}">
                <a16:creationId xmlns:a16="http://schemas.microsoft.com/office/drawing/2014/main" id="{88A2F68F-51D5-4F61-498C-4B463230EBB9}"/>
              </a:ext>
            </a:extLst>
          </p:cNvPr>
          <p:cNvSpPr/>
          <p:nvPr/>
        </p:nvSpPr>
        <p:spPr>
          <a:xfrm>
            <a:off x="536777" y="1423813"/>
            <a:ext cx="3388955" cy="510110"/>
          </a:xfrm>
          <a:prstGeom prst="flowChartAlternateProcess">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sp>
        <p:nvSpPr>
          <p:cNvPr id="10" name="正方形/長方形 9">
            <a:extLst>
              <a:ext uri="{FF2B5EF4-FFF2-40B4-BE49-F238E27FC236}">
                <a16:creationId xmlns:a16="http://schemas.microsoft.com/office/drawing/2014/main" id="{45343E77-5B9F-1770-5470-58DACD03D1B5}"/>
              </a:ext>
            </a:extLst>
          </p:cNvPr>
          <p:cNvSpPr/>
          <p:nvPr/>
        </p:nvSpPr>
        <p:spPr>
          <a:xfrm>
            <a:off x="6068830" y="1471628"/>
            <a:ext cx="2841413" cy="3182875"/>
          </a:xfrm>
          <a:prstGeom prst="rect">
            <a:avLst/>
          </a:prstGeom>
          <a:solidFill>
            <a:schemeClr val="bg1"/>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sp>
        <p:nvSpPr>
          <p:cNvPr id="5" name="コンテンツ プレースホルダー 2">
            <a:extLst>
              <a:ext uri="{FF2B5EF4-FFF2-40B4-BE49-F238E27FC236}">
                <a16:creationId xmlns:a16="http://schemas.microsoft.com/office/drawing/2014/main" id="{F22B4F52-631C-DA71-A4AB-8DC21EE1ED38}"/>
              </a:ext>
            </a:extLst>
          </p:cNvPr>
          <p:cNvSpPr txBox="1">
            <a:spLocks noChangeArrowheads="1"/>
          </p:cNvSpPr>
          <p:nvPr/>
        </p:nvSpPr>
        <p:spPr bwMode="auto">
          <a:xfrm>
            <a:off x="6196809" y="1510542"/>
            <a:ext cx="2635158" cy="3244440"/>
          </a:xfrm>
          <a:prstGeom prst="rect">
            <a:avLst/>
          </a:prstGeom>
          <a:noFill/>
          <a:ln>
            <a:noFill/>
          </a:ln>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defTabSz="685766" eaLnBrk="0" hangingPunct="0">
              <a:lnSpc>
                <a:spcPts val="1800"/>
              </a:lnSpc>
            </a:pPr>
            <a:r>
              <a:rPr lang="ja-JP" altLang="en-US" sz="1200" dirty="0">
                <a:latin typeface="BIZ UDPGothic" panose="020B0400000000000000" pitchFamily="34" charset="-128"/>
                <a:ea typeface="BIZ UDPGothic" panose="020B0400000000000000" pitchFamily="34" charset="-128"/>
              </a:rPr>
              <a:t>オープンサイエンス推進室を中心に、左記の担当部局が</a:t>
            </a:r>
            <a:r>
              <a:rPr lang="ja-JP" altLang="en-US" sz="1200">
                <a:latin typeface="BIZ UDPGothic" panose="020B0400000000000000" pitchFamily="34" charset="-128"/>
                <a:ea typeface="BIZ UDPGothic" panose="020B0400000000000000" pitchFamily="34" charset="-128"/>
              </a:rPr>
              <a:t>連携しながら</a:t>
            </a:r>
            <a:br>
              <a:rPr lang="en-US" altLang="ja-JP" sz="1200" dirty="0">
                <a:latin typeface="BIZ UDPGothic" panose="020B0400000000000000" pitchFamily="34" charset="-128"/>
                <a:ea typeface="BIZ UDPGothic" panose="020B0400000000000000" pitchFamily="34" charset="-128"/>
              </a:rPr>
            </a:br>
            <a:r>
              <a:rPr lang="ja-JP" altLang="en-US" sz="1200">
                <a:latin typeface="BIZ UDPGothic" panose="020B0400000000000000" pitchFamily="34" charset="-128"/>
                <a:ea typeface="BIZ UDPGothic" panose="020B0400000000000000" pitchFamily="34" charset="-128"/>
              </a:rPr>
              <a:t>導入</a:t>
            </a:r>
            <a:r>
              <a:rPr lang="ja-JP" altLang="en-US" sz="1200" dirty="0">
                <a:latin typeface="BIZ UDPGothic" panose="020B0400000000000000" pitchFamily="34" charset="-128"/>
                <a:ea typeface="BIZ UDPGothic" panose="020B0400000000000000" pitchFamily="34" charset="-128"/>
              </a:rPr>
              <a:t>・利用支援を行います。</a:t>
            </a:r>
            <a:endParaRPr lang="en-US" altLang="ja-JP" sz="1200" dirty="0">
              <a:latin typeface="BIZ UDPGothic" panose="020B0400000000000000" pitchFamily="34" charset="-128"/>
              <a:ea typeface="BIZ UDPGothic" panose="020B0400000000000000" pitchFamily="34" charset="-128"/>
            </a:endParaRPr>
          </a:p>
          <a:p>
            <a:pPr defTabSz="685766" eaLnBrk="0" hangingPunct="0">
              <a:lnSpc>
                <a:spcPts val="1800"/>
              </a:lnSpc>
            </a:pPr>
            <a:endParaRPr lang="en-US" altLang="ja-JP" sz="1200" dirty="0">
              <a:latin typeface="BIZ UDPGothic" panose="020B0400000000000000" pitchFamily="34" charset="-128"/>
              <a:ea typeface="BIZ UDPGothic" panose="020B0400000000000000" pitchFamily="34" charset="-128"/>
            </a:endParaRPr>
          </a:p>
          <a:p>
            <a:pPr defTabSz="685766" eaLnBrk="0" hangingPunct="0">
              <a:lnSpc>
                <a:spcPts val="1800"/>
              </a:lnSpc>
            </a:pPr>
            <a:endParaRPr lang="en-US" altLang="ja-JP" sz="1200" dirty="0">
              <a:solidFill>
                <a:prstClr val="white"/>
              </a:solidFill>
              <a:highlight>
                <a:srgbClr val="FFC000"/>
              </a:highlight>
              <a:latin typeface="BIZ UDPGothic" panose="020B0400000000000000" pitchFamily="34" charset="-128"/>
              <a:ea typeface="BIZ UDPGothic" panose="020B0400000000000000" pitchFamily="34" charset="-128"/>
            </a:endParaRPr>
          </a:p>
          <a:p>
            <a:pPr defTabSz="685766" eaLnBrk="0" hangingPunct="0">
              <a:lnSpc>
                <a:spcPts val="1800"/>
              </a:lnSpc>
            </a:pPr>
            <a:endParaRPr lang="en-US" altLang="ja-JP" sz="1200" dirty="0">
              <a:solidFill>
                <a:prstClr val="white"/>
              </a:solidFill>
              <a:highlight>
                <a:srgbClr val="FFC000"/>
              </a:highlight>
              <a:latin typeface="BIZ UDPGothic" panose="020B0400000000000000" pitchFamily="34" charset="-128"/>
              <a:ea typeface="BIZ UDPGothic" panose="020B0400000000000000" pitchFamily="34" charset="-128"/>
            </a:endParaRPr>
          </a:p>
          <a:p>
            <a:pPr defTabSz="685766" eaLnBrk="0" hangingPunct="0">
              <a:lnSpc>
                <a:spcPts val="1800"/>
              </a:lnSpc>
            </a:pPr>
            <a:endParaRPr lang="en-US" altLang="ja-JP" sz="1200" dirty="0">
              <a:solidFill>
                <a:prstClr val="white"/>
              </a:solidFill>
              <a:highlight>
                <a:srgbClr val="FFC000"/>
              </a:highlight>
              <a:latin typeface="BIZ UDPGothic" panose="020B0400000000000000" pitchFamily="34" charset="-128"/>
              <a:ea typeface="BIZ UDPGothic" panose="020B0400000000000000" pitchFamily="34" charset="-128"/>
            </a:endParaRPr>
          </a:p>
          <a:p>
            <a:pPr defTabSz="685766" eaLnBrk="0" hangingPunct="0">
              <a:lnSpc>
                <a:spcPts val="1800"/>
              </a:lnSpc>
            </a:pPr>
            <a:r>
              <a:rPr lang="ja-JP" altLang="en-US" sz="1200" dirty="0">
                <a:solidFill>
                  <a:prstClr val="white"/>
                </a:solidFill>
                <a:latin typeface="BIZ UDPGothic" panose="020B0400000000000000" pitchFamily="34" charset="-128"/>
                <a:ea typeface="BIZ UDPGothic" panose="020B0400000000000000" pitchFamily="34" charset="-128"/>
              </a:rPr>
              <a:t>   </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pic>
        <p:nvPicPr>
          <p:cNvPr id="6" name="Picture 2" descr="http://www.hpc.cmc.osaka-u.ac.jp/wp-content/uploads/2021/10/ONION-logo-200x200.png">
            <a:extLst>
              <a:ext uri="{FF2B5EF4-FFF2-40B4-BE49-F238E27FC236}">
                <a16:creationId xmlns:a16="http://schemas.microsoft.com/office/drawing/2014/main" id="{DE20AEF8-3454-9D3E-CC5E-472805199736}"/>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288866" y="3281203"/>
            <a:ext cx="991972" cy="1019540"/>
          </a:xfrm>
          <a:prstGeom prst="rect">
            <a:avLst/>
          </a:prstGeom>
          <a:noFill/>
        </p:spPr>
      </p:pic>
      <p:pic>
        <p:nvPicPr>
          <p:cNvPr id="7" name="Picture 2" descr="大阪大学学術情報庫OUKA">
            <a:extLst>
              <a:ext uri="{FF2B5EF4-FFF2-40B4-BE49-F238E27FC236}">
                <a16:creationId xmlns:a16="http://schemas.microsoft.com/office/drawing/2014/main" id="{23E3ACEB-A007-CB33-99BD-95885C1EE9D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2599"/>
          <a:stretch/>
        </p:blipFill>
        <p:spPr bwMode="auto">
          <a:xfrm>
            <a:off x="7554674" y="3303322"/>
            <a:ext cx="1052549" cy="1163130"/>
          </a:xfrm>
          <a:prstGeom prst="rect">
            <a:avLst/>
          </a:prstGeom>
          <a:noFill/>
          <a:extLst>
            <a:ext uri="{909E8E84-426E-40DD-AFC4-6F175D3DCCD1}">
              <a14:hiddenFill xmlns:a14="http://schemas.microsoft.com/office/drawing/2010/main">
                <a:solidFill>
                  <a:srgbClr val="FFFFFF"/>
                </a:solidFill>
              </a14:hiddenFill>
            </a:ext>
          </a:extLst>
        </p:spPr>
      </p:pic>
      <p:sp>
        <p:nvSpPr>
          <p:cNvPr id="11" name="テキスト ボックス 10">
            <a:extLst>
              <a:ext uri="{FF2B5EF4-FFF2-40B4-BE49-F238E27FC236}">
                <a16:creationId xmlns:a16="http://schemas.microsoft.com/office/drawing/2014/main" id="{8FDCEF64-6F00-DE95-AC1F-F1D54CEC23D9}"/>
              </a:ext>
            </a:extLst>
          </p:cNvPr>
          <p:cNvSpPr txBox="1"/>
          <p:nvPr/>
        </p:nvSpPr>
        <p:spPr>
          <a:xfrm>
            <a:off x="0" y="4911228"/>
            <a:ext cx="9144000" cy="230832"/>
          </a:xfrm>
          <a:prstGeom prst="rect">
            <a:avLst/>
          </a:prstGeom>
          <a:solidFill>
            <a:schemeClr val="bg1">
              <a:lumMod val="95000"/>
            </a:schemeClr>
          </a:solidFill>
        </p:spPr>
        <p:txBody>
          <a:bodyPr wrap="square" lIns="91440" tIns="45720" rIns="91440" bIns="45720" anchor="t">
            <a:spAutoFit/>
          </a:bodyPr>
          <a:lstStyle/>
          <a:p>
            <a:r>
              <a:rPr lang="ja-JP" altLang="en-US" sz="900">
                <a:latin typeface="BIZ UDPGothic" panose="020B0400000000000000" pitchFamily="34" charset="-128"/>
                <a:ea typeface="BIZ UDPGothic" panose="020B0400000000000000" pitchFamily="34" charset="-128"/>
              </a:rPr>
              <a:t>大阪大学（</a:t>
            </a:r>
            <a:r>
              <a:rPr lang="en-US" altLang="ja-JP" sz="900" dirty="0">
                <a:latin typeface="BIZ UDPGothic" panose="020B0400000000000000" pitchFamily="34" charset="-128"/>
                <a:ea typeface="BIZ UDPGothic" panose="020B0400000000000000" pitchFamily="34" charset="-128"/>
              </a:rPr>
              <a:t>2023, 3, 24</a:t>
            </a:r>
            <a:r>
              <a:rPr lang="ja-JP" altLang="en-US" sz="900">
                <a:latin typeface="BIZ UDPGothic" panose="020B0400000000000000" pitchFamily="34" charset="-128"/>
                <a:ea typeface="BIZ UDPGothic" panose="020B0400000000000000" pitchFamily="34" charset="-128"/>
              </a:rPr>
              <a:t>）「大阪</a:t>
            </a:r>
            <a:r>
              <a:rPr lang="ja-JP" altLang="en-US" sz="900" dirty="0">
                <a:latin typeface="BIZ UDPGothic" panose="020B0400000000000000" pitchFamily="34" charset="-128"/>
                <a:ea typeface="BIZ UDPGothic" panose="020B0400000000000000" pitchFamily="34" charset="-128"/>
              </a:rPr>
              <a:t>大学</a:t>
            </a:r>
            <a:r>
              <a:rPr lang="ja-JP" altLang="en-US" sz="900">
                <a:latin typeface="BIZ UDPGothic" panose="020B0400000000000000" pitchFamily="34" charset="-128"/>
                <a:ea typeface="BIZ UDPGothic" panose="020B0400000000000000" pitchFamily="34" charset="-128"/>
              </a:rPr>
              <a:t>研究データポリシー　解説」</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6"/>
              </a:rPr>
              <a:t>https://www.osaka-u.ac.jp/ja/research/hclg46</a:t>
            </a:r>
            <a:endParaRPr lang="en-US" altLang="ja-JP" sz="900" dirty="0">
              <a:latin typeface="BIZ UDPGothic" panose="020B0400000000000000" pitchFamily="34" charset="-128"/>
              <a:ea typeface="BIZ UDPGothic" panose="020B0400000000000000" pitchFamily="34" charset="-128"/>
            </a:endParaRPr>
          </a:p>
        </p:txBody>
      </p:sp>
      <p:sp>
        <p:nvSpPr>
          <p:cNvPr id="12" name="コンテンツ プレースホルダー 2">
            <a:extLst>
              <a:ext uri="{FF2B5EF4-FFF2-40B4-BE49-F238E27FC236}">
                <a16:creationId xmlns:a16="http://schemas.microsoft.com/office/drawing/2014/main" id="{23E94391-85B9-AFBB-212A-ADF129AEA33C}"/>
              </a:ext>
            </a:extLst>
          </p:cNvPr>
          <p:cNvSpPr txBox="1">
            <a:spLocks noChangeArrowheads="1"/>
          </p:cNvSpPr>
          <p:nvPr/>
        </p:nvSpPr>
        <p:spPr bwMode="auto">
          <a:xfrm>
            <a:off x="323528" y="1086374"/>
            <a:ext cx="5093399" cy="25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defTabSz="685766" eaLnBrk="0" hangingPunct="0">
              <a:lnSpc>
                <a:spcPts val="1800"/>
              </a:lnSpc>
            </a:pPr>
            <a:r>
              <a:rPr lang="ja-JP" altLang="en-US" sz="1400" dirty="0">
                <a:latin typeface="BIZ UDPGothic" panose="020B0400000000000000" pitchFamily="34" charset="-128"/>
                <a:ea typeface="BIZ UDPGothic" panose="020B0400000000000000" pitchFamily="34" charset="-128"/>
              </a:rPr>
              <a:t>大阪大学研究データポリシー解説の大学の責務より</a:t>
            </a:r>
            <a:endParaRPr lang="en-US" altLang="ja-JP" sz="1400" dirty="0">
              <a:solidFill>
                <a:prstClr val="black"/>
              </a:solidFill>
              <a:latin typeface="BIZ UDPGothic" panose="020B0400000000000000" pitchFamily="34" charset="-128"/>
              <a:ea typeface="BIZ UDPGothic" panose="020B0400000000000000" pitchFamily="34" charset="-128"/>
            </a:endParaRPr>
          </a:p>
        </p:txBody>
      </p:sp>
      <p:pic>
        <p:nvPicPr>
          <p:cNvPr id="1028" name="Picture 4">
            <a:extLst>
              <a:ext uri="{FF2B5EF4-FFF2-40B4-BE49-F238E27FC236}">
                <a16:creationId xmlns:a16="http://schemas.microsoft.com/office/drawing/2014/main" id="{5E43C15A-9D69-B950-491C-C006A69FD4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5159" y="2390035"/>
            <a:ext cx="838458" cy="877761"/>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1C62FF02-E624-00EE-AD66-55B6659315DC}"/>
              </a:ext>
            </a:extLst>
          </p:cNvPr>
          <p:cNvSpPr txBox="1"/>
          <p:nvPr/>
        </p:nvSpPr>
        <p:spPr>
          <a:xfrm>
            <a:off x="6938172" y="2345998"/>
            <a:ext cx="1105025" cy="954107"/>
          </a:xfrm>
          <a:prstGeom prst="rect">
            <a:avLst/>
          </a:prstGeom>
          <a:solidFill>
            <a:schemeClr val="bg1"/>
          </a:solidFill>
          <a:ln>
            <a:solidFill>
              <a:schemeClr val="tx1"/>
            </a:solidFill>
          </a:ln>
        </p:spPr>
        <p:txBody>
          <a:bodyPr wrap="square" rtlCol="0">
            <a:spAutoFit/>
          </a:bodyPr>
          <a:lstStyle/>
          <a:p>
            <a:pPr algn="ctr"/>
            <a:endParaRPr kumimoji="1" lang="en-US" altLang="ja-JP" sz="1400" b="1" dirty="0">
              <a:latin typeface="BIZ UDPゴシック" panose="020B0400000000000000" pitchFamily="50" charset="-128"/>
              <a:ea typeface="BIZ UDPゴシック" panose="020B0400000000000000" pitchFamily="50" charset="-128"/>
            </a:endParaRPr>
          </a:p>
          <a:p>
            <a:pPr algn="ctr"/>
            <a:r>
              <a:rPr kumimoji="1" lang="en-US" altLang="ja-JP" sz="1400" b="1" dirty="0" err="1">
                <a:latin typeface="BIZ UDPゴシック" panose="020B0400000000000000" pitchFamily="50" charset="-128"/>
                <a:ea typeface="BIZ UDPゴシック" panose="020B0400000000000000" pitchFamily="50" charset="-128"/>
              </a:rPr>
              <a:t>GakuNin</a:t>
            </a:r>
            <a:r>
              <a:rPr kumimoji="1" lang="en-US" altLang="ja-JP" sz="1400" b="1" dirty="0">
                <a:latin typeface="BIZ UDPゴシック" panose="020B0400000000000000" pitchFamily="50" charset="-128"/>
                <a:ea typeface="BIZ UDPゴシック" panose="020B0400000000000000" pitchFamily="50" charset="-128"/>
              </a:rPr>
              <a:t> RDM</a:t>
            </a:r>
          </a:p>
          <a:p>
            <a:pPr algn="ctr"/>
            <a:endParaRPr kumimoji="1" lang="ja-JP" altLang="en-US" sz="1400" b="1" dirty="0">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D37CB2-1312-C2B5-A777-C7C2DB64C977}"/>
              </a:ext>
            </a:extLst>
          </p:cNvPr>
          <p:cNvSpPr>
            <a:spLocks noGrp="1"/>
          </p:cNvSpPr>
          <p:nvPr>
            <p:ph type="title"/>
          </p:nvPr>
        </p:nvSpPr>
        <p:spPr/>
        <p:txBody>
          <a:bodyPr/>
          <a:lstStyle/>
          <a:p>
            <a:r>
              <a:rPr lang="ja-JP" altLang="en-US"/>
              <a:t>参照資料</a:t>
            </a:r>
            <a:endParaRPr kumimoji="1" lang="ja-JP" altLang="en-US"/>
          </a:p>
        </p:txBody>
      </p:sp>
      <p:sp>
        <p:nvSpPr>
          <p:cNvPr id="3" name="コンテンツ プレースホルダー 2">
            <a:extLst>
              <a:ext uri="{FF2B5EF4-FFF2-40B4-BE49-F238E27FC236}">
                <a16:creationId xmlns:a16="http://schemas.microsoft.com/office/drawing/2014/main" id="{ED35B60B-B970-9AEF-F154-1804828311DC}"/>
              </a:ext>
            </a:extLst>
          </p:cNvPr>
          <p:cNvSpPr>
            <a:spLocks noGrp="1"/>
          </p:cNvSpPr>
          <p:nvPr>
            <p:ph idx="1"/>
          </p:nvPr>
        </p:nvSpPr>
        <p:spPr/>
        <p:txBody>
          <a:bodyPr>
            <a:normAutofit/>
          </a:bodyPr>
          <a:lstStyle/>
          <a:p>
            <a:r>
              <a:rPr lang="ja-JP" altLang="en-US" sz="1200" dirty="0">
                <a:latin typeface="BIZ UDPGothic" panose="020B0400000000000000" pitchFamily="34" charset="-128"/>
                <a:ea typeface="BIZ UDPGothic" panose="020B0400000000000000" pitchFamily="34" charset="-128"/>
              </a:rPr>
              <a:t>大阪大学（</a:t>
            </a:r>
            <a:r>
              <a:rPr lang="en-US" altLang="ja-JP" sz="1200" dirty="0">
                <a:latin typeface="BIZ UDPGothic" panose="020B0400000000000000" pitchFamily="34" charset="-128"/>
                <a:ea typeface="BIZ UDPGothic" panose="020B0400000000000000" pitchFamily="34" charset="-128"/>
              </a:rPr>
              <a:t>2023, 3, 24</a:t>
            </a:r>
            <a:r>
              <a:rPr lang="ja-JP" altLang="en-US" sz="1200" dirty="0">
                <a:latin typeface="BIZ UDPGothic" panose="020B0400000000000000" pitchFamily="34" charset="-128"/>
                <a:ea typeface="BIZ UDPGothic" panose="020B0400000000000000" pitchFamily="34" charset="-128"/>
              </a:rPr>
              <a:t>）「大阪大学研究データポリシー　解説」</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https://www.osaka-u.ac.jp/ja/research/hclg46</a:t>
            </a:r>
            <a:endParaRPr lang="en-US" altLang="ja-JP" sz="1200" dirty="0">
              <a:latin typeface="BIZ UDPGothic" panose="020B0400000000000000" pitchFamily="34" charset="-128"/>
              <a:ea typeface="BIZ UDPGothic" panose="020B0400000000000000" pitchFamily="34" charset="-128"/>
            </a:endParaRPr>
          </a:p>
          <a:p>
            <a:r>
              <a:rPr lang="ja-JP" altLang="en-US" sz="1200" dirty="0">
                <a:latin typeface="BIZ UDPGothic" panose="020B0400000000000000" pitchFamily="34" charset="-128"/>
                <a:ea typeface="BIZ UDPGothic" panose="020B0400000000000000" pitchFamily="34" charset="-128"/>
              </a:rPr>
              <a:t>大阪大学サイバーメティアセンター（</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ONION</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http://www.hpc.cmc.osaka-u.ac.jp/onion/</a:t>
            </a:r>
            <a:r>
              <a:rPr lang="ja-JP" altLang="en-US" sz="1200" dirty="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r>
              <a:rPr lang="ja-JP" altLang="en-US" sz="1200" dirty="0">
                <a:latin typeface="BIZ UDPGothic" panose="020B0400000000000000" pitchFamily="34" charset="-128"/>
                <a:ea typeface="BIZ UDPGothic" panose="020B0400000000000000" pitchFamily="34" charset="-128"/>
              </a:rPr>
              <a:t>国立情報学研究所（</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AI</a:t>
            </a:r>
            <a:r>
              <a:rPr lang="ja-JP" altLang="en-US" sz="1200" dirty="0">
                <a:latin typeface="BIZ UDPGothic" panose="020B0400000000000000" pitchFamily="34" charset="-128"/>
                <a:ea typeface="BIZ UDPGothic" panose="020B0400000000000000" pitchFamily="34" charset="-128"/>
              </a:rPr>
              <a:t>等の活用を推進する研究データエコシステム構築事業</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事業の詳細」</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5"/>
              </a:rPr>
              <a:t>https://www.nii.ac.jp/creded/project.html</a:t>
            </a:r>
            <a:endParaRPr lang="en-US" altLang="ja-JP" sz="1200" dirty="0">
              <a:latin typeface="BIZ UDPGothic" panose="020B0400000000000000" pitchFamily="34" charset="-128"/>
              <a:ea typeface="BIZ UDPGothic" panose="020B0400000000000000" pitchFamily="34" charset="-128"/>
            </a:endParaRPr>
          </a:p>
          <a:p>
            <a:r>
              <a:rPr lang="ja-JP" altLang="en-US" sz="1200" dirty="0">
                <a:latin typeface="BIZ UDPGothic" panose="020B0400000000000000" pitchFamily="34" charset="-128"/>
                <a:ea typeface="BIZ UDPGothic" panose="020B0400000000000000" pitchFamily="34" charset="-128"/>
              </a:rPr>
              <a:t>国立情報学研究所（</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err="1">
                <a:latin typeface="BIZ UDPGothic" panose="020B0400000000000000" pitchFamily="34" charset="-128"/>
                <a:ea typeface="BIZ UDPGothic" panose="020B0400000000000000" pitchFamily="34" charset="-128"/>
              </a:rPr>
              <a:t>GakuNin</a:t>
            </a:r>
            <a:r>
              <a:rPr lang="en-US" altLang="ja-JP" sz="1200" dirty="0">
                <a:latin typeface="BIZ UDPGothic" panose="020B0400000000000000" pitchFamily="34" charset="-128"/>
                <a:ea typeface="BIZ UDPGothic" panose="020B0400000000000000" pitchFamily="34" charset="-128"/>
              </a:rPr>
              <a:t> RDM</a:t>
            </a:r>
            <a:r>
              <a:rPr lang="ja-JP" altLang="en-US" sz="1200" dirty="0">
                <a:latin typeface="BIZ UDPGothic" panose="020B0400000000000000" pitchFamily="34" charset="-128"/>
                <a:ea typeface="BIZ UDPGothic" panose="020B0400000000000000" pitchFamily="34" charset="-128"/>
              </a:rPr>
              <a:t>サポートポータル　</a:t>
            </a:r>
            <a:r>
              <a:rPr lang="en-US" altLang="ja-JP" sz="1200" dirty="0" err="1">
                <a:latin typeface="BIZ UDPGothic" panose="020B0400000000000000" pitchFamily="34" charset="-128"/>
                <a:ea typeface="BIZ UDPGothic" panose="020B0400000000000000" pitchFamily="34" charset="-128"/>
              </a:rPr>
              <a:t>GakuNin</a:t>
            </a:r>
            <a:r>
              <a:rPr lang="en-US" altLang="ja-JP" sz="1200" dirty="0">
                <a:latin typeface="BIZ UDPGothic" panose="020B0400000000000000" pitchFamily="34" charset="-128"/>
                <a:ea typeface="BIZ UDPGothic" panose="020B0400000000000000" pitchFamily="34" charset="-128"/>
              </a:rPr>
              <a:t> RDM</a:t>
            </a:r>
            <a:r>
              <a:rPr lang="ja-JP" altLang="en-US" sz="1200" dirty="0">
                <a:latin typeface="BIZ UDPGothic" panose="020B0400000000000000" pitchFamily="34" charset="-128"/>
                <a:ea typeface="BIZ UDPGothic" panose="020B0400000000000000" pitchFamily="34" charset="-128"/>
              </a:rPr>
              <a:t>の機能」</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6"/>
              </a:rPr>
              <a:t>https://support.rdm.nii.ac.jp/about/</a:t>
            </a:r>
            <a:endParaRPr lang="en-US" altLang="ja-JP" sz="1200" dirty="0">
              <a:latin typeface="BIZ UDPGothic" panose="020B0400000000000000" pitchFamily="34" charset="-128"/>
              <a:ea typeface="BIZ UDPGothic" panose="020B0400000000000000" pitchFamily="34" charset="-128"/>
            </a:endParaRPr>
          </a:p>
          <a:p>
            <a:r>
              <a:rPr lang="ja-JP" altLang="en-US" sz="1200" dirty="0">
                <a:latin typeface="BIZ UDPGothic" panose="020B0400000000000000" pitchFamily="34" charset="-128"/>
                <a:ea typeface="BIZ UDPGothic" panose="020B0400000000000000" pitchFamily="34" charset="-128"/>
              </a:rPr>
              <a:t>国立情報学研究所（</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err="1">
                <a:latin typeface="BIZ UDPGothic" panose="020B0400000000000000" pitchFamily="34" charset="-128"/>
                <a:ea typeface="BIZ UDPGothic" panose="020B0400000000000000" pitchFamily="34" charset="-128"/>
              </a:rPr>
              <a:t>GakuNinRDM</a:t>
            </a:r>
            <a:r>
              <a:rPr lang="ja-JP" altLang="en-US" sz="1200" dirty="0">
                <a:latin typeface="BIZ UDPGothic" panose="020B0400000000000000" pitchFamily="34" charset="-128"/>
                <a:ea typeface="BIZ UDPGothic" panose="020B0400000000000000" pitchFamily="34" charset="-128"/>
              </a:rPr>
              <a:t>サポートポータル　</a:t>
            </a:r>
            <a:r>
              <a:rPr lang="en-US" altLang="ja-JP" sz="1200" dirty="0" err="1">
                <a:latin typeface="BIZ UDPGothic" panose="020B0400000000000000" pitchFamily="34" charset="-128"/>
                <a:ea typeface="BIZ UDPGothic" panose="020B0400000000000000" pitchFamily="34" charset="-128"/>
              </a:rPr>
              <a:t>GakuNin</a:t>
            </a:r>
            <a:r>
              <a:rPr lang="en-US" altLang="ja-JP" sz="1200" dirty="0">
                <a:latin typeface="BIZ UDPGothic" panose="020B0400000000000000" pitchFamily="34" charset="-128"/>
                <a:ea typeface="BIZ UDPGothic" panose="020B0400000000000000" pitchFamily="34" charset="-128"/>
              </a:rPr>
              <a:t> RDM</a:t>
            </a:r>
            <a:r>
              <a:rPr lang="ja-JP" altLang="en-US" sz="1200" dirty="0">
                <a:latin typeface="BIZ UDPGothic" panose="020B0400000000000000" pitchFamily="34" charset="-128"/>
                <a:ea typeface="BIZ UDPGothic" panose="020B0400000000000000" pitchFamily="34" charset="-128"/>
              </a:rPr>
              <a:t>の活用事例集」</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6"/>
              </a:rPr>
              <a:t>https://support.rdm.nii.ac.jp/about/</a:t>
            </a:r>
            <a:endParaRPr lang="ja-JP" altLang="en-US" sz="1200" dirty="0">
              <a:latin typeface="BIZ UDPGothic" panose="020B0400000000000000" pitchFamily="34" charset="-128"/>
              <a:ea typeface="BIZ UDPGothic" panose="020B0400000000000000" pitchFamily="34" charset="-128"/>
            </a:endParaRPr>
          </a:p>
          <a:p>
            <a:r>
              <a:rPr lang="ja-JP" altLang="en-US" sz="1200" dirty="0">
                <a:latin typeface="BIZ UDPGothic" panose="020B0400000000000000" pitchFamily="34" charset="-128"/>
                <a:ea typeface="BIZ UDPGothic" panose="020B0400000000000000" pitchFamily="34" charset="-128"/>
              </a:rPr>
              <a:t>国立情報学研究所オープンサイエンス基盤研究センター（</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NII</a:t>
            </a:r>
            <a:r>
              <a:rPr lang="ja-JP" altLang="en-US" sz="1200" dirty="0">
                <a:latin typeface="BIZ UDPGothic" panose="020B0400000000000000" pitchFamily="34" charset="-128"/>
                <a:ea typeface="BIZ UDPGothic" panose="020B0400000000000000" pitchFamily="34" charset="-128"/>
              </a:rPr>
              <a:t>研究データ基盤（</a:t>
            </a:r>
            <a:r>
              <a:rPr lang="en-US" altLang="ja-JP" sz="1200" dirty="0">
                <a:latin typeface="BIZ UDPGothic" panose="020B0400000000000000" pitchFamily="34" charset="-128"/>
                <a:ea typeface="BIZ UDPGothic" panose="020B0400000000000000" pitchFamily="34" charset="-128"/>
              </a:rPr>
              <a:t>NII Research Data Cloud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NII RDC</a:t>
            </a:r>
            <a:r>
              <a:rPr lang="ja-JP" altLang="en-US" sz="1200" dirty="0">
                <a:latin typeface="BIZ UDPGothic" panose="020B0400000000000000" pitchFamily="34" charset="-128"/>
                <a:ea typeface="BIZ UDPGothic" panose="020B0400000000000000" pitchFamily="34" charset="-128"/>
              </a:rPr>
              <a:t>）の概要」</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7"/>
              </a:rPr>
              <a:t>https://rcos.nii.ac.jp/service/</a:t>
            </a:r>
            <a:endParaRPr lang="en-US" altLang="ja-JP" sz="1200" dirty="0">
              <a:latin typeface="BIZ UDPGothic" panose="020B0400000000000000" pitchFamily="34" charset="-128"/>
              <a:ea typeface="BIZ UDPGothic" panose="020B0400000000000000" pitchFamily="34" charset="-128"/>
            </a:endParaRPr>
          </a:p>
          <a:p>
            <a:r>
              <a:rPr lang="ja-JP" altLang="en-US" sz="1200" dirty="0">
                <a:latin typeface="BIZ UDPGothic" panose="020B0400000000000000" pitchFamily="34" charset="-128"/>
                <a:ea typeface="BIZ UDPGothic" panose="020B0400000000000000" pitchFamily="34" charset="-128"/>
              </a:rPr>
              <a:t>古谷浩志（</a:t>
            </a:r>
            <a:r>
              <a:rPr lang="en-US" altLang="ja-JP" sz="1200" dirty="0">
                <a:latin typeface="BIZ UDPGothic" panose="020B0400000000000000" pitchFamily="34" charset="-128"/>
                <a:ea typeface="BIZ UDPGothic" panose="020B0400000000000000" pitchFamily="34" charset="-128"/>
              </a:rPr>
              <a:t>2023, 5, 30</a:t>
            </a:r>
            <a:r>
              <a:rPr lang="ja-JP" altLang="en-US" sz="1200" dirty="0">
                <a:latin typeface="BIZ UDPGothic" panose="020B0400000000000000" pitchFamily="34" charset="-128"/>
                <a:ea typeface="BIZ UDPGothic" panose="020B0400000000000000" pitchFamily="34" charset="-128"/>
              </a:rPr>
              <a:t>）「コアファシリティを通して研究活動に役立つデータエコシステムを作る」</a:t>
            </a:r>
            <a:r>
              <a:rPr lang="en-US" altLang="ja-JP" sz="1200" dirty="0">
                <a:latin typeface="BIZ UDPGothic" panose="020B0400000000000000" pitchFamily="34" charset="-128"/>
                <a:ea typeface="BIZ UDPGothic" panose="020B0400000000000000" pitchFamily="34" charset="-128"/>
              </a:rPr>
              <a:t>NII</a:t>
            </a:r>
            <a:r>
              <a:rPr lang="ja-JP" altLang="en-US" sz="1200" dirty="0">
                <a:latin typeface="BIZ UDPGothic" panose="020B0400000000000000" pitchFamily="34" charset="-128"/>
                <a:ea typeface="BIZ UDPGothic" panose="020B0400000000000000" pitchFamily="34" charset="-128"/>
              </a:rPr>
              <a:t>オープンフォーラム</a:t>
            </a:r>
            <a:r>
              <a:rPr lang="en-US" altLang="ja-JP" sz="1200" dirty="0">
                <a:latin typeface="BIZ UDPGothic" panose="020B0400000000000000" pitchFamily="34" charset="-128"/>
                <a:ea typeface="BIZ UDPGothic" panose="020B0400000000000000" pitchFamily="34" charset="-128"/>
              </a:rPr>
              <a:t>2023, AXIES-RDM</a:t>
            </a:r>
            <a:r>
              <a:rPr lang="ja-JP" altLang="en-US" sz="1200" dirty="0">
                <a:latin typeface="BIZ UDPGothic" panose="020B0400000000000000" pitchFamily="34" charset="-128"/>
                <a:ea typeface="BIZ UDPGothic" panose="020B0400000000000000" pitchFamily="34" charset="-128"/>
              </a:rPr>
              <a:t>部会との合同セッション　大学における研究データマネジメントのための情報基盤</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8"/>
              </a:rPr>
              <a:t>https://www.nii.ac.jp/openforum/upload/1acad47fe1977dc7fb1000f4609a22e5344f9ebd.pdf</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endParaRPr kumimoji="1" lang="ja-JP" altLang="en-US" sz="1200" dirty="0"/>
          </a:p>
        </p:txBody>
      </p:sp>
    </p:spTree>
    <p:extLst>
      <p:ext uri="{BB962C8B-B14F-4D97-AF65-F5344CB8AC3E}">
        <p14:creationId xmlns:p14="http://schemas.microsoft.com/office/powerpoint/2010/main" val="1988733016"/>
      </p:ext>
    </p:extLst>
  </p:cSld>
  <p:clrMapOvr>
    <a:masterClrMapping/>
  </p:clrMapOvr>
</p:sld>
</file>

<file path=ppt/theme/theme1.xml><?xml version="1.0" encoding="utf-8"?>
<a:theme xmlns:a="http://schemas.openxmlformats.org/drawingml/2006/main" name="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669FA88-983D-C347-A6FD-D4EBE12D7C5E}">
  <we:reference id="bd5fb07b-f3e7-4d3f-af08-fcc3868e6623" version="1.0.0.0" store="developer" storeType="Registry"/>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383</TotalTime>
  <Words>4736</Words>
  <Application>Microsoft Office PowerPoint</Application>
  <PresentationFormat>画面に合わせる (16:9)</PresentationFormat>
  <Paragraphs>322</Paragraphs>
  <Slides>13</Slides>
  <Notes>13</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13</vt:i4>
      </vt:variant>
    </vt:vector>
  </HeadingPairs>
  <TitlesOfParts>
    <vt:vector size="24" baseType="lpstr">
      <vt:lpstr>BIZ UDPGothic</vt:lpstr>
      <vt:lpstr>BIZ UDPGothic</vt:lpstr>
      <vt:lpstr>BIZ UDゴシック</vt:lpstr>
      <vt:lpstr>ヒラギノ角ゴ Pro W6</vt:lpstr>
      <vt:lpstr>游ゴシック</vt:lpstr>
      <vt:lpstr>Arial</vt:lpstr>
      <vt:lpstr>Calibri</vt:lpstr>
      <vt:lpstr>Times New Roman</vt:lpstr>
      <vt:lpstr>Wingdings</vt:lpstr>
      <vt:lpstr>Office ​​テーマ</vt:lpstr>
      <vt:lpstr>1_Office ​​テーマ</vt:lpstr>
      <vt:lpstr>研究データ基盤を知る・利用する ––大阪大学での事例––</vt:lpstr>
      <vt:lpstr>NII研究データ基盤（NII RDC）とは</vt:lpstr>
      <vt:lpstr>AI等の活用を推進する研究データエコシステム構築事業</vt:lpstr>
      <vt:lpstr>大阪大学の研究データ基盤連携</vt:lpstr>
      <vt:lpstr>GakuNin RDM（データ管理基盤）とは</vt:lpstr>
      <vt:lpstr>大阪大学のONION（データ集約基盤）とは</vt:lpstr>
      <vt:lpstr>大阪大学の事例：分野別の基盤・連携</vt:lpstr>
      <vt:lpstr>大阪大学の事例：分野別の基盤・連携</vt:lpstr>
      <vt:lpstr>大阪大学の事例：データ公開促進</vt:lpstr>
      <vt:lpstr>大阪大学学術情報庫 OUKA</vt:lpstr>
      <vt:lpstr>メタデータの流通</vt:lpstr>
      <vt:lpstr>大阪大学の研究データ基盤支援体制</vt:lpstr>
      <vt:lpstr>参照資料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大阪大学で利用可能な研究データ基盤の紹介</dc:title>
  <cp:lastModifiedBy>南山　泰之</cp:lastModifiedBy>
  <cp:revision>10</cp:revision>
  <dcterms:created xsi:type="dcterms:W3CDTF">2011-07-07T11:53:11Z</dcterms:created>
  <dcterms:modified xsi:type="dcterms:W3CDTF">2024-11-26T13:15:49Z</dcterms:modified>
</cp:coreProperties>
</file>