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0" r:id="rId2"/>
  </p:sldMasterIdLst>
  <p:notesMasterIdLst>
    <p:notesMasterId r:id="rId21"/>
  </p:notesMasterIdLst>
  <p:handoutMasterIdLst>
    <p:handoutMasterId r:id="rId22"/>
  </p:handoutMasterIdLst>
  <p:sldIdLst>
    <p:sldId id="703" r:id="rId3"/>
    <p:sldId id="425" r:id="rId4"/>
    <p:sldId id="410" r:id="rId5"/>
    <p:sldId id="411" r:id="rId6"/>
    <p:sldId id="412" r:id="rId7"/>
    <p:sldId id="413" r:id="rId8"/>
    <p:sldId id="414" r:id="rId9"/>
    <p:sldId id="415" r:id="rId10"/>
    <p:sldId id="416" r:id="rId11"/>
    <p:sldId id="596" r:id="rId12"/>
    <p:sldId id="426" r:id="rId13"/>
    <p:sldId id="420" r:id="rId14"/>
    <p:sldId id="707" r:id="rId15"/>
    <p:sldId id="529" r:id="rId16"/>
    <p:sldId id="431" r:id="rId17"/>
    <p:sldId id="432" r:id="rId18"/>
    <p:sldId id="433" r:id="rId19"/>
    <p:sldId id="708" r:id="rId20"/>
  </p:sldIdLst>
  <p:sldSz cx="9144000" cy="5143500" type="screen16x9"/>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24BE0B-C98A-D121-3288-08D99DACCD00}" name="神崎　隼人" initials="隼神" userId="S::u782897f@icho2.osaka-u.ac.jp::6558da01-6b01-4713-85e4-26a01af9bb9a" providerId="AD"/>
  <p188:author id="{772BC086-7A08-20D9-5CEA-BF3C2EE7015F}" name="甲斐　尚人" initials="尚甲" userId="S::u007547e@icho2.osaka-u.ac.jp::b2a5f177-e61e-4f98-bc9d-bc8789b87e7a" providerId="AD"/>
  <p188:author id="{DD5E7ECB-246D-6858-E468-6EF65A1AC774}" name="南山　泰之" initials="泰南" userId="S::minamiyama@nii.ac.jp::65e26fd8-d4d7-4e1c-9f8d-7bc3aa9588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00BD67-4101-4E24-814E-A80C0C415118}" v="85" dt="2024-11-27T05:20:06.100"/>
    <p1510:client id="{FC72A9AF-1F4C-7C49-AB3F-6B1020D02B7A}" v="34" dt="2024-11-27T05:17:22.4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869" autoAdjust="0"/>
  </p:normalViewPr>
  <p:slideViewPr>
    <p:cSldViewPr snapToGrid="0">
      <p:cViewPr varScale="1">
        <p:scale>
          <a:sx n="81" d="100"/>
          <a:sy n="81" d="100"/>
        </p:scale>
        <p:origin x="1498" y="48"/>
      </p:cViewPr>
      <p:guideLst>
        <p:guide orient="horz" pos="1620"/>
        <p:guide pos="2880"/>
      </p:guideLst>
    </p:cSldViewPr>
  </p:slideViewPr>
  <p:notesTextViewPr>
    <p:cViewPr>
      <p:scale>
        <a:sx n="1" d="1"/>
        <a:sy n="1" d="1"/>
      </p:scale>
      <p:origin x="0" y="-36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神崎　隼人" userId="6558da01-6b01-4713-85e4-26a01af9bb9a" providerId="ADAL" clId="{FC72A9AF-1F4C-7C49-AB3F-6B1020D02B7A}"/>
    <pc:docChg chg="undo custSel modSld">
      <pc:chgData name="神崎　隼人" userId="6558da01-6b01-4713-85e4-26a01af9bb9a" providerId="ADAL" clId="{FC72A9AF-1F4C-7C49-AB3F-6B1020D02B7A}" dt="2024-11-27T05:17:22.464" v="30" actId="20577"/>
      <pc:docMkLst>
        <pc:docMk/>
      </pc:docMkLst>
      <pc:sldChg chg="addSp delSp modSp mod modNotesTx">
        <pc:chgData name="神崎　隼人" userId="6558da01-6b01-4713-85e4-26a01af9bb9a" providerId="ADAL" clId="{FC72A9AF-1F4C-7C49-AB3F-6B1020D02B7A}" dt="2024-11-27T05:17:22.464" v="30" actId="20577"/>
        <pc:sldMkLst>
          <pc:docMk/>
          <pc:sldMk cId="828623243" sldId="411"/>
        </pc:sldMkLst>
        <pc:spChg chg="add mod">
          <ac:chgData name="神崎　隼人" userId="6558da01-6b01-4713-85e4-26a01af9bb9a" providerId="ADAL" clId="{FC72A9AF-1F4C-7C49-AB3F-6B1020D02B7A}" dt="2024-11-27T05:16:17.165" v="10"/>
          <ac:spMkLst>
            <pc:docMk/>
            <pc:sldMk cId="828623243" sldId="411"/>
            <ac:spMk id="8" creationId="{F071FD2E-324F-20A2-E76D-837111B9A098}"/>
          </ac:spMkLst>
        </pc:spChg>
        <pc:spChg chg="add mod">
          <ac:chgData name="神崎　隼人" userId="6558da01-6b01-4713-85e4-26a01af9bb9a" providerId="ADAL" clId="{FC72A9AF-1F4C-7C49-AB3F-6B1020D02B7A}" dt="2024-11-27T05:16:28.014" v="13"/>
          <ac:spMkLst>
            <pc:docMk/>
            <pc:sldMk cId="828623243" sldId="411"/>
            <ac:spMk id="11" creationId="{74973BB2-818E-9302-7E20-59BB21DEC420}"/>
          </ac:spMkLst>
        </pc:spChg>
        <pc:spChg chg="mod">
          <ac:chgData name="神崎　隼人" userId="6558da01-6b01-4713-85e4-26a01af9bb9a" providerId="ADAL" clId="{FC72A9AF-1F4C-7C49-AB3F-6B1020D02B7A}" dt="2024-11-27T05:16:07.814" v="9" actId="20577"/>
          <ac:spMkLst>
            <pc:docMk/>
            <pc:sldMk cId="828623243" sldId="411"/>
            <ac:spMk id="12" creationId="{00000000-0000-0000-0000-000000000000}"/>
          </ac:spMkLst>
        </pc:spChg>
        <pc:spChg chg="add del mod">
          <ac:chgData name="神崎　隼人" userId="6558da01-6b01-4713-85e4-26a01af9bb9a" providerId="ADAL" clId="{FC72A9AF-1F4C-7C49-AB3F-6B1020D02B7A}" dt="2024-11-27T05:16:40.881" v="16" actId="478"/>
          <ac:spMkLst>
            <pc:docMk/>
            <pc:sldMk cId="828623243" sldId="411"/>
            <ac:spMk id="13" creationId="{EE4EBBE2-FBBD-FBE7-4A1F-CBBB60D7C1DC}"/>
          </ac:spMkLst>
        </pc:spChg>
        <pc:spChg chg="add del mod">
          <ac:chgData name="神崎　隼人" userId="6558da01-6b01-4713-85e4-26a01af9bb9a" providerId="ADAL" clId="{FC72A9AF-1F4C-7C49-AB3F-6B1020D02B7A}" dt="2024-11-27T05:16:52.762" v="20" actId="478"/>
          <ac:spMkLst>
            <pc:docMk/>
            <pc:sldMk cId="828623243" sldId="411"/>
            <ac:spMk id="15" creationId="{BA700FAE-E16E-1FE4-3BA2-5BF06CEED778}"/>
          </ac:spMkLst>
        </pc:spChg>
      </pc:sldChg>
    </pc:docChg>
  </pc:docChgLst>
  <pc:docChgLst>
    <pc:chgData name="甲斐　尚人" userId="b2a5f177-e61e-4f98-bc9d-bc8789b87e7a" providerId="ADAL" clId="{6000BD67-4101-4E24-814E-A80C0C415118}"/>
    <pc:docChg chg="undo custSel modSld">
      <pc:chgData name="甲斐　尚人" userId="b2a5f177-e61e-4f98-bc9d-bc8789b87e7a" providerId="ADAL" clId="{6000BD67-4101-4E24-814E-A80C0C415118}" dt="2024-11-27T05:45:41.370" v="230" actId="6549"/>
      <pc:docMkLst>
        <pc:docMk/>
      </pc:docMkLst>
      <pc:sldChg chg="modNotesTx">
        <pc:chgData name="甲斐　尚人" userId="b2a5f177-e61e-4f98-bc9d-bc8789b87e7a" providerId="ADAL" clId="{6000BD67-4101-4E24-814E-A80C0C415118}" dt="2024-11-27T05:17:01.822" v="113" actId="20577"/>
        <pc:sldMkLst>
          <pc:docMk/>
          <pc:sldMk cId="1012032676" sldId="410"/>
        </pc:sldMkLst>
      </pc:sldChg>
      <pc:sldChg chg="modNotesTx">
        <pc:chgData name="甲斐　尚人" userId="b2a5f177-e61e-4f98-bc9d-bc8789b87e7a" providerId="ADAL" clId="{6000BD67-4101-4E24-814E-A80C0C415118}" dt="2024-11-27T05:14:20.070" v="104" actId="6549"/>
        <pc:sldMkLst>
          <pc:docMk/>
          <pc:sldMk cId="828623243" sldId="411"/>
        </pc:sldMkLst>
      </pc:sldChg>
      <pc:sldChg chg="modNotesTx">
        <pc:chgData name="甲斐　尚人" userId="b2a5f177-e61e-4f98-bc9d-bc8789b87e7a" providerId="ADAL" clId="{6000BD67-4101-4E24-814E-A80C0C415118}" dt="2024-11-27T05:20:06.100" v="185" actId="6549"/>
        <pc:sldMkLst>
          <pc:docMk/>
          <pc:sldMk cId="2426840216" sldId="413"/>
        </pc:sldMkLst>
      </pc:sldChg>
      <pc:sldChg chg="modNotesTx">
        <pc:chgData name="甲斐　尚人" userId="b2a5f177-e61e-4f98-bc9d-bc8789b87e7a" providerId="ADAL" clId="{6000BD67-4101-4E24-814E-A80C0C415118}" dt="2024-11-27T05:45:41.370" v="230" actId="6549"/>
        <pc:sldMkLst>
          <pc:docMk/>
          <pc:sldMk cId="1714266812" sldId="41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DBD4106-8C83-6C75-9298-D3AD2A05987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a typeface="BIZ UDPGothic" panose="020B0400000000000000" pitchFamily="34" charset="-128"/>
            </a:endParaRPr>
          </a:p>
        </p:txBody>
      </p:sp>
      <p:sp>
        <p:nvSpPr>
          <p:cNvPr id="3" name="日付プレースホルダー 2">
            <a:extLst>
              <a:ext uri="{FF2B5EF4-FFF2-40B4-BE49-F238E27FC236}">
                <a16:creationId xmlns:a16="http://schemas.microsoft.com/office/drawing/2014/main" id="{57B52727-69AD-1AD2-C32A-3794DA9B00F5}"/>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F5FDB59E-8756-4C4C-81DB-DD628F2DFCAE}" type="datetimeFigureOut">
              <a:rPr lang="ja-JP" altLang="en-US">
                <a:latin typeface="BIZ UDPGothic" panose="020B0400000000000000" pitchFamily="34" charset="-128"/>
                <a:ea typeface="BIZ UDPGothic" panose="020B0400000000000000" pitchFamily="34" charset="-128"/>
              </a:rPr>
              <a:pPr>
                <a:defRPr/>
              </a:pPr>
              <a:t>2024/11/27</a:t>
            </a:fld>
            <a:endParaRPr lang="ja-JP" altLang="en-US">
              <a:latin typeface="BIZ UDPGothic" panose="020B0400000000000000" pitchFamily="34" charset="-128"/>
              <a:ea typeface="BIZ UDPGothic" panose="020B0400000000000000" pitchFamily="34" charset="-128"/>
            </a:endParaRPr>
          </a:p>
        </p:txBody>
      </p:sp>
      <p:sp>
        <p:nvSpPr>
          <p:cNvPr id="4" name="フッター プレースホルダー 3">
            <a:extLst>
              <a:ext uri="{FF2B5EF4-FFF2-40B4-BE49-F238E27FC236}">
                <a16:creationId xmlns:a16="http://schemas.microsoft.com/office/drawing/2014/main" id="{822D551C-A8FF-00EF-74B6-2DE189C40F9C}"/>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a typeface="BIZ UDPGothic" panose="020B0400000000000000" pitchFamily="34" charset="-128"/>
            </a:endParaRPr>
          </a:p>
        </p:txBody>
      </p:sp>
      <p:sp>
        <p:nvSpPr>
          <p:cNvPr id="5" name="スライド番号プレースホルダー 4">
            <a:extLst>
              <a:ext uri="{FF2B5EF4-FFF2-40B4-BE49-F238E27FC236}">
                <a16:creationId xmlns:a16="http://schemas.microsoft.com/office/drawing/2014/main" id="{85E63066-5B44-E221-5F11-C1A8014479E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65F4D12-345B-504D-8842-933B21244C27}" type="slidenum">
              <a:rPr lang="ja-JP" altLang="en-US">
                <a:latin typeface="BIZ UDPGothic" panose="020B0400000000000000" pitchFamily="34" charset="-128"/>
                <a:ea typeface="BIZ UDPGothic" panose="020B0400000000000000" pitchFamily="34" charset="-128"/>
              </a:rPr>
              <a:pPr>
                <a:defRPr/>
              </a:pPr>
              <a:t>‹#›</a:t>
            </a:fld>
            <a:endParaRPr lang="ja-JP" altLang="en-US">
              <a:latin typeface="BIZ UDPGothic" panose="020B0400000000000000" pitchFamily="34" charset="-128"/>
              <a:ea typeface="BIZ UDPGothic" panose="020B0400000000000000" pitchFamily="34"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IZ UDPGothic" panose="020B0400000000000000" pitchFamily="34" charset="-128"/>
                <a:ea typeface="BIZ UDPGothic" panose="020B04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IZ UDPGothic" panose="020B0400000000000000" pitchFamily="34" charset="-128"/>
                <a:ea typeface="BIZ UDPGothic" panose="020B0400000000000000" pitchFamily="34" charset="-128"/>
              </a:defRPr>
            </a:lvl1pPr>
          </a:lstStyle>
          <a:p>
            <a:fld id="{63D5B581-8E5F-0A44-964A-7AA69B93AC57}" type="datetimeFigureOut">
              <a:rPr lang="ja-JP" altLang="en-US" smtClean="0"/>
              <a:pPr/>
              <a:t>2024/11/27</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IZ UDPGothic" panose="020B0400000000000000" pitchFamily="34" charset="-128"/>
                <a:ea typeface="BIZ UDPGothic" panose="020B04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IZ UDPGothic" panose="020B0400000000000000" pitchFamily="34" charset="-128"/>
                <a:ea typeface="BIZ UDPGothic" panose="020B0400000000000000" pitchFamily="34" charset="-128"/>
              </a:defRPr>
            </a:lvl1pPr>
          </a:lstStyle>
          <a:p>
            <a:fld id="{E273F8C8-275E-7C4B-8252-397B26595F23}" type="slidenum">
              <a:rPr lang="ja-JP" altLang="en-US" smtClean="0"/>
              <a:pPr/>
              <a:t>‹#›</a:t>
            </a:fld>
            <a:endParaRPr lang="ja-JP" altLang="en-US"/>
          </a:p>
        </p:txBody>
      </p:sp>
    </p:spTree>
    <p:extLst>
      <p:ext uri="{BB962C8B-B14F-4D97-AF65-F5344CB8AC3E}">
        <p14:creationId xmlns:p14="http://schemas.microsoft.com/office/powerpoint/2010/main" val="27846765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1pPr>
    <a:lvl2pPr marL="4572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2pPr>
    <a:lvl3pPr marL="9144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3pPr>
    <a:lvl4pPr marL="13716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4pPr>
    <a:lvl5pPr marL="18288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okinfo.com/products_tools/multidisciplinary/dci/"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jpcoar.repo.nii.ac.jp/records/294"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ons.datacite.or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jpcoar.repo.nii.ac.jp/records/294"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ata.mendeley.com/"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jpcoar.repo.nii.ac.jp/records/294"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ir.nii.ac.jp/"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jpcoar.repo.nii.ac.jp/records/294"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re3data.or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jpcoar.repo.nii.ac.jp/records/294"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figshare.com/"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jpcoar.repo.nii.ac.jp/records/294" TargetMode="External"/><Relationship Id="rId5" Type="http://schemas.openxmlformats.org/officeDocument/2006/relationships/hyperlink" Target="https://zenodo.org/" TargetMode="External"/><Relationship Id="rId4" Type="http://schemas.openxmlformats.org/officeDocument/2006/relationships/hyperlink" Target="https://datadryad.org/stash"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jisc.ac.uk/opendoar"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jpcoar.repo.nii.ac.jp/records/294" TargetMode="External"/><Relationship Id="rId4" Type="http://schemas.openxmlformats.org/officeDocument/2006/relationships/hyperlink" Target="http://roar.eprints.org/"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i.org/10.1186/2049-2618-2-7" TargetMode="External"/><Relationship Id="rId7" Type="http://schemas.openxmlformats.org/officeDocument/2006/relationships/hyperlink" Target="https://jpcoar.repo.nii.ac.jp/records/294"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datacite.org/cite-your-data.html" TargetMode="External"/><Relationship Id="rId5" Type="http://schemas.openxmlformats.org/officeDocument/2006/relationships/hyperlink" Target="https://doi.org/10.1038/sdata.2016.18" TargetMode="External"/><Relationship Id="rId4" Type="http://schemas.openxmlformats.org/officeDocument/2006/relationships/hyperlink" Target="http://dx.doi.org/10.6084/m9.figshare.687155"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itation.crosscite.org/"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jpcoar.repo.nii.ac.jp/records/294"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Topic:</a:t>
            </a:r>
            <a:r>
              <a:rPr lang="ja-JP" altLang="en-US"/>
              <a:t>データを検索する</a:t>
            </a:r>
            <a:endParaRPr lang="en-US" altLang="ja-JP" sz="900"/>
          </a:p>
          <a:p>
            <a:r>
              <a:rPr kumimoji="1" lang="en-US" altLang="ja-JP"/>
              <a:t>Pad:1.0</a:t>
            </a:r>
          </a:p>
          <a:p>
            <a:endParaRPr kumimoji="1" lang="en-US" altLang="ja-JP"/>
          </a:p>
          <a:p>
            <a:r>
              <a:rPr lang="en-US" altLang="ja-JP" sz="900" u="none" strike="noStrike">
                <a:solidFill>
                  <a:srgbClr val="000000"/>
                </a:solidFill>
                <a:effectLst/>
              </a:rPr>
              <a:t>```text</a:t>
            </a:r>
          </a:p>
          <a:p>
            <a:r>
              <a:rPr kumimoji="1" lang="ja-JP" altLang="en-US"/>
              <a:t>この動画では、</a:t>
            </a:r>
            <a:r>
              <a:rPr kumimoji="1" lang="en-US" altLang="ja-JP"/>
              <a:t>(</a:t>
            </a:r>
            <a:r>
              <a:rPr kumimoji="1" lang="ja-JP" altLang="en-US"/>
              <a:t>他の</a:t>
            </a:r>
            <a:r>
              <a:rPr kumimoji="1" lang="en-US" altLang="ja-JP"/>
              <a:t>)[kana:"</a:t>
            </a:r>
            <a:r>
              <a:rPr kumimoji="1" lang="ja-JP" altLang="en-US"/>
              <a:t>ホカノ</a:t>
            </a:r>
            <a:r>
              <a:rPr kumimoji="1" lang="en-US" altLang="ja-JP"/>
              <a:t>"] </a:t>
            </a:r>
            <a:r>
              <a:rPr kumimoji="1" lang="ja-JP" altLang="en-US"/>
              <a:t>研究者が、公開した研究データを利活用する方法や、その際の注意点について説明します。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a:p>
          <a:p>
            <a:r>
              <a:rPr kumimoji="1" lang="ja-JP" altLang="en-US"/>
              <a:t>この動画では、他の研究者が公開した研究データを利活用する方法やその際の注意点について説明します。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lang="en-US" altLang="ja-JP"/>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a:t>
            </a:fld>
            <a:endParaRPr kumimoji="1" lang="ja-JP" altLang="en-US"/>
          </a:p>
        </p:txBody>
      </p:sp>
    </p:spTree>
    <p:extLst>
      <p:ext uri="{BB962C8B-B14F-4D97-AF65-F5344CB8AC3E}">
        <p14:creationId xmlns:p14="http://schemas.microsoft.com/office/powerpoint/2010/main" val="209321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dirty="0"/>
              <a:t>Topic:</a:t>
            </a:r>
            <a:r>
              <a:rPr lang="ja-JP" altLang="en-US" dirty="0"/>
              <a:t>データを検索する</a:t>
            </a:r>
            <a:endParaRPr lang="en-US" altLang="ja-JP" sz="900" dirty="0"/>
          </a:p>
          <a:p>
            <a:endParaRPr kumimoji="1" lang="en-US" altLang="ja-JP" dirty="0"/>
          </a:p>
          <a:p>
            <a:r>
              <a:rPr lang="en-US" altLang="ja-JP" sz="900" u="none" strike="noStrike" dirty="0">
                <a:solidFill>
                  <a:srgbClr val="000000"/>
                </a:solidFill>
                <a:effectLst/>
              </a:rPr>
              <a:t>```text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dirty="0"/>
              <a:t>研究</a:t>
            </a:r>
            <a:r>
              <a:rPr lang="ja-JP" altLang="en-US" dirty="0"/>
              <a:t>活動では、</a:t>
            </a:r>
            <a:r>
              <a:rPr lang="ja-JP" altLang="ja-JP" dirty="0"/>
              <a:t>自身</a:t>
            </a:r>
            <a:r>
              <a:rPr lang="ja-JP" altLang="en-US" dirty="0"/>
              <a:t>で</a:t>
            </a:r>
            <a:r>
              <a:rPr lang="ja-JP" altLang="ja-JP" dirty="0"/>
              <a:t>生成・ </a:t>
            </a:r>
            <a:r>
              <a:rPr lang="en-US" altLang="ja-JP" dirty="0"/>
              <a:t>(</a:t>
            </a:r>
            <a:r>
              <a:rPr lang="ja-JP" altLang="ja-JP" dirty="0"/>
              <a:t>取得</a:t>
            </a:r>
            <a:r>
              <a:rPr lang="ja-JP" altLang="en-US" dirty="0"/>
              <a:t>するデータ</a:t>
            </a:r>
            <a:r>
              <a:rPr lang="en-US" altLang="ja-JP" dirty="0"/>
              <a:t>)[</a:t>
            </a:r>
            <a:r>
              <a:rPr lang="en" altLang="ja-JP" dirty="0"/>
              <a:t>kana:</a:t>
            </a:r>
            <a:r>
              <a:rPr lang="en-US" altLang="ja-JP" dirty="0"/>
              <a:t>"</a:t>
            </a:r>
            <a:r>
              <a:rPr lang="ja-JP" altLang="en-US" dirty="0"/>
              <a:t>シュトクスルデ</a:t>
            </a:r>
            <a:r>
              <a:rPr lang="en-US" altLang="ja-JP" dirty="0"/>
              <a:t>'</a:t>
            </a:r>
            <a:r>
              <a:rPr lang="ja-JP" altLang="en-US" dirty="0"/>
              <a:t>ータ</a:t>
            </a:r>
            <a:r>
              <a:rPr lang="en-US" altLang="ja-JP" dirty="0"/>
              <a:t>"]</a:t>
            </a:r>
            <a:r>
              <a:rPr lang="ja-JP" altLang="en-US" dirty="0"/>
              <a:t>だけでなく、</a:t>
            </a:r>
            <a:r>
              <a:rPr lang="ja-JP" altLang="ja-JP" dirty="0"/>
              <a:t>他の研究者により生成された</a:t>
            </a:r>
            <a:r>
              <a:rPr lang="ja-JP" altLang="en-US" dirty="0"/>
              <a:t>、</a:t>
            </a:r>
            <a:r>
              <a:rPr lang="ja-JP" altLang="ja-JP" dirty="0"/>
              <a:t>既存のデータ</a:t>
            </a:r>
            <a:r>
              <a:rPr lang="ja-JP" altLang="en-US" dirty="0"/>
              <a:t>を組み合わせて利用することが、有効な場合もあります。</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既存のデータを効率的に探すためには、データの検索方法を知る必要があります。</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データの検索方法としては、複数のデータリポジトリから、</a:t>
            </a:r>
            <a:r>
              <a:rPr kumimoji="1" lang="en-US" altLang="ja-JP" dirty="0"/>
              <a:t>(</a:t>
            </a:r>
            <a:r>
              <a:rPr kumimoji="1" lang="ja-JP" altLang="en-US" dirty="0"/>
              <a:t>一括で</a:t>
            </a:r>
            <a:r>
              <a:rPr kumimoji="1" lang="en-US" altLang="ja-JP" dirty="0"/>
              <a:t>)[kana:"</a:t>
            </a:r>
            <a:r>
              <a:rPr kumimoji="1" lang="ja-JP" altLang="en-US" dirty="0"/>
              <a:t>イッカツ</a:t>
            </a:r>
            <a:r>
              <a:rPr kumimoji="1" lang="en-US" altLang="ja-JP" dirty="0"/>
              <a:t>'</a:t>
            </a:r>
            <a:r>
              <a:rPr kumimoji="1" lang="ja-JP" altLang="en-US" dirty="0"/>
              <a:t>デ</a:t>
            </a:r>
            <a:r>
              <a:rPr kumimoji="1" lang="en-US" altLang="ja-JP" dirty="0"/>
              <a:t>"]</a:t>
            </a:r>
            <a:r>
              <a:rPr kumimoji="1" lang="ja-JP" altLang="en-US" dirty="0"/>
              <a:t>検索する</a:t>
            </a:r>
            <a:r>
              <a:rPr kumimoji="1" lang="en-US" altLang="ja-JP" dirty="0"/>
              <a:t>[break:"0.01s"]</a:t>
            </a:r>
            <a:r>
              <a:rPr kumimoji="1" lang="ja-JP" altLang="en-US" dirty="0"/>
              <a:t>、</a:t>
            </a:r>
            <a:r>
              <a:rPr lang="ja-JP" altLang="en-US" dirty="0"/>
              <a:t>個別のデータリポジトリで探す</a:t>
            </a:r>
            <a:r>
              <a:rPr kumimoji="1" lang="en-US" altLang="ja-JP" dirty="0"/>
              <a:t>[break:"0.01s"]</a:t>
            </a:r>
            <a:r>
              <a:rPr kumimoji="1" lang="ja-JP" altLang="en-US" dirty="0"/>
              <a:t>、</a:t>
            </a:r>
            <a:r>
              <a:rPr lang="ja-JP" altLang="en-US" dirty="0"/>
              <a:t>データジャーナルから探す</a:t>
            </a:r>
            <a:r>
              <a:rPr kumimoji="1" lang="en-US" altLang="ja-JP" dirty="0"/>
              <a:t>[break:"0.01s"]</a:t>
            </a:r>
            <a:r>
              <a:rPr kumimoji="1" lang="ja-JP" altLang="en-US" dirty="0"/>
              <a:t>、論文に記載されている情報から探す</a:t>
            </a:r>
            <a:r>
              <a:rPr kumimoji="1" lang="en-US" altLang="ja-JP" dirty="0"/>
              <a:t>[break:"0.01s"]</a:t>
            </a:r>
            <a:r>
              <a:rPr kumimoji="1" lang="ja-JP" altLang="en-US" dirty="0"/>
              <a:t>、が挙げられます。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研究活動においては、自身で生成・取得するデータだけでなく、他の研究者により生成された既存のデータを組み合わせて利用することが有効な場合もあります。</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既存のデータを効率的に探すためには、データの検索方法を知る必要があります。</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データの検索方法としては、複数のデータリポジトリから一括で検索する、個別のデータリポジトリで探す、データジャーナルから探す、論文に記載されている情報から探す、の</a:t>
            </a:r>
            <a:r>
              <a:rPr lang="en-US" altLang="ja-JP" dirty="0"/>
              <a:t>4</a:t>
            </a:r>
            <a:r>
              <a:rPr lang="ja-JP" altLang="en-US" dirty="0"/>
              <a:t>つが挙げられます。</a:t>
            </a:r>
            <a:endParaRPr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研究中</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pp.2</a:t>
            </a:r>
            <a:r>
              <a:rPr kumimoji="1" lang="en-US" altLang="ja-JP" sz="1200" dirty="0">
                <a:solidFill>
                  <a:schemeClr val="tx1"/>
                </a:solidFill>
                <a:latin typeface="BIZ UDPGothic" panose="020B0400000000000000" pitchFamily="34" charset="-128"/>
                <a:ea typeface="BIZ UDPGothic" panose="020B0400000000000000" pitchFamily="34" charset="-128"/>
              </a:rPr>
              <a:t>, 3.</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3"/>
              </a:rPr>
              <a:t>https://jpcoar.repo.nii.ac.jp/records/294</a:t>
            </a:r>
            <a:endParaRPr kumimoji="1" lang="ja-JP" altLang="en-US" sz="1200" dirty="0">
              <a:solidFill>
                <a:schemeClr val="tx1"/>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ja-JP" alt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2</a:t>
            </a:fld>
            <a:endParaRPr kumimoji="1" lang="ja-JP" altLang="en-US"/>
          </a:p>
        </p:txBody>
      </p:sp>
    </p:spTree>
    <p:extLst>
      <p:ext uri="{BB962C8B-B14F-4D97-AF65-F5344CB8AC3E}">
        <p14:creationId xmlns:p14="http://schemas.microsoft.com/office/powerpoint/2010/main" val="3646495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Topic:</a:t>
            </a:r>
            <a:r>
              <a:rPr kumimoji="1" lang="ja-JP" altLang="en-US" sz="900" dirty="0">
                <a:solidFill>
                  <a:schemeClr val="bg1"/>
                </a:solidFill>
                <a:cs typeface="+mj-cs"/>
              </a:rPr>
              <a:t>複数のデータリポジトリから一括で検索する</a:t>
            </a:r>
            <a:endParaRPr kumimoji="1" lang="en-US" altLang="ja-JP" sz="900" dirty="0">
              <a:solidFill>
                <a:schemeClr val="bg1"/>
              </a:solidFill>
              <a:cs typeface="+mj-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solidFill>
                  <a:schemeClr val="bg1"/>
                </a:solidFill>
                <a:cs typeface="+mj-cs"/>
              </a:rPr>
              <a:t>Pad:1.0</a:t>
            </a:r>
            <a:endParaRPr kumimoji="1" lang="ja-JP" altLang="en-US" sz="900" dirty="0">
              <a:solidFill>
                <a:schemeClr val="bg1"/>
              </a:solidFill>
              <a:cs typeface="+mj-cs"/>
            </a:endParaRPr>
          </a:p>
          <a:p>
            <a:endParaRPr kumimoji="1" lang="en-US" altLang="ja-JP" dirty="0"/>
          </a:p>
          <a:p>
            <a:r>
              <a:rPr lang="en-US" altLang="ja-JP" sz="900" u="none" strike="noStrike" dirty="0">
                <a:solidFill>
                  <a:srgbClr val="000000"/>
                </a:solidFill>
                <a:effectLst/>
              </a:rPr>
              <a:t>```text</a:t>
            </a:r>
            <a:endParaRPr kumimoji="1" lang="en-US" altLang="ja-JP" dirty="0"/>
          </a:p>
          <a:p>
            <a:r>
              <a:rPr kumimoji="1" lang="ja-JP" altLang="en-US" dirty="0"/>
              <a:t>複数のデータリポジトリから、</a:t>
            </a:r>
            <a:r>
              <a:rPr kumimoji="1" lang="en-US" altLang="ja-JP" dirty="0"/>
              <a:t>(</a:t>
            </a:r>
            <a:r>
              <a:rPr kumimoji="1" lang="ja-JP" altLang="en-US" dirty="0"/>
              <a:t>一括で</a:t>
            </a:r>
            <a:r>
              <a:rPr kumimoji="1" lang="en-US" altLang="ja-JP" dirty="0"/>
              <a:t>)[kana:"</a:t>
            </a:r>
            <a:r>
              <a:rPr kumimoji="1" lang="ja-JP" altLang="en-US" dirty="0"/>
              <a:t>イッカツ</a:t>
            </a:r>
            <a:r>
              <a:rPr kumimoji="1" lang="en-US" altLang="ja-JP" dirty="0"/>
              <a:t>'</a:t>
            </a:r>
            <a:r>
              <a:rPr kumimoji="1" lang="ja-JP" altLang="en-US" dirty="0"/>
              <a:t>デ</a:t>
            </a:r>
            <a:r>
              <a:rPr kumimoji="1" lang="en-US" altLang="ja-JP" dirty="0"/>
              <a:t>"]</a:t>
            </a:r>
            <a:r>
              <a:rPr kumimoji="1" lang="ja-JP" altLang="en-US" dirty="0"/>
              <a:t>データを検索する方法です。</a:t>
            </a:r>
            <a:endParaRPr kumimoji="1" lang="en-US" altLang="ja-JP" dirty="0"/>
          </a:p>
          <a:p>
            <a:r>
              <a:rPr kumimoji="1" lang="ja-JP" altLang="en-US" dirty="0"/>
              <a:t>最初に、</a:t>
            </a:r>
            <a:r>
              <a:rPr kumimoji="1" lang="en-US" altLang="ja-JP" dirty="0"/>
              <a:t> (Clarivate Analytics</a:t>
            </a:r>
            <a:r>
              <a:rPr kumimoji="1" lang="ja-JP" altLang="en-US" dirty="0"/>
              <a:t>社の</a:t>
            </a:r>
            <a:r>
              <a:rPr kumimoji="1" lang="en-US" altLang="ja-JP" dirty="0"/>
              <a:t>)[</a:t>
            </a:r>
            <a:r>
              <a:rPr kumimoji="1" lang="en" altLang="ja-JP" dirty="0"/>
              <a:t>kana:</a:t>
            </a:r>
            <a:r>
              <a:rPr kumimoji="1" lang="en-US" altLang="ja-JP" dirty="0"/>
              <a:t>"</a:t>
            </a:r>
            <a:r>
              <a:rPr kumimoji="1" lang="ja-JP" altLang="en-US" dirty="0"/>
              <a:t>クラリベートアナリティクス</a:t>
            </a:r>
            <a:r>
              <a:rPr kumimoji="1" lang="en-US" altLang="ja-JP" dirty="0"/>
              <a:t>'</a:t>
            </a:r>
            <a:r>
              <a:rPr kumimoji="1" lang="ja-JP" altLang="en-US" dirty="0"/>
              <a:t>シャノ</a:t>
            </a:r>
            <a:r>
              <a:rPr kumimoji="1" lang="en-US" altLang="ja-JP" dirty="0"/>
              <a:t>"]</a:t>
            </a:r>
            <a:r>
              <a:rPr kumimoji="1" lang="ja-JP" altLang="en-US" dirty="0"/>
              <a:t>、</a:t>
            </a:r>
            <a:r>
              <a:rPr kumimoji="1" lang="en-US" altLang="ja-JP" dirty="0"/>
              <a:t>”Data citation index”</a:t>
            </a:r>
            <a:r>
              <a:rPr kumimoji="1" lang="ja-JP" altLang="en-US" dirty="0"/>
              <a:t>を紹介します。</a:t>
            </a:r>
            <a:endParaRPr kumimoji="1" lang="en-US" altLang="ja-JP" dirty="0"/>
          </a:p>
          <a:p>
            <a:r>
              <a:rPr kumimoji="1" lang="ja-JP" altLang="en-US" dirty="0"/>
              <a:t>このデータベースでは、</a:t>
            </a:r>
            <a:r>
              <a:rPr kumimoji="1" lang="en-US" altLang="ja-JP" dirty="0"/>
              <a:t>(</a:t>
            </a:r>
            <a:r>
              <a:rPr kumimoji="1" lang="ja-JP" altLang="en-US" dirty="0"/>
              <a:t>分野別リポジトリ</a:t>
            </a:r>
            <a:r>
              <a:rPr kumimoji="1" lang="en-US" altLang="ja-JP" dirty="0"/>
              <a:t>)[kana:"</a:t>
            </a:r>
            <a:r>
              <a:rPr kumimoji="1" lang="ja-JP" altLang="en-US" dirty="0"/>
              <a:t>ブンヤベツリポジトリ</a:t>
            </a:r>
            <a:r>
              <a:rPr kumimoji="1" lang="en-US" altLang="ja-JP" dirty="0"/>
              <a:t>"]</a:t>
            </a:r>
            <a:r>
              <a:rPr kumimoji="1" lang="ja-JP" altLang="en-US" dirty="0"/>
              <a:t>や、機関リポジトリを横断して、データを検索することができます。有料のデータベースであるため、所属機関等が契約している場合に利用できます。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dirty="0"/>
          </a:p>
          <a:p>
            <a:r>
              <a:rPr kumimoji="1" lang="ja-JP" altLang="en-US" dirty="0"/>
              <a:t>まず、複数のデータリポジトリから一括で検索する方法です。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最初に、</a:t>
            </a:r>
            <a:r>
              <a:rPr kumimoji="1" lang="en-US" altLang="ja-JP" dirty="0"/>
              <a:t>Clarivate Analytics</a:t>
            </a:r>
            <a:r>
              <a:rPr kumimoji="1" lang="ja-JP" altLang="en-US" dirty="0"/>
              <a:t>社の</a:t>
            </a:r>
            <a:r>
              <a:rPr kumimoji="1" lang="en-US" altLang="ja-JP" dirty="0"/>
              <a:t>”Data citation index”</a:t>
            </a:r>
            <a:r>
              <a:rPr kumimoji="1" lang="ja-JP" altLang="en-US" dirty="0"/>
              <a:t>を紹介します（</a:t>
            </a:r>
            <a:r>
              <a:rPr lang="en-US" altLang="ja-JP" sz="1200" dirty="0">
                <a:latin typeface="BIZ UDPGothic" panose="020B0400000000000000" pitchFamily="34" charset="-128"/>
                <a:ea typeface="BIZ UDPGothic" panose="020B0400000000000000" pitchFamily="34" charset="-128"/>
                <a:hlinkClick r:id="rId3"/>
              </a:rPr>
              <a:t>http://wokinfo.com/products_tools/multidisciplinary/dci/</a:t>
            </a:r>
            <a:r>
              <a:rPr kumimoji="1" lang="ja-JP" altLang="en-US" sz="1200" dirty="0">
                <a:latin typeface="BIZ UDPGothic" panose="020B0400000000000000" pitchFamily="34" charset="-128"/>
                <a:ea typeface="BIZ UDPGothic" panose="020B0400000000000000" pitchFamily="34" charset="-128"/>
              </a:rPr>
              <a:t>）</a:t>
            </a:r>
            <a:r>
              <a:rPr kumimoji="1" lang="ja-JP" altLang="en-US" dirty="0"/>
              <a:t>。</a:t>
            </a:r>
            <a:endParaRPr kumimoji="1" lang="en-US" altLang="ja-JP" dirty="0"/>
          </a:p>
          <a:p>
            <a:r>
              <a:rPr kumimoji="1" lang="ja-JP" altLang="en-US" dirty="0"/>
              <a:t>このデータベースでは、</a:t>
            </a:r>
            <a:r>
              <a:rPr kumimoji="1" lang="en-US" altLang="ja-JP" dirty="0"/>
              <a:t>2024</a:t>
            </a:r>
            <a:r>
              <a:rPr kumimoji="1" lang="ja-JP" altLang="en-US" dirty="0"/>
              <a:t>年</a:t>
            </a:r>
            <a:r>
              <a:rPr kumimoji="1" lang="en-US" altLang="ja-JP" dirty="0"/>
              <a:t>10</a:t>
            </a:r>
            <a:r>
              <a:rPr kumimoji="1" lang="ja-JP" altLang="en-US" dirty="0"/>
              <a:t>月現在、</a:t>
            </a:r>
            <a:r>
              <a:rPr kumimoji="1" lang="en-US" altLang="ja-JP" dirty="0"/>
              <a:t>450</a:t>
            </a:r>
            <a:r>
              <a:rPr kumimoji="1" lang="ja-JP" altLang="en-US" dirty="0"/>
              <a:t>を超える分野別リポジトリや機関リポジトリを横断してデータを検索することができます。有料のデータベースであるため、所属機関等が契約している場合に利用できます。</a:t>
            </a:r>
            <a:endParaRPr kumimoji="1" lang="en-US" altLang="ja-JP" dirty="0"/>
          </a:p>
          <a:p>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研究中</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 4</a:t>
            </a:r>
            <a:r>
              <a:rPr kumimoji="1" lang="en-US" altLang="ja-JP"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4"/>
              </a:rPr>
              <a:t>https://jpcoar.repo.nii.ac.jp/records/294</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3</a:t>
            </a:fld>
            <a:endParaRPr kumimoji="1" lang="ja-JP" altLang="en-US"/>
          </a:p>
        </p:txBody>
      </p:sp>
    </p:spTree>
    <p:extLst>
      <p:ext uri="{BB962C8B-B14F-4D97-AF65-F5344CB8AC3E}">
        <p14:creationId xmlns:p14="http://schemas.microsoft.com/office/powerpoint/2010/main" val="792055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Topic:</a:t>
            </a:r>
            <a:r>
              <a:rPr kumimoji="1" lang="ja-JP" altLang="en-US" sz="900">
                <a:solidFill>
                  <a:schemeClr val="bg1"/>
                </a:solidFill>
                <a:cs typeface="+mj-cs"/>
              </a:rPr>
              <a:t>複数のデータリポジトリから一括で検索する</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solidFill>
                  <a:schemeClr val="bg1"/>
                </a:solidFill>
                <a:cs typeface="+mj-cs"/>
              </a:rPr>
              <a:t>Pad:1.0</a:t>
            </a:r>
            <a:endParaRPr kumimoji="1" lang="ja-JP" altLang="en-US" sz="900">
              <a:solidFill>
                <a:schemeClr val="bg1"/>
              </a:solidFill>
              <a:cs typeface="+mj-cs"/>
            </a:endParaRPr>
          </a:p>
          <a:p>
            <a:endParaRPr kumimoji="1" lang="en-US" altLang="ja-JP" sz="900"/>
          </a:p>
          <a:p>
            <a:r>
              <a:rPr lang="en-US" altLang="ja-JP" sz="900" u="none" strike="noStrike">
                <a:solidFill>
                  <a:srgbClr val="000000"/>
                </a:solidFill>
                <a:effectLst/>
              </a:rPr>
              <a:t>```text</a:t>
            </a:r>
            <a:endParaRPr kumimoji="1" lang="en-US" altLang="ja-JP" sz="900"/>
          </a:p>
          <a:p>
            <a:r>
              <a:rPr kumimoji="1" lang="en-US" altLang="ja-JP"/>
              <a:t>D.O.I.</a:t>
            </a:r>
            <a:r>
              <a:rPr kumimoji="1" lang="ja-JP" altLang="en-US"/>
              <a:t>登録機関である、データサイトが提供する</a:t>
            </a:r>
            <a:r>
              <a:rPr kumimoji="1" lang="ja-JP" altLang="en-US" baseline="0"/>
              <a:t>データベース</a:t>
            </a:r>
            <a:r>
              <a:rPr kumimoji="1" lang="en-US" altLang="ja-JP"/>
              <a:t>[break:“0.01s”]</a:t>
            </a:r>
            <a:r>
              <a:rPr kumimoji="1" lang="ja-JP" altLang="en-US"/>
              <a:t>、</a:t>
            </a:r>
            <a:r>
              <a:rPr kumimoji="1" lang="en-US" altLang="ja-JP" baseline="0"/>
              <a:t>(</a:t>
            </a:r>
            <a:r>
              <a:rPr kumimoji="1" lang="en-US" altLang="ja-JP" err="1"/>
              <a:t>DataCite</a:t>
            </a:r>
            <a:r>
              <a:rPr kumimoji="1" lang="en-US" altLang="ja-JP" baseline="0"/>
              <a:t> Commons</a:t>
            </a:r>
            <a:r>
              <a:rPr kumimoji="1" lang="ja-JP" altLang="en-US" baseline="0"/>
              <a:t>も</a:t>
            </a:r>
            <a:r>
              <a:rPr kumimoji="1" lang="en-US" altLang="ja-JP" baseline="0"/>
              <a:t>)[</a:t>
            </a:r>
            <a:r>
              <a:rPr kumimoji="1" lang="en" altLang="ja-JP" baseline="0"/>
              <a:t>kana:“</a:t>
            </a:r>
            <a:r>
              <a:rPr kumimoji="1" lang="ja-JP" altLang="en-US" baseline="0"/>
              <a:t>データサイトコモンズモ</a:t>
            </a:r>
            <a:r>
              <a:rPr kumimoji="1" lang="en-US" altLang="ja-JP" baseline="0"/>
              <a:t> </a:t>
            </a:r>
            <a:r>
              <a:rPr kumimoji="1" lang="ja-JP" altLang="en-US" baseline="0"/>
              <a:t>アリマス</a:t>
            </a:r>
            <a:r>
              <a:rPr kumimoji="1" lang="en-US" altLang="ja-JP" baseline="0"/>
              <a:t>"]</a:t>
            </a:r>
            <a:r>
              <a:rPr kumimoji="1" lang="ja-JP" altLang="en-US" baseline="0"/>
              <a:t>。</a:t>
            </a:r>
            <a:endParaRPr kumimoji="1" lang="en-US" altLang="ja-JP" baseline="0"/>
          </a:p>
          <a:p>
            <a:r>
              <a:rPr kumimoji="1" lang="ja-JP" altLang="en-US" baseline="0"/>
              <a:t>検索することができるデータは、</a:t>
            </a:r>
            <a:r>
              <a:rPr kumimoji="1" lang="en-US" altLang="ja-JP" baseline="0"/>
              <a:t>(</a:t>
            </a:r>
            <a:r>
              <a:rPr kumimoji="1" lang="en-US" altLang="ja-JP" baseline="0" err="1"/>
              <a:t>DataCite</a:t>
            </a:r>
            <a:r>
              <a:rPr kumimoji="1" lang="ja-JP" altLang="en-US" baseline="0"/>
              <a:t>により</a:t>
            </a:r>
            <a:r>
              <a:rPr kumimoji="1" lang="en-US" altLang="ja-JP" baseline="0"/>
              <a:t>)[</a:t>
            </a:r>
            <a:r>
              <a:rPr kumimoji="1" lang="en" altLang="ja-JP" baseline="0"/>
              <a:t>kana:"</a:t>
            </a:r>
            <a:r>
              <a:rPr kumimoji="1" lang="ja-JP" altLang="en-US" baseline="0"/>
              <a:t>データサ</a:t>
            </a:r>
            <a:r>
              <a:rPr kumimoji="1" lang="en-US" altLang="ja-JP" baseline="0"/>
              <a:t>'</a:t>
            </a:r>
            <a:r>
              <a:rPr kumimoji="1" lang="ja-JP" altLang="en-US" baseline="0"/>
              <a:t>イトニヨリ</a:t>
            </a:r>
            <a:r>
              <a:rPr kumimoji="1" lang="en-US" altLang="ja-JP" baseline="0"/>
              <a:t>"]</a:t>
            </a:r>
            <a:r>
              <a:rPr kumimoji="1" lang="ja-JP" altLang="en-US"/>
              <a:t> </a:t>
            </a:r>
            <a:r>
              <a:rPr kumimoji="1" lang="ja-JP" altLang="en-US" baseline="0"/>
              <a:t>、</a:t>
            </a:r>
            <a:r>
              <a:rPr kumimoji="1" lang="en-US" altLang="ja-JP"/>
              <a:t>D.O.I.</a:t>
            </a:r>
            <a:r>
              <a:rPr kumimoji="1" lang="ja-JP" altLang="en-US" baseline="0"/>
              <a:t>を付与されたデータです。</a:t>
            </a:r>
            <a:endParaRPr kumimoji="1" lang="en-US" altLang="ja-JP" baseline="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baseline="0"/>
              <a:t>このデータベースは、無料で利用できます。</a:t>
            </a:r>
            <a:endParaRPr kumimoji="1" lang="en-US" altLang="ja-JP" baseline="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sz="9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t>DOI</a:t>
            </a:r>
            <a:r>
              <a:rPr kumimoji="1" lang="ja-JP" altLang="en-US"/>
              <a:t>登録機関である</a:t>
            </a:r>
            <a:r>
              <a:rPr kumimoji="1" lang="en-US" altLang="ja-JP" err="1"/>
              <a:t>DataCite</a:t>
            </a:r>
            <a:r>
              <a:rPr kumimoji="1" lang="ja-JP" altLang="en-US"/>
              <a:t>（データサイト）が提供する</a:t>
            </a:r>
            <a:r>
              <a:rPr kumimoji="1" lang="en-US" altLang="ja-JP"/>
              <a:t>”</a:t>
            </a:r>
            <a:r>
              <a:rPr kumimoji="1" lang="en-US" altLang="ja-JP" err="1"/>
              <a:t>DataCite</a:t>
            </a:r>
            <a:r>
              <a:rPr kumimoji="1" lang="en-US" altLang="ja-JP" baseline="0"/>
              <a:t> Commons”</a:t>
            </a:r>
            <a:r>
              <a:rPr kumimoji="1" lang="ja-JP" altLang="en-US" baseline="0"/>
              <a:t>というデータベースもあります（</a:t>
            </a:r>
            <a:r>
              <a:rPr lang="en-US" altLang="ja-JP" sz="1200">
                <a:latin typeface="BIZ UDPGothic" panose="020B0400000000000000" pitchFamily="34" charset="-128"/>
                <a:ea typeface="BIZ UDPGothic" panose="020B0400000000000000" pitchFamily="34" charset="-128"/>
                <a:hlinkClick r:id="rId3"/>
              </a:rPr>
              <a:t>https://commons.datacite.org/</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a:t>
            </a:r>
            <a:r>
              <a:rPr kumimoji="1" lang="ja-JP" altLang="en-US" baseline="0"/>
              <a:t>。検索することができるデータは、</a:t>
            </a:r>
            <a:r>
              <a:rPr kumimoji="1" lang="en-US" altLang="ja-JP" baseline="0" err="1"/>
              <a:t>DataCite</a:t>
            </a:r>
            <a:r>
              <a:rPr kumimoji="1" lang="ja-JP" altLang="en-US" baseline="0"/>
              <a:t>によって付与された</a:t>
            </a:r>
            <a:r>
              <a:rPr kumimoji="1" lang="en-US" altLang="ja-JP" baseline="0"/>
              <a:t>DOI</a:t>
            </a:r>
            <a:r>
              <a:rPr kumimoji="1" lang="ja-JP" altLang="en-US" baseline="0"/>
              <a:t>を持つデータになります。</a:t>
            </a:r>
            <a:endParaRPr kumimoji="1" lang="en-US" altLang="ja-JP" baseline="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baseline="0"/>
              <a:t>こちらは無料で利用することができます。</a:t>
            </a:r>
            <a:endParaRPr kumimoji="1" lang="en-US" altLang="ja-JP" baseline="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西薗由依</a:t>
            </a:r>
            <a:r>
              <a:rPr lang="en-US" altLang="ja-JP" sz="1200">
                <a:solidFill>
                  <a:schemeClr val="tx1"/>
                </a:solidFill>
                <a:latin typeface="BIZ UDPGothic" panose="020B0400000000000000" pitchFamily="34" charset="-128"/>
                <a:ea typeface="BIZ UDPGothic" panose="020B0400000000000000" pitchFamily="34" charset="-128"/>
              </a:rPr>
              <a:t> et al.</a:t>
            </a:r>
            <a:r>
              <a:rPr lang="ja-JP" altLang="en-US"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2020, 10, 29</a:t>
            </a:r>
            <a:r>
              <a:rPr lang="ja-JP" altLang="en-US" sz="12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研究中</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a:solidFill>
                  <a:schemeClr val="tx1"/>
                </a:solidFill>
                <a:latin typeface="BIZ UDPGothic" panose="020B0400000000000000" pitchFamily="34" charset="-128"/>
                <a:ea typeface="BIZ UDPGothic" panose="020B0400000000000000" pitchFamily="34" charset="-128"/>
              </a:rPr>
              <a:t>,</a:t>
            </a:r>
            <a:r>
              <a:rPr kumimoji="1"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rPr>
              <a:t>p.4</a:t>
            </a:r>
            <a:r>
              <a:rPr kumimoji="1" lang="en-US" altLang="ja-JP"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hlinkClick r:id="rId4"/>
              </a:rPr>
              <a:t>https://jpcoar.repo.nii.ac.jp/records/294</a:t>
            </a:r>
            <a:endParaRPr kumimoji="1" lang="ja-JP" altLang="en-US" sz="1200">
              <a:solidFill>
                <a:schemeClr val="tx1"/>
              </a:solidFill>
              <a:latin typeface="BIZ UDPGothic" panose="020B0400000000000000" pitchFamily="34" charset="-128"/>
              <a:ea typeface="BIZ UDPGothic" panose="020B0400000000000000" pitchFamily="34" charset="-128"/>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baseline="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kumimoji="1" lang="en-US" altLang="ja-JP"/>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4</a:t>
            </a:fld>
            <a:endParaRPr kumimoji="1" lang="ja-JP" altLang="en-US"/>
          </a:p>
        </p:txBody>
      </p:sp>
    </p:spTree>
    <p:extLst>
      <p:ext uri="{BB962C8B-B14F-4D97-AF65-F5344CB8AC3E}">
        <p14:creationId xmlns:p14="http://schemas.microsoft.com/office/powerpoint/2010/main" val="2077098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Topic:</a:t>
            </a:r>
            <a:r>
              <a:rPr kumimoji="1" lang="ja-JP" altLang="en-US" sz="900">
                <a:solidFill>
                  <a:schemeClr val="bg1"/>
                </a:solidFill>
                <a:cs typeface="+mj-cs"/>
              </a:rPr>
              <a:t>複数のデータリポジトリから一括で検索する</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solidFill>
                  <a:schemeClr val="bg1"/>
                </a:solidFill>
                <a:cs typeface="+mj-cs"/>
              </a:rPr>
              <a:t>Pad:1.0</a:t>
            </a:r>
            <a:endParaRPr kumimoji="1" lang="ja-JP" altLang="en-US" sz="900">
              <a:solidFill>
                <a:schemeClr val="bg1"/>
              </a:solidFill>
              <a:cs typeface="+mj-cs"/>
            </a:endParaRPr>
          </a:p>
          <a:p>
            <a:endParaRPr kumimoji="1" lang="en-US" altLang="ja-JP" sz="900"/>
          </a:p>
          <a:p>
            <a:r>
              <a:rPr lang="en-US" altLang="ja-JP" sz="900" u="none" strike="noStrike">
                <a:solidFill>
                  <a:srgbClr val="000000"/>
                </a:solidFill>
                <a:effectLst/>
              </a:rPr>
              <a:t>```text</a:t>
            </a:r>
            <a:endParaRPr kumimoji="1"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(“Mendeley Data”</a:t>
            </a:r>
            <a:r>
              <a:rPr kumimoji="1" lang="ja-JP" altLang="en-US"/>
              <a:t>は</a:t>
            </a:r>
            <a:r>
              <a:rPr kumimoji="1" lang="en-US" altLang="ja-JP"/>
              <a:t>)[</a:t>
            </a:r>
            <a:r>
              <a:rPr kumimoji="1" lang="en" altLang="ja-JP"/>
              <a:t>kana:"</a:t>
            </a:r>
            <a:r>
              <a:rPr kumimoji="1" lang="ja-JP" altLang="en-US"/>
              <a:t>メンデレーデ</a:t>
            </a:r>
            <a:r>
              <a:rPr kumimoji="1" lang="en-US" altLang="ja-JP"/>
              <a:t>'</a:t>
            </a:r>
            <a:r>
              <a:rPr kumimoji="1" lang="ja-JP" altLang="en-US"/>
              <a:t>ーターワ</a:t>
            </a:r>
            <a:r>
              <a:rPr kumimoji="1" lang="en-US" altLang="ja-JP"/>
              <a:t>"] </a:t>
            </a:r>
            <a:r>
              <a:rPr kumimoji="1" lang="ja-JP" altLang="en-US"/>
              <a:t>、</a:t>
            </a:r>
            <a:r>
              <a:rPr kumimoji="1" lang="en-US" altLang="ja-JP"/>
              <a:t> (Elsevier</a:t>
            </a:r>
            <a:r>
              <a:rPr kumimoji="1" lang="ja-JP" altLang="en-US"/>
              <a:t>社が</a:t>
            </a:r>
            <a:r>
              <a:rPr kumimoji="1" lang="en-US" altLang="ja-JP"/>
              <a:t>)[</a:t>
            </a:r>
            <a:r>
              <a:rPr kumimoji="1" lang="en" altLang="ja-JP"/>
              <a:t>kana:"</a:t>
            </a:r>
            <a:r>
              <a:rPr kumimoji="1" lang="ja-JP" altLang="en-US"/>
              <a:t>エルゼビア</a:t>
            </a:r>
            <a:r>
              <a:rPr kumimoji="1" lang="en-US" altLang="ja-JP"/>
              <a:t>'</a:t>
            </a:r>
            <a:r>
              <a:rPr kumimoji="1" lang="ja-JP" altLang="en-US"/>
              <a:t>シャガ</a:t>
            </a:r>
            <a:r>
              <a:rPr kumimoji="1" lang="en-US" altLang="ja-JP"/>
              <a:t>"]</a:t>
            </a:r>
            <a:r>
              <a:rPr kumimoji="1" lang="ja-JP" altLang="en-US"/>
              <a:t>提供する、データベースです。海外の</a:t>
            </a:r>
            <a:r>
              <a:rPr kumimoji="1" lang="en-US" altLang="ja-JP"/>
              <a:t>(</a:t>
            </a:r>
            <a:r>
              <a:rPr kumimoji="1" lang="ja-JP" altLang="en-US"/>
              <a:t>分野別リポジトリや</a:t>
            </a:r>
            <a:r>
              <a:rPr kumimoji="1" lang="en-US" altLang="ja-JP"/>
              <a:t>)[kana:"</a:t>
            </a:r>
            <a:r>
              <a:rPr kumimoji="1" lang="ja-JP" altLang="en-US"/>
              <a:t>ブンヤベツリポジトリヤ</a:t>
            </a:r>
            <a:r>
              <a:rPr kumimoji="1" lang="en-US" altLang="ja-JP"/>
              <a:t>"]</a:t>
            </a:r>
            <a:r>
              <a:rPr kumimoji="1" lang="ja-JP" altLang="en-US"/>
              <a:t> 機関リポジトリなどから</a:t>
            </a:r>
            <a:r>
              <a:rPr kumimoji="1" lang="en-US" altLang="ja-JP"/>
              <a:t>(</a:t>
            </a:r>
            <a:r>
              <a:rPr kumimoji="1" lang="ja-JP" altLang="en-US"/>
              <a:t>一括で</a:t>
            </a:r>
            <a:r>
              <a:rPr kumimoji="1" lang="en-US" altLang="ja-JP"/>
              <a:t>)[kana:"</a:t>
            </a:r>
            <a:r>
              <a:rPr kumimoji="1" lang="ja-JP" altLang="en-US"/>
              <a:t>イッカツデ</a:t>
            </a:r>
            <a:r>
              <a:rPr kumimoji="1" lang="en-US" altLang="ja-JP"/>
              <a:t>"]</a:t>
            </a:r>
            <a:r>
              <a:rPr kumimoji="1" lang="ja-JP" altLang="en-US"/>
              <a:t>検索することができます。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a:t>また、 </a:t>
            </a:r>
            <a:r>
              <a:rPr kumimoji="1" lang="en-US" altLang="ja-JP"/>
              <a:t>(</a:t>
            </a:r>
            <a:r>
              <a:rPr kumimoji="1" lang="ja-JP" altLang="en-US"/>
              <a:t>提供元や</a:t>
            </a:r>
            <a:r>
              <a:rPr kumimoji="1" lang="en-US" altLang="ja-JP"/>
              <a:t>)[</a:t>
            </a:r>
            <a:r>
              <a:rPr kumimoji="1" lang="en" altLang="ja-JP"/>
              <a:t>kana:"</a:t>
            </a:r>
            <a:r>
              <a:rPr kumimoji="1" lang="ja-JP" altLang="en-US"/>
              <a:t>テイキョウモトヤ</a:t>
            </a:r>
            <a:r>
              <a:rPr kumimoji="1" lang="en-US" altLang="ja-JP"/>
              <a:t>"]</a:t>
            </a:r>
            <a:r>
              <a:rPr kumimoji="1" lang="ja-JP" altLang="en-US"/>
              <a:t>、データの種類で、絞り込み検索をする機能を搭載しています。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“Mendeley Data”</a:t>
            </a:r>
            <a:r>
              <a:rPr kumimoji="1" lang="ja-JP" altLang="en-US"/>
              <a:t>は</a:t>
            </a:r>
            <a:r>
              <a:rPr kumimoji="1" lang="en-US" altLang="ja-JP"/>
              <a:t>Elsevier</a:t>
            </a:r>
            <a:r>
              <a:rPr kumimoji="1" lang="ja-JP" altLang="en-US"/>
              <a:t>社が提供するデータベースです（</a:t>
            </a:r>
            <a:r>
              <a:rPr lang="en-US" altLang="ja-JP" sz="1200">
                <a:latin typeface="BIZ UDPGothic" panose="020B0400000000000000" pitchFamily="34" charset="-128"/>
                <a:ea typeface="BIZ UDPGothic" panose="020B0400000000000000" pitchFamily="34" charset="-128"/>
                <a:hlinkClick r:id="rId3"/>
              </a:rPr>
              <a:t>https://data.mendeley.com/</a:t>
            </a:r>
            <a:r>
              <a:rPr kumimoji="1" lang="ja-JP" altLang="en-US" sz="1200">
                <a:latin typeface="BIZ UDPGothic" panose="020B0400000000000000" pitchFamily="34" charset="-128"/>
                <a:ea typeface="BIZ UDPGothic" panose="020B0400000000000000" pitchFamily="34" charset="-128"/>
              </a:rPr>
              <a:t>）</a:t>
            </a:r>
            <a:r>
              <a:rPr kumimoji="1" lang="ja-JP" altLang="en-US"/>
              <a:t>。</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a:t>海外の分野別リポジトリや機関リポジトリなどから一括で検索することができます。また、絞り込み検索機能によって、提供元やデータの種類での絞り込みを行うことができます。</a:t>
            </a:r>
            <a:endParaRPr kumimoji="1" lang="en-US" altLang="ja-JP"/>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西薗由依</a:t>
            </a:r>
            <a:r>
              <a:rPr lang="en-US" altLang="ja-JP" sz="1200">
                <a:solidFill>
                  <a:schemeClr val="tx1"/>
                </a:solidFill>
                <a:latin typeface="BIZ UDPGothic" panose="020B0400000000000000" pitchFamily="34" charset="-128"/>
                <a:ea typeface="BIZ UDPGothic" panose="020B0400000000000000" pitchFamily="34" charset="-128"/>
              </a:rPr>
              <a:t> et al.</a:t>
            </a:r>
            <a:r>
              <a:rPr lang="ja-JP" altLang="en-US"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2020, 10, 29</a:t>
            </a:r>
            <a:r>
              <a:rPr lang="ja-JP" altLang="en-US" sz="12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研究中</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a:solidFill>
                  <a:schemeClr val="tx1"/>
                </a:solidFill>
                <a:latin typeface="BIZ UDPGothic" panose="020B0400000000000000" pitchFamily="34" charset="-128"/>
                <a:ea typeface="BIZ UDPGothic" panose="020B0400000000000000" pitchFamily="34" charset="-128"/>
              </a:rPr>
              <a:t>,</a:t>
            </a:r>
            <a:r>
              <a:rPr kumimoji="1"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rPr>
              <a:t>p.6</a:t>
            </a:r>
            <a:r>
              <a:rPr kumimoji="1" lang="en-US" altLang="ja-JP"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hlinkClick r:id="rId4"/>
              </a:rPr>
              <a:t>https://jpcoar.repo.nii.ac.jp/records/294</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kumimoji="1" lang="en-US" altLang="ja-JP"/>
          </a:p>
          <a:p>
            <a:endParaRPr kumimoji="1" lang="en-US" altLang="ja-JP"/>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5</a:t>
            </a:fld>
            <a:endParaRPr kumimoji="1" lang="ja-JP" altLang="en-US"/>
          </a:p>
        </p:txBody>
      </p:sp>
    </p:spTree>
    <p:extLst>
      <p:ext uri="{BB962C8B-B14F-4D97-AF65-F5344CB8AC3E}">
        <p14:creationId xmlns:p14="http://schemas.microsoft.com/office/powerpoint/2010/main" val="2083954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Topic:</a:t>
            </a:r>
            <a:r>
              <a:rPr kumimoji="1" lang="ja-JP" altLang="en-US" sz="900">
                <a:solidFill>
                  <a:schemeClr val="bg1"/>
                </a:solidFill>
                <a:cs typeface="+mj-cs"/>
              </a:rPr>
              <a:t>複数のデータリポジトリから一括で検索する</a:t>
            </a:r>
          </a:p>
          <a:p>
            <a:endParaRPr kumimoji="1" lang="en-US" altLang="ja-JP" sz="900"/>
          </a:p>
          <a:p>
            <a:r>
              <a:rPr lang="en-US" altLang="ja-JP" sz="900" u="none" strike="noStrike">
                <a:solidFill>
                  <a:srgbClr val="000000"/>
                </a:solidFill>
                <a:effectLst/>
              </a:rPr>
              <a:t>```text</a:t>
            </a:r>
            <a:endParaRPr kumimoji="1" lang="en-US" altLang="ja-JP" sz="900"/>
          </a:p>
          <a:p>
            <a:r>
              <a:rPr kumimoji="1" lang="ja-JP" altLang="en-US"/>
              <a:t>サイニーリサーチは、日本国内の機関リポジトリに登録されたコンテンツを、検索することができるデータベースです。検索対象に、データだけでなく、論文も含まれているため、データに絞って検索するには、詳細検索機能を活用して行い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sz="9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err="1"/>
              <a:t>Cinii</a:t>
            </a:r>
            <a:r>
              <a:rPr kumimoji="1" lang="en-US" altLang="ja-JP"/>
              <a:t> Research</a:t>
            </a:r>
            <a:r>
              <a:rPr kumimoji="1" lang="ja-JP" altLang="en-US"/>
              <a:t>は、日本国内の機関リポジトリに登録されたコンテンツを検索することができるデータベースです（</a:t>
            </a:r>
            <a:r>
              <a:rPr lang="en-US" altLang="ja-JP" sz="1200">
                <a:latin typeface="BIZ UDPGothic" panose="020B0400000000000000" pitchFamily="34" charset="-128"/>
                <a:ea typeface="BIZ UDPGothic" panose="020B0400000000000000" pitchFamily="34" charset="-128"/>
                <a:hlinkClick r:id="rId3"/>
              </a:rPr>
              <a:t>https://cir.nii.ac.jp/</a:t>
            </a:r>
            <a:r>
              <a:rPr kumimoji="1" lang="ja-JP" altLang="en-US" sz="1200">
                <a:latin typeface="BIZ UDPGothic" panose="020B0400000000000000" pitchFamily="34" charset="-128"/>
                <a:ea typeface="BIZ UDPGothic" panose="020B0400000000000000" pitchFamily="34" charset="-128"/>
              </a:rPr>
              <a:t>）</a:t>
            </a:r>
            <a:r>
              <a:rPr kumimoji="1" lang="ja-JP" altLang="en-US"/>
              <a:t>。検索対象にデータだけでなく論文も含まれているため、データのみに絞って検索するためには詳細検索を活用する必要があります。</a:t>
            </a:r>
            <a:endParaRPr kumimoji="1" lang="en-US" altLang="ja-JP"/>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西薗由依</a:t>
            </a:r>
            <a:r>
              <a:rPr lang="en-US" altLang="ja-JP" sz="1200">
                <a:solidFill>
                  <a:schemeClr val="tx1"/>
                </a:solidFill>
                <a:latin typeface="BIZ UDPGothic" panose="020B0400000000000000" pitchFamily="34" charset="-128"/>
                <a:ea typeface="BIZ UDPGothic" panose="020B0400000000000000" pitchFamily="34" charset="-128"/>
              </a:rPr>
              <a:t> et al.</a:t>
            </a:r>
            <a:r>
              <a:rPr lang="ja-JP" altLang="en-US"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2020, 10, 29</a:t>
            </a:r>
            <a:r>
              <a:rPr lang="ja-JP" altLang="en-US" sz="12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研究中</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a:solidFill>
                  <a:schemeClr val="tx1"/>
                </a:solidFill>
                <a:latin typeface="BIZ UDPGothic" panose="020B0400000000000000" pitchFamily="34" charset="-128"/>
                <a:ea typeface="BIZ UDPGothic" panose="020B0400000000000000" pitchFamily="34" charset="-128"/>
              </a:rPr>
              <a:t>,</a:t>
            </a:r>
            <a:r>
              <a:rPr kumimoji="1"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rPr>
              <a:t>p.7</a:t>
            </a:r>
            <a:r>
              <a:rPr kumimoji="1" lang="en-US" altLang="ja-JP"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hlinkClick r:id="rId4"/>
              </a:rPr>
              <a:t>https://jpcoar.repo.nii.ac.jp/records/294</a:t>
            </a:r>
            <a:r>
              <a:rPr lang="ja-JP" altLang="en-US" sz="1200">
                <a:solidFill>
                  <a:schemeClr val="tx1"/>
                </a:solidFill>
                <a:latin typeface="BIZ UDPGothic" panose="020B0400000000000000" pitchFamily="34" charset="-128"/>
                <a:ea typeface="BIZ UDPGothic" panose="020B0400000000000000" pitchFamily="34" charset="-128"/>
              </a:rPr>
              <a:t>を加工。</a:t>
            </a:r>
            <a:endParaRPr kumimoji="1" lang="ja-JP" altLang="en-US" sz="1200">
              <a:solidFill>
                <a:schemeClr val="tx1"/>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kumimoji="1" lang="en-US" altLang="ja-JP"/>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6</a:t>
            </a:fld>
            <a:endParaRPr kumimoji="1" lang="ja-JP" altLang="en-US"/>
          </a:p>
        </p:txBody>
      </p:sp>
    </p:spTree>
    <p:extLst>
      <p:ext uri="{BB962C8B-B14F-4D97-AF65-F5344CB8AC3E}">
        <p14:creationId xmlns:p14="http://schemas.microsoft.com/office/powerpoint/2010/main" val="3351654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Topic:</a:t>
            </a:r>
            <a:r>
              <a:rPr lang="ja-JP" altLang="en-US" sz="900" dirty="0">
                <a:solidFill>
                  <a:schemeClr val="bg1"/>
                </a:solidFill>
                <a:cs typeface="+mj-cs"/>
              </a:rPr>
              <a:t>個別のデータリポジトリで探す</a:t>
            </a:r>
            <a:endParaRPr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solidFill>
                  <a:schemeClr val="bg1"/>
                </a:solidFill>
                <a:cs typeface="+mj-cs"/>
              </a:rPr>
              <a:t>Pad:1.0</a:t>
            </a:r>
            <a:endParaRPr kumimoji="1" lang="ja-JP" altLang="en-US" sz="900" dirty="0">
              <a:solidFill>
                <a:schemeClr val="bg1"/>
              </a:solidFill>
              <a:cs typeface="+mj-cs"/>
            </a:endParaRPr>
          </a:p>
          <a:p>
            <a:endParaRPr kumimoji="1" lang="en-US" altLang="ja-JP" sz="900" dirty="0"/>
          </a:p>
          <a:p>
            <a:r>
              <a:rPr lang="en-US" altLang="ja-JP" sz="900" u="none" strike="noStrike" dirty="0">
                <a:solidFill>
                  <a:srgbClr val="000000"/>
                </a:solidFill>
                <a:effectLst/>
              </a:rPr>
              <a:t>```text</a:t>
            </a:r>
            <a:endParaRPr kumimoji="1" lang="en-US" altLang="ja-JP" sz="900" dirty="0"/>
          </a:p>
          <a:p>
            <a:r>
              <a:rPr kumimoji="1" lang="ja-JP" altLang="en-US" dirty="0"/>
              <a:t>個別のデータリポジトリで、データを探す方法を紹介します。</a:t>
            </a:r>
            <a:endParaRPr kumimoji="1" lang="en-US" altLang="ja-JP" dirty="0"/>
          </a:p>
          <a:p>
            <a:r>
              <a:rPr kumimoji="1" lang="ja-JP" altLang="en-US" dirty="0"/>
              <a:t>特定の分野の研究データに特化して、検索する際には、まず、対象となるデータリポジトリを検索する必要があります。</a:t>
            </a:r>
            <a:endParaRPr kumimoji="1" lang="en-US" altLang="ja-JP" dirty="0"/>
          </a:p>
          <a:p>
            <a:r>
              <a:rPr kumimoji="1" lang="ja-JP" altLang="ja-JP" sz="900" kern="1200" dirty="0">
                <a:solidFill>
                  <a:schemeClr val="tx1"/>
                </a:solidFill>
                <a:effectLst/>
                <a:cs typeface="+mn-cs"/>
              </a:rPr>
              <a:t>リー</a:t>
            </a:r>
            <a:r>
              <a:rPr kumimoji="1" lang="ja-JP" altLang="en-US" sz="900" kern="1200" dirty="0">
                <a:solidFill>
                  <a:schemeClr val="tx1"/>
                </a:solidFill>
                <a:effectLst/>
                <a:cs typeface="+mn-cs"/>
              </a:rPr>
              <a:t>・</a:t>
            </a:r>
            <a:r>
              <a:rPr kumimoji="1" lang="ja-JP" altLang="ja-JP" sz="900" kern="1200" dirty="0">
                <a:solidFill>
                  <a:schemeClr val="tx1"/>
                </a:solidFill>
                <a:effectLst/>
                <a:cs typeface="+mn-cs"/>
              </a:rPr>
              <a:t>スリーデータ</a:t>
            </a:r>
            <a:r>
              <a:rPr kumimoji="1" lang="ja-JP" altLang="en-US" dirty="0"/>
              <a:t>は、「データリポジトリを検索」できるデータベースです。</a:t>
            </a:r>
            <a:endParaRPr kumimoji="1" lang="en-US" altLang="ja-JP" dirty="0"/>
          </a:p>
          <a:p>
            <a:r>
              <a:rPr kumimoji="1" lang="ja-JP" altLang="en-US" dirty="0"/>
              <a:t>さまざまな学問分野のデータリポジトリを網羅しています。 </a:t>
            </a:r>
            <a:r>
              <a:rPr kumimoji="1" lang="en-US" altLang="ja-JP" dirty="0"/>
              <a:t>(</a:t>
            </a:r>
            <a:r>
              <a:rPr kumimoji="1" lang="ja-JP" altLang="en-US" dirty="0"/>
              <a:t>対象となる</a:t>
            </a:r>
            <a:r>
              <a:rPr kumimoji="1" lang="en-US" altLang="ja-JP" dirty="0"/>
              <a:t>)[</a:t>
            </a:r>
            <a:r>
              <a:rPr kumimoji="1" lang="en" altLang="ja-JP" dirty="0"/>
              <a:t>kana:"</a:t>
            </a:r>
            <a:r>
              <a:rPr kumimoji="1" lang="ja-JP" altLang="en-US" dirty="0"/>
              <a:t>タイショウトナ</a:t>
            </a:r>
            <a:r>
              <a:rPr kumimoji="1" lang="en-US" altLang="ja-JP" dirty="0"/>
              <a:t>'</a:t>
            </a:r>
            <a:r>
              <a:rPr kumimoji="1" lang="ja-JP" altLang="en-US" dirty="0"/>
              <a:t>ル</a:t>
            </a:r>
            <a:r>
              <a:rPr kumimoji="1" lang="en-US" altLang="ja-JP" dirty="0"/>
              <a:t>"] (</a:t>
            </a:r>
            <a:r>
              <a:rPr kumimoji="1" lang="ja-JP" altLang="en-US" dirty="0"/>
              <a:t>データリポジトリを</a:t>
            </a:r>
            <a:r>
              <a:rPr kumimoji="1" lang="en-US" altLang="ja-JP" dirty="0"/>
              <a:t>)[</a:t>
            </a:r>
            <a:r>
              <a:rPr kumimoji="1" lang="en" altLang="ja-JP" dirty="0"/>
              <a:t>kana:"</a:t>
            </a:r>
            <a:r>
              <a:rPr kumimoji="1" lang="ja-JP" altLang="en-US" dirty="0"/>
              <a:t>データリポ</a:t>
            </a:r>
            <a:r>
              <a:rPr kumimoji="1" lang="en-US" altLang="ja-JP" dirty="0"/>
              <a:t>'</a:t>
            </a:r>
            <a:r>
              <a:rPr kumimoji="1" lang="ja-JP" altLang="en-US" dirty="0"/>
              <a:t>ジトリヲ</a:t>
            </a:r>
            <a:r>
              <a:rPr kumimoji="1" lang="en-US" altLang="ja-JP" dirty="0"/>
              <a:t>"]</a:t>
            </a:r>
            <a:r>
              <a:rPr kumimoji="1" lang="ja-JP" altLang="en-US" dirty="0"/>
              <a:t>特定し、そのあとに、そのデータリポジトリ内の検索を行ってください。</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sz="900" dirty="0"/>
          </a:p>
          <a:p>
            <a:r>
              <a:rPr kumimoji="1" lang="ja-JP" altLang="en-US" dirty="0"/>
              <a:t>続いて、個別のデータリポジトリで探す方法を紹介します。</a:t>
            </a:r>
            <a:endParaRPr kumimoji="1" lang="en-US" altLang="ja-JP" dirty="0"/>
          </a:p>
          <a:p>
            <a:r>
              <a:rPr kumimoji="1" lang="ja-JP" altLang="en-US" dirty="0"/>
              <a:t>自分の分野の研究データに特化した検索を行いたいときには、まず対象となるデータリポジトリを検索する必要があります。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Re3data</a:t>
            </a:r>
            <a:r>
              <a:rPr kumimoji="1" lang="ja-JP" altLang="ja-JP" sz="900" kern="1200" dirty="0">
                <a:solidFill>
                  <a:schemeClr val="tx1"/>
                </a:solidFill>
                <a:effectLst/>
                <a:cs typeface="+mn-cs"/>
              </a:rPr>
              <a:t>（リースリーデータ）</a:t>
            </a:r>
            <a:r>
              <a:rPr kumimoji="1" lang="ja-JP" altLang="en-US" dirty="0"/>
              <a:t>はデータリポジトリを検索することができるデータベースです（</a:t>
            </a:r>
            <a:r>
              <a:rPr lang="en-US" altLang="ja-JP" sz="1200" dirty="0">
                <a:latin typeface="BIZ UDPGothic" panose="020B0400000000000000" pitchFamily="34" charset="-128"/>
                <a:ea typeface="BIZ UDPGothic" panose="020B0400000000000000" pitchFamily="34" charset="-128"/>
                <a:hlinkClick r:id="rId3"/>
              </a:rPr>
              <a:t>http://re3data.org/</a:t>
            </a:r>
            <a:r>
              <a:rPr kumimoji="1" lang="ja-JP" altLang="en-US" sz="1200" dirty="0">
                <a:latin typeface="BIZ UDPGothic" panose="020B0400000000000000" pitchFamily="34" charset="-128"/>
                <a:ea typeface="BIZ UDPGothic" panose="020B0400000000000000" pitchFamily="34" charset="-128"/>
              </a:rPr>
              <a:t>）</a:t>
            </a:r>
            <a:r>
              <a:rPr kumimoji="1" lang="ja-JP" altLang="en-US" dirty="0"/>
              <a:t>。さまざまな学問分野のデータリポジトリを網羅しています。</a:t>
            </a:r>
            <a:endParaRPr kumimoji="1" lang="en-US" altLang="ja-JP" dirty="0"/>
          </a:p>
          <a:p>
            <a:r>
              <a:rPr kumimoji="1" lang="ja-JP" altLang="en-US" dirty="0"/>
              <a:t>対象となるデータリポジトリを特定したのち、改めてそのデータリポジトリ内の検索を行ってください。</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研究中</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p.8</a:t>
            </a:r>
            <a:r>
              <a:rPr kumimoji="1" lang="en-US" altLang="ja-JP"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4"/>
              </a:rPr>
              <a:t>https://jpcoar.repo.nii.ac.jp/records/294</a:t>
            </a:r>
            <a:endParaRPr kumimoji="1" lang="ja-JP" altLang="en-US" sz="12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kumimoji="1" lang="en-US" altLang="ja-JP" dirty="0"/>
          </a:p>
          <a:p>
            <a:pPr marL="0" indent="0">
              <a:buFont typeface="Arial" panose="020B0604020202020204" pitchFamily="34" charset="0"/>
              <a:buNone/>
            </a:pP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7</a:t>
            </a:fld>
            <a:endParaRPr kumimoji="1" lang="ja-JP" altLang="en-US"/>
          </a:p>
        </p:txBody>
      </p:sp>
    </p:spTree>
    <p:extLst>
      <p:ext uri="{BB962C8B-B14F-4D97-AF65-F5344CB8AC3E}">
        <p14:creationId xmlns:p14="http://schemas.microsoft.com/office/powerpoint/2010/main" val="198191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t>Topic:</a:t>
            </a:r>
            <a:r>
              <a:rPr lang="ja-JP" altLang="en-US" sz="900" dirty="0">
                <a:solidFill>
                  <a:schemeClr val="bg1"/>
                </a:solidFill>
                <a:cs typeface="+mj-cs"/>
              </a:rPr>
              <a:t>個別のデータリポジトリで探す</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solidFill>
                  <a:schemeClr val="bg1"/>
                </a:solidFill>
                <a:cs typeface="+mj-cs"/>
              </a:rPr>
              <a:t>Pad:1.0</a:t>
            </a:r>
            <a:endParaRPr kumimoji="1" lang="ja-JP" altLang="en-US" sz="900" dirty="0">
              <a:solidFill>
                <a:schemeClr val="bg1"/>
              </a:solidFill>
              <a:cs typeface="+mj-cs"/>
            </a:endParaRPr>
          </a:p>
          <a:p>
            <a:endParaRPr kumimoji="1" lang="en-US" altLang="ja-JP" sz="900" dirty="0"/>
          </a:p>
          <a:p>
            <a:r>
              <a:rPr lang="en-US" altLang="ja-JP" sz="900" u="none" strike="noStrike" dirty="0">
                <a:solidFill>
                  <a:srgbClr val="000000"/>
                </a:solidFill>
                <a:effectLst/>
              </a:rPr>
              <a:t>```text</a:t>
            </a:r>
            <a:endParaRPr kumimoji="1" lang="en-US" altLang="ja-JP" sz="900" dirty="0"/>
          </a:p>
          <a:p>
            <a:r>
              <a:rPr kumimoji="1" lang="en-US" altLang="ja-JP" dirty="0"/>
              <a:t>(</a:t>
            </a:r>
            <a:r>
              <a:rPr kumimoji="1" lang="ja-JP" altLang="en-US" dirty="0"/>
              <a:t>分野別の</a:t>
            </a:r>
            <a:r>
              <a:rPr kumimoji="1" lang="en-US" altLang="ja-JP" dirty="0"/>
              <a:t>)[kana:"</a:t>
            </a:r>
            <a:r>
              <a:rPr kumimoji="1" lang="ja-JP" altLang="en-US" dirty="0"/>
              <a:t>ブンヤベツノ</a:t>
            </a:r>
            <a:r>
              <a:rPr kumimoji="1" lang="en-US" altLang="ja-JP" dirty="0"/>
              <a:t>"]</a:t>
            </a:r>
            <a:r>
              <a:rPr kumimoji="1" lang="ja-JP" altLang="en-US" dirty="0"/>
              <a:t>データリポジトリではなく、汎用的に利用されているデータリポジトリもあります。</a:t>
            </a:r>
            <a:endParaRPr kumimoji="1" lang="en-US" altLang="ja-JP" dirty="0"/>
          </a:p>
          <a:p>
            <a:r>
              <a:rPr kumimoji="1" lang="ja-JP" altLang="en-US" dirty="0"/>
              <a:t>代表的なものを</a:t>
            </a:r>
            <a:r>
              <a:rPr kumimoji="1" lang="en-US" altLang="ja-JP" dirty="0"/>
              <a:t>3</a:t>
            </a:r>
            <a:r>
              <a:rPr kumimoji="1" lang="ja-JP" altLang="en-US" dirty="0"/>
              <a:t>つ、紹介します。</a:t>
            </a:r>
            <a:endParaRPr kumimoji="1" lang="en-US" altLang="ja-JP" dirty="0"/>
          </a:p>
          <a:p>
            <a:pPr marL="0" indent="0">
              <a:buFont typeface="Arial" panose="020B0604020202020204" pitchFamily="34" charset="0"/>
              <a:buNone/>
            </a:pPr>
            <a:r>
              <a:rPr kumimoji="1" lang="ja-JP" altLang="en-US" dirty="0"/>
              <a:t>フィグシェアは、基本的にクリエイティブコモンズ・ライセンスで公開されているため、クリエイティブコモンズ・ライセンスで許可されている範囲で、自由にデータを利用することができます。</a:t>
            </a:r>
            <a:endParaRPr kumimoji="1" lang="en-US" altLang="ja-JP" dirty="0"/>
          </a:p>
          <a:p>
            <a:pPr marL="0" indent="0">
              <a:buFont typeface="Arial" panose="020B0604020202020204" pitchFamily="34" charset="0"/>
              <a:buNone/>
            </a:pPr>
            <a:r>
              <a:rPr kumimoji="1" lang="ja-JP" altLang="en-US" dirty="0"/>
              <a:t>ドライアドは、以前、生命科学系のデータリポジトリとして利用されていた、データリポジトリです。こちらは、すべてのデータがパブリックドメインであるため、自由にデータを利用することが可能です。</a:t>
            </a:r>
            <a:endParaRPr kumimoji="1" lang="en-US" altLang="ja-JP" dirty="0"/>
          </a:p>
          <a:p>
            <a:pPr marL="0" indent="0">
              <a:buFont typeface="Arial" panose="020B0604020202020204" pitchFamily="34" charset="0"/>
              <a:buNone/>
            </a:pPr>
            <a:r>
              <a:rPr kumimoji="1" lang="en-US" altLang="ja-JP" dirty="0" err="1"/>
              <a:t>Zenodo</a:t>
            </a:r>
            <a:r>
              <a:rPr kumimoji="1" lang="ja-JP" altLang="en-US" dirty="0"/>
              <a:t>は、ドライアドや</a:t>
            </a:r>
            <a:r>
              <a:rPr kumimoji="1" lang="en-US" altLang="ja-JP" dirty="0"/>
              <a:t>(</a:t>
            </a:r>
            <a:r>
              <a:rPr lang="en-US" altLang="ja-JP" dirty="0" err="1"/>
              <a:t>figshare</a:t>
            </a:r>
            <a:r>
              <a:rPr lang="en-US" altLang="ja-JP" dirty="0"/>
              <a:t>)[ruby:"</a:t>
            </a:r>
            <a:r>
              <a:rPr lang="ja-JP" altLang="en-US" dirty="0"/>
              <a:t>フィグシェア</a:t>
            </a:r>
            <a:r>
              <a:rPr lang="en-US" altLang="ja-JP" dirty="0"/>
              <a:t>"]</a:t>
            </a:r>
            <a:r>
              <a:rPr kumimoji="1" lang="ja-JP" altLang="en-US" dirty="0"/>
              <a:t>と異なり、様々なアクセス条件やライセンスが付与されています。そのため、利用しようとするデータ毎に、ライセンスを確認する必要があります。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sz="900" dirty="0"/>
          </a:p>
          <a:p>
            <a:r>
              <a:rPr kumimoji="1" lang="ja-JP" altLang="en-US" dirty="0"/>
              <a:t>分野別のデータリポジトリではなく、汎用的に利用されているデータリポジトリもあります。代表的なものとして、次の</a:t>
            </a:r>
            <a:r>
              <a:rPr kumimoji="1" lang="en-US" altLang="ja-JP" dirty="0"/>
              <a:t>3</a:t>
            </a:r>
            <a:r>
              <a:rPr kumimoji="1" lang="ja-JP" altLang="en-US" dirty="0"/>
              <a:t>つを紹介します。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err="1"/>
              <a:t>Figshare</a:t>
            </a:r>
            <a:r>
              <a:rPr kumimoji="1" lang="ja-JP" altLang="en-US" dirty="0"/>
              <a:t>（</a:t>
            </a:r>
            <a:r>
              <a:rPr lang="en-US" altLang="ja-JP" sz="1200" dirty="0">
                <a:latin typeface="BIZ UDPGothic" panose="020B0400000000000000" pitchFamily="34" charset="-128"/>
                <a:ea typeface="BIZ UDPGothic" panose="020B0400000000000000" pitchFamily="34" charset="-128"/>
                <a:hlinkClick r:id="rId3"/>
              </a:rPr>
              <a:t>https://figshare.com/</a:t>
            </a:r>
            <a:r>
              <a:rPr kumimoji="1" lang="ja-JP" altLang="en-US" sz="1200" dirty="0">
                <a:latin typeface="BIZ UDPGothic" panose="020B0400000000000000" pitchFamily="34" charset="-128"/>
                <a:ea typeface="BIZ UDPGothic" panose="020B0400000000000000" pitchFamily="34" charset="-128"/>
              </a:rPr>
              <a:t>）</a:t>
            </a:r>
            <a:r>
              <a:rPr kumimoji="1" lang="ja-JP" altLang="en-US" dirty="0"/>
              <a:t>は基本的に</a:t>
            </a:r>
            <a:r>
              <a:rPr kumimoji="1" lang="en-US" altLang="ja-JP" dirty="0"/>
              <a:t>Creative </a:t>
            </a:r>
            <a:r>
              <a:rPr kumimoji="1" lang="en-US" altLang="ja-JP" dirty="0" err="1"/>
              <a:t>Commmons</a:t>
            </a:r>
            <a:r>
              <a:rPr kumimoji="1" lang="ja-JP" altLang="en-US" dirty="0"/>
              <a:t>ライセンスで公開されているため、</a:t>
            </a:r>
            <a:r>
              <a:rPr kumimoji="1" lang="en-US" altLang="ja-JP" dirty="0"/>
              <a:t>Creative Commons</a:t>
            </a:r>
            <a:r>
              <a:rPr kumimoji="1" lang="ja-JP" altLang="en-US" dirty="0"/>
              <a:t>ライセンスで許可されている範囲で自由にデータを利用することができます。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a:t>Dryad</a:t>
            </a:r>
            <a:r>
              <a:rPr kumimoji="1" lang="ja-JP" altLang="en-US" dirty="0"/>
              <a:t>（</a:t>
            </a:r>
            <a:r>
              <a:rPr lang="en-US" altLang="ja-JP" sz="1200" dirty="0">
                <a:latin typeface="BIZ UDPGothic" panose="020B0400000000000000" pitchFamily="34" charset="-128"/>
                <a:ea typeface="BIZ UDPGothic" panose="020B0400000000000000" pitchFamily="34" charset="-128"/>
                <a:hlinkClick r:id="rId4"/>
              </a:rPr>
              <a:t>https://datadryad.org/stash</a:t>
            </a:r>
            <a:r>
              <a:rPr kumimoji="1" lang="ja-JP" altLang="en-US" sz="1200" dirty="0">
                <a:latin typeface="BIZ UDPGothic" panose="020B0400000000000000" pitchFamily="34" charset="-128"/>
                <a:ea typeface="BIZ UDPGothic" panose="020B0400000000000000" pitchFamily="34" charset="-128"/>
              </a:rPr>
              <a:t>）は</a:t>
            </a:r>
            <a:r>
              <a:rPr kumimoji="1" lang="ja-JP" altLang="en-US" dirty="0"/>
              <a:t>以前生命科学系のデータリポジトリとして利用されていたデータリポジトリです。こちらはすべてのデータがパブリックドメインであるため、自由にデータを利用することが可能です。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err="1"/>
              <a:t>Zenodo</a:t>
            </a:r>
            <a:r>
              <a:rPr kumimoji="1" lang="ja-JP" altLang="en-US" dirty="0"/>
              <a:t>（</a:t>
            </a:r>
            <a:r>
              <a:rPr lang="en-US" altLang="ja-JP" sz="1200" dirty="0">
                <a:latin typeface="BIZ UDPGothic" panose="020B0400000000000000" pitchFamily="34" charset="-128"/>
                <a:ea typeface="BIZ UDPGothic" panose="020B0400000000000000" pitchFamily="34" charset="-128"/>
                <a:hlinkClick r:id="rId5"/>
              </a:rPr>
              <a:t>https://zenodo.org/</a:t>
            </a:r>
            <a:r>
              <a:rPr kumimoji="1" lang="ja-JP" altLang="en-US" dirty="0"/>
              <a:t>）は</a:t>
            </a:r>
            <a:r>
              <a:rPr kumimoji="1" lang="en-US" altLang="ja-JP" dirty="0"/>
              <a:t>Dryad</a:t>
            </a:r>
            <a:r>
              <a:rPr kumimoji="1" lang="ja-JP" altLang="en-US" dirty="0"/>
              <a:t>や</a:t>
            </a:r>
            <a:r>
              <a:rPr kumimoji="1" lang="en-US" altLang="ja-JP" dirty="0" err="1"/>
              <a:t>figshare</a:t>
            </a:r>
            <a:r>
              <a:rPr kumimoji="1" lang="ja-JP" altLang="en-US" dirty="0"/>
              <a:t>と異なり、様々なアクセス条件やライセンスが付与されています。そのため、利用の際には個々のデータのライセンスを確認する必要があります。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研究中</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p.9</a:t>
            </a:r>
            <a:r>
              <a:rPr kumimoji="1" lang="en-US" altLang="ja-JP"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6"/>
              </a:rPr>
              <a:t>https://jpcoar.repo.nii.ac.jp/records/294</a:t>
            </a:r>
            <a:endParaRPr kumimoji="1" lang="ja-JP" altLang="en-US" sz="1200" dirty="0">
              <a:solidFill>
                <a:schemeClr val="tx1"/>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kumimoji="1" lang="en-US" altLang="ja-JP" dirty="0"/>
          </a:p>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8</a:t>
            </a:fld>
            <a:endParaRPr kumimoji="1" lang="ja-JP" altLang="en-US"/>
          </a:p>
        </p:txBody>
      </p:sp>
    </p:spTree>
    <p:extLst>
      <p:ext uri="{BB962C8B-B14F-4D97-AF65-F5344CB8AC3E}">
        <p14:creationId xmlns:p14="http://schemas.microsoft.com/office/powerpoint/2010/main" val="2832217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lang="ja-JP" altLang="en-US" sz="900">
                <a:solidFill>
                  <a:schemeClr val="bg1"/>
                </a:solidFill>
                <a:cs typeface="+mj-cs"/>
              </a:rPr>
              <a:t>個別のデータリポジトリで探す</a:t>
            </a:r>
          </a:p>
          <a:p>
            <a:endParaRPr kumimoji="1" lang="en-US" altLang="ja-JP" sz="900"/>
          </a:p>
          <a:p>
            <a:r>
              <a:rPr lang="en-US" altLang="ja-JP" sz="900" u="none" strike="noStrike">
                <a:solidFill>
                  <a:srgbClr val="000000"/>
                </a:solidFill>
                <a:effectLst/>
              </a:rPr>
              <a:t>```text</a:t>
            </a:r>
            <a:endParaRPr kumimoji="1" lang="en-US" altLang="ja-JP" sz="900"/>
          </a:p>
          <a:p>
            <a:r>
              <a:rPr kumimoji="1" lang="ja-JP" altLang="en-US"/>
              <a:t>機関リポジトリには、小規模なデータセットなどが登録されていることがあります。探しているデータによっては、個別の機関リポジトリを、参照する場面があるかもしれません。</a:t>
            </a:r>
            <a:endParaRPr kumimoji="1" lang="en-US" altLang="ja-JP"/>
          </a:p>
          <a:p>
            <a:r>
              <a:rPr kumimoji="1" lang="en-US" altLang="ja-JP"/>
              <a:t>(</a:t>
            </a:r>
            <a:r>
              <a:rPr kumimoji="1" lang="en-US" altLang="ja-JP" err="1"/>
              <a:t>OpenDOAR</a:t>
            </a:r>
            <a:r>
              <a:rPr kumimoji="1" lang="en-US" altLang="ja-JP"/>
              <a:t>)[kana:"</a:t>
            </a:r>
            <a:r>
              <a:rPr lang="ja-JP" altLang="ja-JP" sz="1800" kern="1200">
                <a:effectLst/>
                <a:cs typeface="ＭＳ Ｐゴシック" panose="020B0600070205080204" pitchFamily="50" charset="-128"/>
              </a:rPr>
              <a:t>オープンド</a:t>
            </a:r>
            <a:r>
              <a:rPr lang="en-US" altLang="ja-JP" sz="1800" kern="1200">
                <a:effectLst/>
                <a:cs typeface="ＭＳ Ｐゴシック" panose="020B0600070205080204" pitchFamily="50" charset="-128"/>
              </a:rPr>
              <a:t>'</a:t>
            </a:r>
            <a:r>
              <a:rPr lang="ja-JP" altLang="en-US" sz="1800" kern="1200">
                <a:effectLst/>
                <a:cs typeface="ＭＳ Ｐゴシック" panose="020B0600070205080204" pitchFamily="50" charset="-128"/>
              </a:rPr>
              <a:t>アー</a:t>
            </a:r>
            <a:r>
              <a:rPr lang="en-US" altLang="ja-JP" sz="1800" kern="1200">
                <a:effectLst/>
                <a:cs typeface="ＭＳ Ｐゴシック" panose="020B0600070205080204" pitchFamily="50" charset="-128"/>
              </a:rPr>
              <a:t>"]</a:t>
            </a:r>
            <a:r>
              <a:rPr kumimoji="1" lang="ja-JP" altLang="en-US" sz="1800" kern="1200">
                <a:effectLst/>
                <a:cs typeface="ＭＳ Ｐゴシック" panose="020B0600070205080204" pitchFamily="50" charset="-128"/>
              </a:rPr>
              <a:t>と、</a:t>
            </a:r>
            <a:r>
              <a:rPr kumimoji="1" lang="en-US" altLang="ja-JP"/>
              <a:t>ROAR</a:t>
            </a:r>
            <a:r>
              <a:rPr kumimoji="1" lang="ja-JP" altLang="en-US"/>
              <a:t>は機関リポジトリ自体を検索できるデータベースです。</a:t>
            </a:r>
            <a:r>
              <a:rPr kumimoji="1" lang="en-US" altLang="ja-JP"/>
              <a:t>(</a:t>
            </a:r>
            <a:r>
              <a:rPr kumimoji="1" lang="en-US" altLang="ja-JP" err="1"/>
              <a:t>OpenDOAR</a:t>
            </a:r>
            <a:r>
              <a:rPr kumimoji="1" lang="en-US" altLang="ja-JP"/>
              <a:t>)[kana:"</a:t>
            </a:r>
            <a:r>
              <a:rPr lang="ja-JP" altLang="ja-JP" sz="1800" kern="1200">
                <a:effectLst/>
                <a:cs typeface="ＭＳ Ｐゴシック" panose="020B0600070205080204" pitchFamily="50" charset="-128"/>
              </a:rPr>
              <a:t>オープンド</a:t>
            </a:r>
            <a:r>
              <a:rPr lang="en-US" altLang="ja-JP" sz="1800" kern="1200">
                <a:effectLst/>
                <a:cs typeface="ＭＳ Ｐゴシック" panose="020B0600070205080204" pitchFamily="50" charset="-128"/>
              </a:rPr>
              <a:t>'</a:t>
            </a:r>
            <a:r>
              <a:rPr lang="ja-JP" altLang="en-US" sz="1800" kern="1200">
                <a:effectLst/>
                <a:cs typeface="ＭＳ Ｐゴシック" panose="020B0600070205080204" pitchFamily="50" charset="-128"/>
              </a:rPr>
              <a:t>アー</a:t>
            </a:r>
            <a:r>
              <a:rPr lang="en-US" altLang="ja-JP" sz="1800" kern="1200">
                <a:effectLst/>
                <a:cs typeface="ＭＳ Ｐゴシック" panose="020B0600070205080204" pitchFamily="50" charset="-128"/>
              </a:rPr>
              <a:t>"]</a:t>
            </a:r>
            <a:r>
              <a:rPr kumimoji="1" lang="ja-JP" altLang="en-US"/>
              <a:t>は</a:t>
            </a:r>
            <a:r>
              <a:rPr lang="en-US" altLang="ja-JP" sz="900"/>
              <a:t>(</a:t>
            </a:r>
            <a:r>
              <a:rPr lang="ja-JP" altLang="en-US" sz="900"/>
              <a:t>各</a:t>
            </a:r>
            <a:r>
              <a:rPr lang="en-US" altLang="ja-JP" sz="900"/>
              <a:t>)[kana:"</a:t>
            </a:r>
            <a:r>
              <a:rPr lang="ja-JP" altLang="en-US" sz="900"/>
              <a:t>カ</a:t>
            </a:r>
            <a:r>
              <a:rPr lang="en-US" altLang="ja-JP" sz="900"/>
              <a:t>'</a:t>
            </a:r>
            <a:r>
              <a:rPr lang="ja-JP" altLang="en-US" sz="900"/>
              <a:t>ク</a:t>
            </a:r>
            <a:r>
              <a:rPr lang="en-US" altLang="ja-JP" sz="900"/>
              <a:t>"]</a:t>
            </a:r>
            <a:r>
              <a:rPr kumimoji="1" lang="ja-JP" altLang="en-US"/>
              <a:t>リポジトリのポリシーなどを確認することができます。</a:t>
            </a:r>
            <a:r>
              <a:rPr kumimoji="1" lang="en-US" altLang="ja-JP"/>
              <a:t>ROAR</a:t>
            </a:r>
            <a:r>
              <a:rPr kumimoji="1" lang="ja-JP" altLang="en-US"/>
              <a:t>は、登録されているデータの推移を確認できます。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sz="900"/>
          </a:p>
          <a:p>
            <a:r>
              <a:rPr kumimoji="1" lang="ja-JP" altLang="en-US"/>
              <a:t>機関リポジトリには小規模なデータセットなどが登録されていることがあります。探しているデータによっては、個別の機関リポジトリを参照する場面があるかもしれません。</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err="1"/>
              <a:t>OpenDOAR</a:t>
            </a:r>
            <a:r>
              <a:rPr kumimoji="1" lang="ja-JP" altLang="en-US"/>
              <a:t>（</a:t>
            </a:r>
            <a:r>
              <a:rPr lang="en-US" altLang="ja-JP" sz="1200">
                <a:latin typeface="BIZ UDPGothic" panose="020B0400000000000000" pitchFamily="34" charset="-128"/>
                <a:ea typeface="BIZ UDPGothic" panose="020B0400000000000000" pitchFamily="34" charset="-128"/>
                <a:hlinkClick r:id="rId3"/>
              </a:rPr>
              <a:t>https://www.jisc.ac.uk/opendoar</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a:t>
            </a:r>
            <a:r>
              <a:rPr kumimoji="1" lang="ja-JP" altLang="en-US"/>
              <a:t>、</a:t>
            </a:r>
            <a:r>
              <a:rPr kumimoji="1" lang="en-US" altLang="ja-JP"/>
              <a:t>ROAR</a:t>
            </a:r>
            <a:r>
              <a:rPr kumimoji="1" lang="ja-JP" altLang="en-US"/>
              <a:t>（</a:t>
            </a:r>
            <a:r>
              <a:rPr lang="en-US" altLang="ja-JP" sz="1200">
                <a:solidFill>
                  <a:prstClr val="black"/>
                </a:solidFill>
                <a:latin typeface="BIZ UDPGothic" panose="020B0400000000000000" pitchFamily="34" charset="-128"/>
                <a:ea typeface="BIZ UDPGothic" panose="020B0400000000000000" pitchFamily="34" charset="-128"/>
                <a:hlinkClick r:id="rId4"/>
              </a:rPr>
              <a:t>http://roar.eprints.org/</a:t>
            </a:r>
            <a:r>
              <a:rPr kumimoji="1" lang="ja-JP" altLang="en-US" sz="1200">
                <a:solidFill>
                  <a:prstClr val="black"/>
                </a:solidFill>
                <a:latin typeface="BIZ UDPGothic" panose="020B0400000000000000" pitchFamily="34" charset="-128"/>
                <a:ea typeface="BIZ UDPGothic" panose="020B0400000000000000" pitchFamily="34" charset="-128"/>
              </a:rPr>
              <a:t>）</a:t>
            </a:r>
            <a:r>
              <a:rPr kumimoji="1" lang="ja-JP" altLang="en-US"/>
              <a:t>は機関リポジトリ自体を検索することができるデータベースです。</a:t>
            </a:r>
            <a:r>
              <a:rPr kumimoji="1" lang="en-US" altLang="ja-JP" err="1"/>
              <a:t>OpenDOAR</a:t>
            </a:r>
            <a:r>
              <a:rPr kumimoji="1" lang="ja-JP" altLang="en-US"/>
              <a:t>は各リポジトリのポリシーなどを確認することができ、</a:t>
            </a:r>
            <a:r>
              <a:rPr kumimoji="1" lang="en-US" altLang="ja-JP"/>
              <a:t>ROAR</a:t>
            </a:r>
            <a:r>
              <a:rPr kumimoji="1" lang="ja-JP" altLang="en-US"/>
              <a:t>は登録されているデータの推移を確認することができます。</a:t>
            </a:r>
            <a:endParaRPr kumimoji="1" lang="en-US" altLang="ja-JP"/>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西薗由依</a:t>
            </a:r>
            <a:r>
              <a:rPr lang="en-US" altLang="ja-JP" sz="1200">
                <a:solidFill>
                  <a:schemeClr val="tx1"/>
                </a:solidFill>
                <a:latin typeface="BIZ UDPGothic" panose="020B0400000000000000" pitchFamily="34" charset="-128"/>
                <a:ea typeface="BIZ UDPGothic" panose="020B0400000000000000" pitchFamily="34" charset="-128"/>
              </a:rPr>
              <a:t> et al.</a:t>
            </a:r>
            <a:r>
              <a:rPr lang="ja-JP" altLang="en-US"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2020, 10, 29</a:t>
            </a:r>
            <a:r>
              <a:rPr lang="ja-JP" altLang="en-US" sz="12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研究中</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a:solidFill>
                  <a:schemeClr val="tx1"/>
                </a:solidFill>
                <a:latin typeface="BIZ UDPGothic" panose="020B0400000000000000" pitchFamily="34" charset="-128"/>
                <a:ea typeface="BIZ UDPGothic" panose="020B0400000000000000" pitchFamily="34" charset="-128"/>
              </a:rPr>
              <a:t>,</a:t>
            </a:r>
            <a:r>
              <a:rPr kumimoji="1"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rPr>
              <a:t>p.10</a:t>
            </a:r>
            <a:r>
              <a:rPr kumimoji="1" lang="en-US" altLang="ja-JP"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hlinkClick r:id="rId5"/>
              </a:rPr>
              <a:t>https://jpcoar.repo.nii.ac.jp/records/294</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kumimoji="1" lang="en-US" altLang="ja-JP"/>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9</a:t>
            </a:fld>
            <a:endParaRPr kumimoji="1" lang="ja-JP" altLang="en-US"/>
          </a:p>
        </p:txBody>
      </p:sp>
    </p:spTree>
    <p:extLst>
      <p:ext uri="{BB962C8B-B14F-4D97-AF65-F5344CB8AC3E}">
        <p14:creationId xmlns:p14="http://schemas.microsoft.com/office/powerpoint/2010/main" val="619266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t>Topic:</a:t>
            </a:r>
            <a:r>
              <a:rPr lang="ja-JP" altLang="en-US" sz="900" dirty="0">
                <a:solidFill>
                  <a:schemeClr val="bg1"/>
                </a:solidFill>
                <a:cs typeface="+mj-cs"/>
              </a:rPr>
              <a:t>データジャーナルから探す</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solidFill>
                  <a:schemeClr val="bg1"/>
                </a:solidFill>
                <a:cs typeface="+mj-cs"/>
              </a:rPr>
              <a:t>Pad:1.0</a:t>
            </a:r>
            <a:endParaRPr kumimoji="1" lang="ja-JP" altLang="en-US" sz="900" dirty="0">
              <a:solidFill>
                <a:schemeClr val="bg1"/>
              </a:solidFill>
              <a:cs typeface="+mj-cs"/>
            </a:endParaRPr>
          </a:p>
          <a:p>
            <a:endParaRPr kumimoji="1" lang="en-US" altLang="ja-JP" sz="900" dirty="0"/>
          </a:p>
          <a:p>
            <a:r>
              <a:rPr lang="en-US" altLang="ja-JP" sz="900" u="none" strike="noStrike" dirty="0">
                <a:solidFill>
                  <a:srgbClr val="000000"/>
                </a:solidFill>
                <a:effectLst/>
              </a:rPr>
              <a:t>```text</a:t>
            </a:r>
            <a:endParaRPr kumimoji="1" lang="en-US" altLang="ja-JP" sz="900" dirty="0"/>
          </a:p>
          <a:p>
            <a:r>
              <a:rPr kumimoji="1" lang="ja-JP" altLang="en-US" dirty="0"/>
              <a:t>ここからは、データジャーナルからデータを探す方法を紹介します。</a:t>
            </a:r>
            <a:endParaRPr kumimoji="1" lang="en-US" altLang="ja-JP" dirty="0"/>
          </a:p>
          <a:p>
            <a:r>
              <a:rPr kumimoji="1" lang="ja-JP" altLang="en-US" dirty="0"/>
              <a:t>データジャーナルとは、実験や観測で得られた、数値などの「データ」について、その取得方法や処理方法、所在などについて記載した「データ論文」を専門に受け付けるジャーナルのことを指します。</a:t>
            </a:r>
            <a:endParaRPr kumimoji="1" lang="en-US" altLang="ja-JP" dirty="0"/>
          </a:p>
          <a:p>
            <a:r>
              <a:rPr kumimoji="1" lang="ja-JP" altLang="en-US" dirty="0"/>
              <a:t>データジャーナルに掲載されるデータ論文は、通常の論文と同様に、論文検索データベースを使用して検索が可能です。</a:t>
            </a:r>
            <a:endParaRPr kumimoji="1" lang="en-US" altLang="ja-JP" dirty="0"/>
          </a:p>
          <a:p>
            <a:r>
              <a:rPr kumimoji="1" lang="ja-JP" altLang="en-US" dirty="0"/>
              <a:t>たとえば、</a:t>
            </a:r>
            <a:r>
              <a:rPr kumimoji="1" lang="en-US" altLang="ja-JP" dirty="0"/>
              <a:t>Web of Science</a:t>
            </a:r>
            <a:r>
              <a:rPr kumimoji="1" lang="ja-JP" altLang="en-US" dirty="0"/>
              <a:t>では、検索項目を「ドキュメントタイプ」に設定し、</a:t>
            </a:r>
            <a:r>
              <a:rPr kumimoji="1" lang="en-US" altLang="ja-JP" dirty="0"/>
              <a:t>Data</a:t>
            </a:r>
            <a:r>
              <a:rPr kumimoji="1" lang="ja-JP" altLang="en-US" baseline="0" dirty="0"/>
              <a:t> </a:t>
            </a:r>
            <a:r>
              <a:rPr kumimoji="1" lang="en-US" altLang="ja-JP" baseline="0" dirty="0"/>
              <a:t>Paper</a:t>
            </a:r>
            <a:r>
              <a:rPr kumimoji="1" lang="ja-JP" altLang="en-US" baseline="0" dirty="0"/>
              <a:t>を選択することで、データ論文に絞って検索を行うことができます。</a:t>
            </a:r>
            <a:endParaRPr kumimoji="1" lang="en-US" altLang="ja-JP" baseline="0"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sz="900" dirty="0"/>
          </a:p>
          <a:p>
            <a:r>
              <a:rPr kumimoji="1" lang="ja-JP" altLang="en-US" dirty="0"/>
              <a:t>続いて、データジャーナルから探す方法を紹介します。</a:t>
            </a:r>
            <a:endParaRPr kumimoji="1" lang="en-US" altLang="ja-JP" dirty="0"/>
          </a:p>
          <a:p>
            <a:r>
              <a:rPr kumimoji="1" lang="ja-JP" altLang="en-US" dirty="0"/>
              <a:t>データジャーナルとは、実験や観測で得られた数値などの「データ」について、その取得方法や処理方法、所在などについて記載した「データ論文」を専門に受け付けるジャーナルのことを指します。</a:t>
            </a:r>
            <a:endParaRPr kumimoji="1" lang="en-US" altLang="ja-JP" dirty="0"/>
          </a:p>
          <a:p>
            <a:r>
              <a:rPr kumimoji="1" lang="ja-JP" altLang="en-US" dirty="0"/>
              <a:t>データジャーナルに掲載されるデータ論文は、通常の論文と同様に論文検索データベースを使用して検索が可能です。</a:t>
            </a:r>
            <a:endParaRPr kumimoji="1" lang="en-US" altLang="ja-JP" dirty="0"/>
          </a:p>
          <a:p>
            <a:r>
              <a:rPr kumimoji="1" lang="ja-JP" altLang="en-US" dirty="0"/>
              <a:t>たとえば、</a:t>
            </a:r>
            <a:r>
              <a:rPr kumimoji="1" lang="en-US" altLang="ja-JP" dirty="0"/>
              <a:t>Web of Science</a:t>
            </a:r>
            <a:r>
              <a:rPr kumimoji="1" lang="ja-JP" altLang="en-US" dirty="0"/>
              <a:t>では、検索項目を「ドキュメントタイプ」に設定し、</a:t>
            </a:r>
            <a:r>
              <a:rPr kumimoji="1" lang="en-US" altLang="ja-JP" dirty="0"/>
              <a:t>Data</a:t>
            </a:r>
            <a:r>
              <a:rPr kumimoji="1" lang="ja-JP" altLang="en-US" baseline="0" dirty="0"/>
              <a:t> </a:t>
            </a:r>
            <a:r>
              <a:rPr kumimoji="1" lang="en-US" altLang="ja-JP" baseline="0" dirty="0"/>
              <a:t>Paper</a:t>
            </a:r>
            <a:r>
              <a:rPr kumimoji="1" lang="ja-JP" altLang="en-US" baseline="0" dirty="0"/>
              <a:t>を選択することでデータ論文に絞って検索を行うことができます。</a:t>
            </a:r>
            <a:endParaRPr kumimoji="1" lang="en-US" altLang="ja-JP"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研究中</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p.11</a:t>
            </a:r>
            <a:r>
              <a:rPr kumimoji="1" lang="en-US" altLang="ja-JP"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3"/>
              </a:rPr>
              <a:t>https://jpcoar.repo.nii.ac.jp/records/294</a:t>
            </a:r>
            <a:endParaRPr kumimoji="1" lang="ja-JP" altLang="en-US" sz="12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baseline="0"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ADA030C5-ADE9-4605-BA2E-04FBFB6D0D6E}" type="slidenum">
              <a:rPr kumimoji="1" lang="ja-JP" altLang="en-US" smtClean="0"/>
              <a:t>10</a:t>
            </a:fld>
            <a:endParaRPr kumimoji="1" lang="ja-JP" altLang="en-US"/>
          </a:p>
        </p:txBody>
      </p:sp>
    </p:spTree>
    <p:extLst>
      <p:ext uri="{BB962C8B-B14F-4D97-AF65-F5344CB8AC3E}">
        <p14:creationId xmlns:p14="http://schemas.microsoft.com/office/powerpoint/2010/main" val="3657945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lang="ja-JP" altLang="en-US" sz="900">
                <a:solidFill>
                  <a:schemeClr val="bg1"/>
                </a:solidFill>
                <a:cs typeface="+mj-cs"/>
              </a:rPr>
              <a:t>データジャーナルから探す</a:t>
            </a:r>
          </a:p>
          <a:p>
            <a:endParaRPr kumimoji="1" lang="en-US" altLang="ja-JP" sz="900"/>
          </a:p>
          <a:p>
            <a:r>
              <a:rPr lang="en-US" altLang="ja-JP" sz="900" u="none" strike="noStrike">
                <a:solidFill>
                  <a:srgbClr val="000000"/>
                </a:solidFill>
                <a:effectLst/>
              </a:rPr>
              <a:t>```text</a:t>
            </a:r>
            <a:endParaRPr kumimoji="1" lang="en-US" altLang="ja-JP" sz="9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データジャーナルから、データをダウンロードする方法の、例を紹介します。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ダウンロードリンクの場所はデータジャーナルによって異なるため、後述する「論文に記載されている情報から、データを探す」</a:t>
            </a:r>
            <a:r>
              <a:rPr kumimoji="1" lang="en-US" altLang="ja-JP"/>
              <a:t>[break:"0.01s"]</a:t>
            </a:r>
            <a:r>
              <a:rPr kumimoji="1" lang="ja-JP" altLang="en-US"/>
              <a:t>を、合わせて確認してください。</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sz="9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データジャーナルからデータをダウンロードする方法の一例を紹介します。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ダウンロードリンクの場所はデータジャーナルによって異なるため、後述する「論文に記載されている情報からデータを探す」を合わせて確認してください。</a:t>
            </a:r>
            <a:endParaRPr lang="en-US" altLang="ja-JP" sz="1200">
              <a:solidFill>
                <a:schemeClr val="tx1"/>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chemeClr val="tx1"/>
                </a:solidFill>
                <a:latin typeface="BIZ UDPGothic" panose="020B0400000000000000" pitchFamily="34" charset="-128"/>
                <a:ea typeface="BIZ UDPGothic" panose="020B0400000000000000" pitchFamily="34" charset="-128"/>
              </a:rPr>
              <a:t>西薗由依</a:t>
            </a:r>
            <a:r>
              <a:rPr lang="en-US" altLang="ja-JP" sz="1200">
                <a:solidFill>
                  <a:schemeClr val="tx1"/>
                </a:solidFill>
                <a:latin typeface="BIZ UDPGothic" panose="020B0400000000000000" pitchFamily="34" charset="-128"/>
                <a:ea typeface="BIZ UDPGothic" panose="020B0400000000000000" pitchFamily="34" charset="-128"/>
              </a:rPr>
              <a:t> et al.</a:t>
            </a:r>
            <a:r>
              <a:rPr lang="ja-JP" altLang="en-US"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2020, 10, 29</a:t>
            </a:r>
            <a:r>
              <a:rPr lang="ja-JP" altLang="en-US" sz="12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研究中</a:t>
            </a:r>
            <a:r>
              <a:rPr lang="en-US" altLang="ja-JP" sz="120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a:solidFill>
                  <a:schemeClr val="tx1"/>
                </a:solidFill>
                <a:latin typeface="BIZ UDPGothic" panose="020B0400000000000000" pitchFamily="34" charset="-128"/>
                <a:ea typeface="BIZ UDPGothic" panose="020B0400000000000000" pitchFamily="34" charset="-128"/>
              </a:rPr>
              <a:t>,</a:t>
            </a:r>
            <a:r>
              <a:rPr kumimoji="1"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rPr>
              <a:t>p.12</a:t>
            </a:r>
            <a:r>
              <a:rPr kumimoji="1" lang="en-US" altLang="ja-JP" sz="1200">
                <a:solidFill>
                  <a:schemeClr val="tx1"/>
                </a:solidFill>
                <a:latin typeface="BIZ UDPGothic" panose="020B0400000000000000" pitchFamily="34" charset="-128"/>
                <a:ea typeface="BIZ UDPGothic" panose="020B0400000000000000" pitchFamily="34" charset="-128"/>
              </a:rPr>
              <a:t>.</a:t>
            </a:r>
            <a:r>
              <a:rPr lang="en-US" altLang="ja-JP" sz="1200">
                <a:solidFill>
                  <a:schemeClr val="tx1"/>
                </a:solidFill>
                <a:latin typeface="BIZ UDPGothic" panose="020B0400000000000000" pitchFamily="34" charset="-128"/>
                <a:ea typeface="BIZ UDPGothic" panose="020B0400000000000000" pitchFamily="34" charset="-128"/>
              </a:rPr>
              <a:t> </a:t>
            </a:r>
            <a:r>
              <a:rPr lang="en-US" altLang="ja-JP" sz="1200">
                <a:solidFill>
                  <a:schemeClr val="tx1"/>
                </a:solidFill>
                <a:latin typeface="BIZ UDPGothic" panose="020B0400000000000000" pitchFamily="34" charset="-128"/>
                <a:ea typeface="BIZ UDPGothic" panose="020B0400000000000000" pitchFamily="34" charset="-128"/>
                <a:hlinkClick r:id="rId3"/>
              </a:rPr>
              <a:t>https://jpcoar.repo.nii.ac.jp/records/294</a:t>
            </a:r>
            <a:endParaRPr kumimoji="1" lang="ja-JP" altLang="en-US" sz="1200">
              <a:solidFill>
                <a:schemeClr val="tx1"/>
              </a:solidFill>
              <a:latin typeface="BIZ UDPGothic" panose="020B0400000000000000" pitchFamily="34" charset="-128"/>
              <a:ea typeface="BIZ UDPGothic"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kumimoji="1" lang="en-US" altLang="ja-JP"/>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11</a:t>
            </a:fld>
            <a:endParaRPr kumimoji="1" lang="ja-JP" altLang="en-US"/>
          </a:p>
        </p:txBody>
      </p:sp>
    </p:spTree>
    <p:extLst>
      <p:ext uri="{BB962C8B-B14F-4D97-AF65-F5344CB8AC3E}">
        <p14:creationId xmlns:p14="http://schemas.microsoft.com/office/powerpoint/2010/main" val="3883427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dirty="0"/>
              <a:t>Topic:</a:t>
            </a:r>
            <a:r>
              <a:rPr kumimoji="1" lang="ja-JP" altLang="en-US" sz="900" dirty="0"/>
              <a:t>論文に記載されている情報からデータを探す</a:t>
            </a:r>
            <a:endParaRPr lang="en-US" altLang="ja-JP" sz="900" dirty="0"/>
          </a:p>
          <a:p>
            <a:endParaRPr kumimoji="1" lang="en-US" altLang="ja-JP" sz="900" dirty="0"/>
          </a:p>
          <a:p>
            <a:r>
              <a:rPr lang="en-US" altLang="ja-JP" sz="900" u="none" strike="noStrike" dirty="0">
                <a:solidFill>
                  <a:srgbClr val="000000"/>
                </a:solidFill>
                <a:effectLst/>
              </a:rPr>
              <a:t>```text</a:t>
            </a:r>
            <a:endParaRPr kumimoji="1" lang="en-US" altLang="ja-JP" sz="900" dirty="0"/>
          </a:p>
          <a:p>
            <a:r>
              <a:rPr kumimoji="1" lang="ja-JP" altLang="en-US" dirty="0"/>
              <a:t>論文に記載されている情報などから、データを探す方法を紹介します。</a:t>
            </a:r>
            <a:endParaRPr kumimoji="1" lang="en-US" altLang="ja-JP" dirty="0"/>
          </a:p>
          <a:p>
            <a:r>
              <a:rPr kumimoji="1" lang="ja-JP" altLang="en-US" dirty="0"/>
              <a:t>１つ目は、</a:t>
            </a:r>
            <a:r>
              <a:rPr kumimoji="1" lang="en-US" altLang="ja-JP" dirty="0"/>
              <a:t> (Data availability statement)[kana:"</a:t>
            </a:r>
            <a:r>
              <a:rPr kumimoji="1" lang="ja-JP" altLang="en-US" dirty="0"/>
              <a:t>データーアベイラビリティステ</a:t>
            </a:r>
            <a:r>
              <a:rPr kumimoji="1" lang="en-US" altLang="ja-JP" dirty="0"/>
              <a:t>'</a:t>
            </a:r>
            <a:r>
              <a:rPr kumimoji="1" lang="ja-JP" altLang="en-US" dirty="0"/>
              <a:t>ートメント</a:t>
            </a:r>
            <a:r>
              <a:rPr kumimoji="1" lang="en-US" altLang="ja-JP" dirty="0"/>
              <a:t>"] [break:"0.01s"] </a:t>
            </a:r>
            <a:r>
              <a:rPr kumimoji="1" lang="ja-JP" altLang="en-US" dirty="0"/>
              <a:t>データの可用性、といった専用のフィールドに記載されている例です。</a:t>
            </a:r>
            <a:endParaRPr kumimoji="1" lang="en-US" altLang="ja-JP" dirty="0"/>
          </a:p>
          <a:p>
            <a:r>
              <a:rPr kumimoji="1" lang="ja-JP" altLang="en-US" dirty="0"/>
              <a:t>例として挙げたこの論文では、</a:t>
            </a:r>
            <a:r>
              <a:rPr kumimoji="1" lang="en-US" altLang="ja-JP" dirty="0"/>
              <a:t>Conclusion</a:t>
            </a:r>
            <a:r>
              <a:rPr kumimoji="1" lang="ja-JP" altLang="en-US" dirty="0"/>
              <a:t>の中に、</a:t>
            </a:r>
            <a:r>
              <a:rPr kumimoji="1" lang="en-US" altLang="ja-JP" dirty="0"/>
              <a:t>"</a:t>
            </a:r>
            <a:r>
              <a:rPr lang="en-US" altLang="ja-JP" sz="1200" dirty="0"/>
              <a:t>Availability of supporting data"</a:t>
            </a:r>
            <a:r>
              <a:rPr lang="ja-JP" altLang="en-US" sz="1200" dirty="0"/>
              <a:t>、という項目があり、そこにデータへのアクセス方法が記載されています。</a:t>
            </a:r>
            <a:endParaRPr kumimoji="1" lang="en-US" altLang="ja-JP" dirty="0"/>
          </a:p>
          <a:p>
            <a:r>
              <a:rPr kumimoji="1" lang="ja-JP" altLang="en-US" dirty="0"/>
              <a:t>２つ目は引用情報に記載されている例です。</a:t>
            </a:r>
            <a:endParaRPr kumimoji="1" lang="en-US" altLang="ja-JP" dirty="0"/>
          </a:p>
          <a:p>
            <a:r>
              <a:rPr kumimoji="1" lang="ja-JP" altLang="en-US" dirty="0"/>
              <a:t>例は</a:t>
            </a:r>
            <a:r>
              <a:rPr kumimoji="1" lang="en-US" altLang="ja-JP" dirty="0"/>
              <a:t>A.P.A</a:t>
            </a:r>
            <a:r>
              <a:rPr kumimoji="1" lang="ja-JP" altLang="en-US" dirty="0"/>
              <a:t>スタイルでのデータの引用記述です。</a:t>
            </a:r>
            <a:endParaRPr kumimoji="1" lang="en-US" altLang="ja-JP" dirty="0"/>
          </a:p>
          <a:p>
            <a:r>
              <a:rPr kumimoji="1" lang="ja-JP" altLang="en-US" dirty="0"/>
              <a:t>どちらの例でも、末尾の</a:t>
            </a:r>
            <a:r>
              <a:rPr kumimoji="1" lang="en-US" altLang="ja-JP" dirty="0"/>
              <a:t>URL</a:t>
            </a:r>
            <a:r>
              <a:rPr kumimoji="1" lang="ja-JP" altLang="en-US" dirty="0"/>
              <a:t>から、実際のデータをダウンロードすることができます。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sz="900" dirty="0"/>
          </a:p>
          <a:p>
            <a:r>
              <a:rPr kumimoji="1" lang="ja-JP" altLang="en-US" dirty="0"/>
              <a:t>論文に記載されている情報などからデータを探す方法を紹介します。</a:t>
            </a:r>
            <a:endParaRPr kumimoji="1" lang="en-US" altLang="ja-JP" dirty="0"/>
          </a:p>
          <a:p>
            <a:r>
              <a:rPr kumimoji="1" lang="ja-JP" altLang="en-US" dirty="0"/>
              <a:t>１つ目は</a:t>
            </a:r>
            <a:r>
              <a:rPr kumimoji="1" lang="en-US" altLang="ja-JP" dirty="0"/>
              <a:t>Data availability statement, </a:t>
            </a:r>
            <a:r>
              <a:rPr kumimoji="1" lang="ja-JP" altLang="en-US" dirty="0"/>
              <a:t>データの可用性といった専用のフィールドに記載されている例です（</a:t>
            </a:r>
            <a:r>
              <a:rPr lang="en-US" altLang="ja-JP" sz="1200" dirty="0">
                <a:latin typeface="BIZ UDPGothic" panose="020B0400000000000000" pitchFamily="34" charset="-128"/>
                <a:ea typeface="BIZ UDPGothic" panose="020B0400000000000000" pitchFamily="34" charset="-128"/>
                <a:hlinkClick r:id="rId3"/>
              </a:rPr>
              <a:t>https://doi.org/10.1186/2049-2618-2-7</a:t>
            </a:r>
            <a:r>
              <a:rPr lang="ja-JP" altLang="en-US" sz="1200" dirty="0">
                <a:latin typeface="BIZ UDPGothic" panose="020B0400000000000000" pitchFamily="34" charset="-128"/>
                <a:ea typeface="BIZ UDPGothic" panose="020B0400000000000000" pitchFamily="34" charset="-128"/>
              </a:rPr>
              <a:t>）</a:t>
            </a:r>
            <a:r>
              <a:rPr kumimoji="1" lang="ja-JP" altLang="en-US" dirty="0"/>
              <a:t>。</a:t>
            </a:r>
            <a:endParaRPr kumimoji="1" lang="en-US" altLang="ja-JP" dirty="0"/>
          </a:p>
          <a:p>
            <a:r>
              <a:rPr kumimoji="1" lang="ja-JP" altLang="en-US" dirty="0"/>
              <a:t>例として挙げたこの論文では、</a:t>
            </a:r>
            <a:r>
              <a:rPr kumimoji="1" lang="en-US" altLang="ja-JP" dirty="0"/>
              <a:t>Conclusion</a:t>
            </a:r>
            <a:r>
              <a:rPr kumimoji="1" lang="ja-JP" altLang="en-US" dirty="0"/>
              <a:t>の中に</a:t>
            </a:r>
            <a:r>
              <a:rPr lang="en-US" altLang="ja-JP" sz="1200" dirty="0"/>
              <a:t>Availability of supporting data</a:t>
            </a:r>
            <a:r>
              <a:rPr lang="ja-JP" altLang="en-US" sz="1200" dirty="0"/>
              <a:t>という項目があり、そこにデータへのアクセス方法が記載されています（</a:t>
            </a:r>
            <a:r>
              <a:rPr lang="en-US" altLang="ja-JP" sz="1200" dirty="0">
                <a:latin typeface="BIZ UDPGothic" panose="020B0400000000000000" pitchFamily="34" charset="-128"/>
                <a:ea typeface="BIZ UDPGothic" panose="020B0400000000000000" pitchFamily="34" charset="-128"/>
                <a:hlinkClick r:id="rId4"/>
              </a:rPr>
              <a:t>http://dx.doi.org/10.6084/m9.figshare.687155</a:t>
            </a:r>
            <a:r>
              <a:rPr lang="ja-JP" altLang="en-US" sz="1200" dirty="0">
                <a:latin typeface="BIZ UDPGothic" panose="020B0400000000000000" pitchFamily="34" charset="-128"/>
                <a:ea typeface="BIZ UDPGothic" panose="020B0400000000000000" pitchFamily="34" charset="-128"/>
              </a:rPr>
              <a:t>）</a:t>
            </a:r>
            <a:r>
              <a:rPr lang="ja-JP" altLang="en-US" sz="1200" dirty="0"/>
              <a:t>。</a:t>
            </a:r>
            <a:endParaRPr kumimoji="1" lang="en-US" altLang="ja-JP" dirty="0"/>
          </a:p>
          <a:p>
            <a:r>
              <a:rPr kumimoji="1" lang="ja-JP" altLang="en-US" dirty="0"/>
              <a:t>２つ目は引用情報に記載されている例です（</a:t>
            </a:r>
            <a:r>
              <a:rPr lang="en-US" altLang="ja-JP" sz="1200" dirty="0">
                <a:latin typeface="BIZ UDPGothic" panose="020B0400000000000000" pitchFamily="34" charset="-128"/>
                <a:ea typeface="BIZ UDPGothic" panose="020B0400000000000000" pitchFamily="34" charset="-128"/>
                <a:hlinkClick r:id="rId5"/>
              </a:rPr>
              <a:t>https://doi.org/10.1038/sdata.2016.18</a:t>
            </a:r>
            <a:r>
              <a:rPr lang="ja-JP" altLang="en-US" sz="1200" dirty="0">
                <a:latin typeface="BIZ UDPGothic" panose="020B0400000000000000" pitchFamily="34" charset="-128"/>
                <a:ea typeface="BIZ UDPGothic" panose="020B0400000000000000" pitchFamily="34" charset="-128"/>
              </a:rPr>
              <a:t>）</a:t>
            </a:r>
            <a:r>
              <a:rPr kumimoji="1" lang="ja-JP" altLang="en-US" dirty="0"/>
              <a:t>。</a:t>
            </a:r>
            <a:endParaRPr kumimoji="1" lang="en-US" altLang="ja-JP" dirty="0"/>
          </a:p>
          <a:p>
            <a:r>
              <a:rPr kumimoji="1" lang="ja-JP" altLang="en-US" dirty="0"/>
              <a:t>例は</a:t>
            </a:r>
            <a:r>
              <a:rPr kumimoji="1" lang="en-US" altLang="ja-JP" dirty="0"/>
              <a:t>APA</a:t>
            </a:r>
            <a:r>
              <a:rPr kumimoji="1" lang="ja-JP" altLang="en-US" dirty="0"/>
              <a:t>スタイルでのデータの引用記述です（</a:t>
            </a:r>
            <a:r>
              <a:rPr lang="ja-JP" altLang="en-US" sz="1200" dirty="0">
                <a:latin typeface="BIZ UDPGothic" panose="020B0400000000000000" pitchFamily="34" charset="-128"/>
                <a:ea typeface="BIZ UDPGothic" panose="020B0400000000000000" pitchFamily="34" charset="-128"/>
                <a:hlinkClick r:id="rId6"/>
              </a:rPr>
              <a:t>https://www.datacite.org/cite-your-data.html</a:t>
            </a:r>
            <a:r>
              <a:rPr lang="ja-JP" altLang="en-US" sz="1200" dirty="0">
                <a:latin typeface="BIZ UDPGothic" panose="020B0400000000000000" pitchFamily="34" charset="-128"/>
                <a:ea typeface="BIZ UDPGothic" panose="020B0400000000000000" pitchFamily="34" charset="-128"/>
              </a:rPr>
              <a:t>）</a:t>
            </a:r>
            <a:r>
              <a:rPr kumimoji="1" lang="ja-JP" altLang="en-US" dirty="0"/>
              <a:t>。</a:t>
            </a:r>
            <a:endParaRPr kumimoji="1" lang="en-US" altLang="ja-JP" dirty="0"/>
          </a:p>
          <a:p>
            <a:r>
              <a:rPr kumimoji="1" lang="ja-JP" altLang="en-US" dirty="0"/>
              <a:t>どちらの例でも、末尾の</a:t>
            </a:r>
            <a:r>
              <a:rPr kumimoji="1" lang="en-US" altLang="ja-JP" dirty="0"/>
              <a:t>URL</a:t>
            </a:r>
            <a:r>
              <a:rPr kumimoji="1" lang="ja-JP" altLang="en-US" dirty="0"/>
              <a:t>から実際のデータをダウンロードすることができます。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研究中</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データの検索・発見・収集」</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p.1</a:t>
            </a:r>
            <a:r>
              <a:rPr kumimoji="1" lang="en-US" altLang="ja-JP" sz="1200" dirty="0">
                <a:solidFill>
                  <a:schemeClr val="tx1"/>
                </a:solidFill>
                <a:latin typeface="BIZ UDPGothic" panose="020B0400000000000000" pitchFamily="34" charset="-128"/>
                <a:ea typeface="BIZ UDPGothic" panose="020B0400000000000000" pitchFamily="34" charset="-128"/>
              </a:rPr>
              <a:t>3.</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7"/>
              </a:rPr>
              <a:t>https://jpcoar.repo.nii.ac.jp/records/294</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kumimoji="1" lang="en-US" altLang="ja-JP" dirty="0"/>
          </a:p>
        </p:txBody>
      </p:sp>
      <p:sp>
        <p:nvSpPr>
          <p:cNvPr id="4" name="スライド番号プレースホルダー 3"/>
          <p:cNvSpPr>
            <a:spLocks noGrp="1"/>
          </p:cNvSpPr>
          <p:nvPr>
            <p:ph type="sldNum" sz="quarter" idx="10"/>
          </p:nvPr>
        </p:nvSpPr>
        <p:spPr/>
        <p:txBody>
          <a:bodyPr/>
          <a:lstStyle/>
          <a:p>
            <a:fld id="{8371DB46-5AC2-460B-8216-07878D560EEA}" type="slidenum">
              <a:rPr kumimoji="1" lang="ja-JP" altLang="en-US" smtClean="0"/>
              <a:t>12</a:t>
            </a:fld>
            <a:endParaRPr kumimoji="1" lang="ja-JP" altLang="en-US"/>
          </a:p>
        </p:txBody>
      </p:sp>
    </p:spTree>
    <p:extLst>
      <p:ext uri="{BB962C8B-B14F-4D97-AF65-F5344CB8AC3E}">
        <p14:creationId xmlns:p14="http://schemas.microsoft.com/office/powerpoint/2010/main" val="599165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200"/>
              <a:t>Topic:</a:t>
            </a:r>
            <a:r>
              <a:rPr kumimoji="1" lang="ja-JP" altLang="en-US" sz="4800"/>
              <a:t>利用条件の確認：ライセンス</a:t>
            </a:r>
            <a:endParaRPr lang="en-US" altLang="ja-JP" sz="1200"/>
          </a:p>
          <a:p>
            <a:endParaRPr kumimoji="1" lang="en-US" altLang="ja-JP" sz="1200"/>
          </a:p>
          <a:p>
            <a:r>
              <a:rPr lang="en-US" altLang="ja-JP" sz="1200" u="none" strike="noStrike">
                <a:solidFill>
                  <a:srgbClr val="000000"/>
                </a:solidFill>
                <a:effectLst/>
              </a:rPr>
              <a:t>```text</a:t>
            </a:r>
            <a:endParaRPr kumimoji="1" lang="en-US" altLang="ja-JP" sz="120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a:t>検索した研究データを利用する際に、留意すべきことについて、説明します。</a:t>
            </a:r>
            <a:endParaRPr kumimoji="1" lang="en-US" altLang="ja-JP" sz="12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u="none" strike="noStrike">
                <a:solidFill>
                  <a:srgbClr val="000000"/>
                </a:solidFill>
                <a:effectLst/>
              </a:rPr>
              <a:t>自身のデータを公開するときと同様、</a:t>
            </a:r>
            <a:r>
              <a:rPr kumimoji="1" lang="ja-JP" altLang="en-US" sz="1200" kern="1200">
                <a:solidFill>
                  <a:schemeClr val="tx1"/>
                </a:solidFill>
                <a:effectLst/>
                <a:cs typeface="+mn-cs"/>
              </a:rPr>
              <a:t>公開されている研究データを利用する際は、当該データのメタデータで、ライセンスの有無と、その内容を確認することが重要です。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ライセンスが付与</a:t>
            </a:r>
            <a:r>
              <a:rPr kumimoji="1" lang="ja-JP" altLang="en-US" sz="1200" kern="1200">
                <a:solidFill>
                  <a:schemeClr val="tx1"/>
                </a:solidFill>
                <a:effectLst/>
                <a:cs typeface="+mn-cs"/>
              </a:rPr>
              <a:t>（または明示）</a:t>
            </a:r>
            <a:r>
              <a:rPr kumimoji="1" lang="ja-JP" altLang="ja-JP" sz="1200" kern="1200">
                <a:solidFill>
                  <a:schemeClr val="tx1"/>
                </a:solidFill>
                <a:effectLst/>
                <a:cs typeface="+mn-cs"/>
              </a:rPr>
              <a:t>されていない場合でも、その他の知的財産権によって</a:t>
            </a:r>
            <a:r>
              <a:rPr kumimoji="1" lang="ja-JP" altLang="en-US" sz="1200" kern="1200">
                <a:solidFill>
                  <a:schemeClr val="tx1"/>
                </a:solidFill>
                <a:effectLst/>
                <a:cs typeface="+mn-cs"/>
              </a:rPr>
              <a:t>、</a:t>
            </a:r>
            <a:r>
              <a:rPr kumimoji="1" lang="ja-JP" altLang="ja-JP" sz="1200" kern="1200">
                <a:solidFill>
                  <a:schemeClr val="tx1"/>
                </a:solidFill>
                <a:effectLst/>
                <a:cs typeface="+mn-cs"/>
              </a:rPr>
              <a:t>データが保護されている可能性</a:t>
            </a:r>
            <a:r>
              <a:rPr kumimoji="1" lang="ja-JP" altLang="en-US" sz="1200" kern="1200">
                <a:solidFill>
                  <a:schemeClr val="tx1"/>
                </a:solidFill>
                <a:effectLst/>
                <a:cs typeface="+mn-cs"/>
              </a:rPr>
              <a:t>があることにも</a:t>
            </a:r>
            <a:r>
              <a:rPr kumimoji="1" lang="ja-JP" altLang="ja-JP" sz="1200" kern="1200">
                <a:solidFill>
                  <a:schemeClr val="tx1"/>
                </a:solidFill>
                <a:effectLst/>
                <a:cs typeface="+mn-cs"/>
              </a:rPr>
              <a:t>、留意</a:t>
            </a:r>
            <a:r>
              <a:rPr kumimoji="1" lang="ja-JP" altLang="en-US" sz="1200" kern="1200">
                <a:solidFill>
                  <a:schemeClr val="tx1"/>
                </a:solidFill>
                <a:effectLst/>
                <a:cs typeface="+mn-cs"/>
              </a:rPr>
              <a:t>する</a:t>
            </a:r>
            <a:r>
              <a:rPr kumimoji="1" lang="ja-JP" altLang="ja-JP" sz="1200" kern="1200">
                <a:solidFill>
                  <a:schemeClr val="tx1"/>
                </a:solidFill>
                <a:effectLst/>
                <a:cs typeface="+mn-cs"/>
              </a:rPr>
              <a:t>必要があります。</a:t>
            </a:r>
            <a:endParaRPr kumimoji="1" lang="en-US" altLang="ja-JP" sz="1200" kern="1200">
              <a:solidFill>
                <a:schemeClr val="tx1"/>
              </a:solidFill>
              <a:effectLst/>
              <a:cs typeface="+mn-cs"/>
            </a:endParaRPr>
          </a:p>
          <a:p>
            <a:r>
              <a:rPr kumimoji="1" lang="en-US" altLang="ja-JP" sz="1200" kern="1200">
                <a:solidFill>
                  <a:schemeClr val="tx1"/>
                </a:solidFill>
                <a:effectLst/>
                <a:cs typeface="+mn-cs"/>
              </a:rPr>
              <a:t>[break:"2.0s"]</a:t>
            </a:r>
            <a:endParaRPr kumimoji="1" lang="ja-JP" altLang="ja-JP" sz="1200" kern="120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12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200" u="none" strike="noStrike">
              <a:solidFill>
                <a:srgbClr val="000000"/>
              </a:solidFill>
              <a:effectLst/>
            </a:endParaRPr>
          </a:p>
          <a:p>
            <a:r>
              <a:rPr lang="en-US" altLang="ja-JP" sz="1200" u="none" strike="noStrike">
                <a:solidFill>
                  <a:srgbClr val="000000"/>
                </a:solidFill>
                <a:effectLst/>
              </a:rPr>
              <a:t>```description</a:t>
            </a:r>
            <a:endParaRPr kumimoji="1" lang="en-US" altLang="ja-JP" sz="120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a:solidFill>
                  <a:schemeClr val="tx1"/>
                </a:solidFill>
                <a:effectLst/>
                <a:cs typeface="+mn-cs"/>
              </a:rPr>
              <a:t>ここからは、</a:t>
            </a:r>
            <a:r>
              <a:rPr kumimoji="1" lang="ja-JP" altLang="en-US" sz="1200"/>
              <a:t>検索して見つけた研究データを利用する際に留意すべきことについて、説明します。</a:t>
            </a:r>
          </a:p>
          <a:p>
            <a:r>
              <a:rPr kumimoji="1" lang="ja-JP" altLang="ja-JP" sz="1200" kern="1200">
                <a:solidFill>
                  <a:schemeClr val="tx1"/>
                </a:solidFill>
                <a:effectLst/>
                <a:cs typeface="+mn-cs"/>
              </a:rPr>
              <a:t>一般的に、事実を収集したデータには創作性が認められないため、著作権法による保護がありません。したがって、特に断りがない場合は誰でも自由に使うことができます。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しかし、実際には著作物として認められるかどうかが微妙な場合もあり、データ</a:t>
            </a:r>
            <a:r>
              <a:rPr kumimoji="1" lang="ja-JP" altLang="en-US" sz="1200" kern="1200">
                <a:solidFill>
                  <a:schemeClr val="tx1"/>
                </a:solidFill>
                <a:effectLst/>
                <a:cs typeface="+mn-cs"/>
              </a:rPr>
              <a:t>を</a:t>
            </a:r>
            <a:r>
              <a:rPr kumimoji="1" lang="ja-JP" altLang="ja-JP" sz="1200" kern="1200">
                <a:solidFill>
                  <a:schemeClr val="tx1"/>
                </a:solidFill>
                <a:effectLst/>
                <a:cs typeface="+mn-cs"/>
              </a:rPr>
              <a:t>利用</a:t>
            </a:r>
            <a:r>
              <a:rPr kumimoji="1" lang="ja-JP" altLang="en-US" sz="1200" kern="1200">
                <a:solidFill>
                  <a:schemeClr val="tx1"/>
                </a:solidFill>
                <a:effectLst/>
                <a:cs typeface="+mn-cs"/>
              </a:rPr>
              <a:t>する側</a:t>
            </a:r>
            <a:r>
              <a:rPr kumimoji="1" lang="ja-JP" altLang="ja-JP" sz="1200" kern="1200">
                <a:solidFill>
                  <a:schemeClr val="tx1"/>
                </a:solidFill>
                <a:effectLst/>
                <a:cs typeface="+mn-cs"/>
              </a:rPr>
              <a:t>は、その判断に悩むことがあります。また異なる法的ルールをもつ外国のデータの利用の可否についても、曖昧な場合があります。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このような状態を解消するため、</a:t>
            </a:r>
            <a:r>
              <a:rPr kumimoji="1" lang="ja-JP" altLang="en-US" sz="1200" kern="1200">
                <a:solidFill>
                  <a:schemeClr val="tx1"/>
                </a:solidFill>
                <a:effectLst/>
                <a:cs typeface="+mn-cs"/>
              </a:rPr>
              <a:t>コンテンツの作成者・管理者などの権利者</a:t>
            </a:r>
            <a:r>
              <a:rPr kumimoji="1" lang="ja-JP" altLang="ja-JP" sz="1200" kern="1200">
                <a:solidFill>
                  <a:schemeClr val="tx1"/>
                </a:solidFill>
                <a:effectLst/>
                <a:cs typeface="+mn-cs"/>
              </a:rPr>
              <a:t>がメタデータにライセンスを記載してお</a:t>
            </a:r>
            <a:r>
              <a:rPr kumimoji="1" lang="ja-JP" altLang="en-US" sz="1200" kern="1200">
                <a:solidFill>
                  <a:schemeClr val="tx1"/>
                </a:solidFill>
                <a:effectLst/>
                <a:cs typeface="+mn-cs"/>
              </a:rPr>
              <a:t>けば、</a:t>
            </a:r>
            <a:r>
              <a:rPr kumimoji="1" lang="ja-JP" altLang="ja-JP" sz="1200" kern="1200">
                <a:solidFill>
                  <a:schemeClr val="tx1"/>
                </a:solidFill>
                <a:effectLst/>
                <a:cs typeface="+mn-cs"/>
              </a:rPr>
              <a:t>一律な利用が可能になります。</a:t>
            </a:r>
            <a:endParaRPr kumimoji="1" lang="en-US" altLang="ja-JP" sz="1200" kern="120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a:solidFill>
                  <a:schemeClr val="tx1"/>
                </a:solidFill>
                <a:effectLst/>
                <a:cs typeface="+mn-cs"/>
              </a:rPr>
              <a:t>公開されている研究データを利用する際は、まずライセンスの有無とその内容を確認することが重要です。</a:t>
            </a:r>
            <a:endParaRPr kumimoji="1" lang="en-US" altLang="ja-JP" sz="1200" kern="1200">
              <a:solidFill>
                <a:schemeClr val="tx1"/>
              </a:solidFill>
              <a:effectLst/>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ja-JP" sz="1200" kern="1200">
                <a:solidFill>
                  <a:schemeClr val="tx1"/>
                </a:solidFill>
                <a:effectLst/>
                <a:cs typeface="+mn-cs"/>
              </a:rPr>
              <a:t>なおライセンスが付与されていない場合でも、その他の知的財産権によってデータが保護されている可能性があることにも、留意しておく必要があります。</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1200" u="none" strike="noStrike">
                <a:solidFill>
                  <a:srgbClr val="000000"/>
                </a:solidFill>
                <a:effectLst/>
              </a:rPr>
              <a:t>```</a:t>
            </a:r>
            <a:endParaRPr lang="en-US" altLang="ja-JP" sz="1200"/>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kern="1200">
              <a:solidFill>
                <a:schemeClr val="tx1"/>
              </a:solidFill>
              <a:effectLst/>
              <a:cs typeface="+mn-cs"/>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u="none" strike="noStrike" kern="1200" cap="none" spc="0" normalizeH="0" baseline="0" noProof="0">
              <a:ln>
                <a:noFill/>
              </a:ln>
              <a:solidFill>
                <a:prstClr val="black"/>
              </a:solidFill>
              <a:effectLst/>
              <a:uLnTx/>
              <a:uFillTx/>
              <a:cs typeface="+mn-cs"/>
            </a:endParaRPr>
          </a:p>
        </p:txBody>
      </p:sp>
    </p:spTree>
    <p:extLst>
      <p:ext uri="{BB962C8B-B14F-4D97-AF65-F5344CB8AC3E}">
        <p14:creationId xmlns:p14="http://schemas.microsoft.com/office/powerpoint/2010/main" val="1155411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kumimoji="1" lang="ja-JP" altLang="en-US" sz="3200"/>
              <a:t>利用条件の確認：ライセンス</a:t>
            </a:r>
            <a:endParaRPr lang="en-US" altLang="ja-JP" sz="900"/>
          </a:p>
          <a:p>
            <a:endParaRPr kumimoji="1" lang="en-US" altLang="ja-JP" sz="3200"/>
          </a:p>
          <a:p>
            <a:r>
              <a:rPr lang="en-US" altLang="ja-JP" sz="3200" u="none" strike="noStrike">
                <a:solidFill>
                  <a:srgbClr val="000000"/>
                </a:solidFill>
                <a:effectLst/>
              </a:rPr>
              <a:t>```text</a:t>
            </a:r>
            <a:endParaRPr kumimoji="1" lang="en-US" altLang="ja-JP" sz="32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3200" u="none" strike="noStrike">
                <a:solidFill>
                  <a:srgbClr val="000000"/>
                </a:solidFill>
                <a:effectLst/>
              </a:rPr>
              <a:t>なお、著者によるライセンス表示、管理者側からの意思表示については、研究データを公開する段階においても重要です。</a:t>
            </a:r>
            <a:endParaRPr lang="en-US" altLang="ja-JP" sz="32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3200" kern="1200">
                <a:solidFill>
                  <a:schemeClr val="tx1"/>
                </a:solidFill>
                <a:effectLst/>
                <a:cs typeface="+mn-cs"/>
              </a:rPr>
              <a:t>[break:"2.0s"]</a:t>
            </a:r>
            <a:endParaRPr lang="en-US" altLang="ja-JP" sz="32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32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3200" u="none" strike="noStrike">
              <a:solidFill>
                <a:srgbClr val="000000"/>
              </a:solidFill>
              <a:effectLst/>
            </a:endParaRPr>
          </a:p>
          <a:p>
            <a:r>
              <a:rPr lang="en-US" altLang="ja-JP" sz="3200" u="none" strike="noStrike">
                <a:solidFill>
                  <a:srgbClr val="000000"/>
                </a:solidFill>
                <a:effectLst/>
              </a:rPr>
              <a:t>```description</a:t>
            </a:r>
            <a:endParaRPr kumimoji="1" lang="en-US" altLang="ja-JP" sz="32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3200" u="none" strike="noStrike">
                <a:solidFill>
                  <a:srgbClr val="000000"/>
                </a:solidFill>
                <a:effectLst/>
              </a:rPr>
              <a:t>著者によるライセンス表示、管理者側からの意思表示については、研究データを公開する段階においても重要です。</a:t>
            </a:r>
            <a:endParaRPr lang="en-US" altLang="ja-JP" sz="32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3200" u="none" strike="noStrike">
                <a:solidFill>
                  <a:srgbClr val="000000"/>
                </a:solidFill>
                <a:effectLst/>
              </a:rPr>
              <a:t>```</a:t>
            </a:r>
            <a:endParaRPr lang="en-US" altLang="ja-JP" sz="320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u="none" strike="noStrike" kern="1200" cap="none" spc="0" normalizeH="0" baseline="0" noProof="0">
              <a:ln>
                <a:noFill/>
              </a:ln>
              <a:solidFill>
                <a:prstClr val="black"/>
              </a:solidFill>
              <a:effectLst/>
              <a:uLnTx/>
              <a:uFillTx/>
              <a:cs typeface="+mn-cs"/>
            </a:endParaRPr>
          </a:p>
        </p:txBody>
      </p:sp>
    </p:spTree>
    <p:extLst>
      <p:ext uri="{BB962C8B-B14F-4D97-AF65-F5344CB8AC3E}">
        <p14:creationId xmlns:p14="http://schemas.microsoft.com/office/powerpoint/2010/main" val="2532974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Topic:</a:t>
            </a:r>
            <a:r>
              <a:rPr lang="ja-JP" altLang="en-US" dirty="0"/>
              <a:t>データ引用の意義</a:t>
            </a:r>
            <a:endParaRPr lang="en-US" altLang="ja-JP" sz="900" dirty="0"/>
          </a:p>
          <a:p>
            <a:endParaRPr kumimoji="1" lang="en-US" altLang="ja-JP" dirty="0"/>
          </a:p>
          <a:p>
            <a:r>
              <a:rPr lang="en-US" altLang="ja-JP" sz="900" u="none" strike="noStrike" dirty="0">
                <a:solidFill>
                  <a:srgbClr val="000000"/>
                </a:solidFill>
                <a:effectLst/>
              </a:rPr>
              <a:t>```text</a:t>
            </a:r>
            <a:endParaRPr kumimoji="1" lang="en-US" altLang="ja-JP" dirty="0"/>
          </a:p>
          <a:p>
            <a:r>
              <a:rPr kumimoji="1" lang="ja-JP" altLang="en-US" dirty="0"/>
              <a:t>各種のライセンスのうち、ほとんどのライセンスで要求されている条件に、クレジットの表示、つまり、データの作成者、タイトル、入手元の</a:t>
            </a:r>
            <a:r>
              <a:rPr kumimoji="1" lang="en-US" altLang="ja-JP" dirty="0"/>
              <a:t>URL</a:t>
            </a:r>
            <a:r>
              <a:rPr kumimoji="1" lang="ja-JP" altLang="en-US" dirty="0"/>
              <a:t>などを、ただしく引用表示することがあります。</a:t>
            </a:r>
            <a:endParaRPr kumimoji="1" lang="en-US" altLang="ja-JP" dirty="0"/>
          </a:p>
          <a:p>
            <a:r>
              <a:rPr kumimoji="1" lang="ja-JP" altLang="en-US" dirty="0"/>
              <a:t>ここでは、データの引用を行う意義を、あらためて述べます。</a:t>
            </a:r>
            <a:endParaRPr kumimoji="1" lang="en-US" altLang="ja-JP" dirty="0"/>
          </a:p>
          <a:p>
            <a:pPr marL="0" indent="0">
              <a:buFont typeface="+mj-lt"/>
              <a:buNone/>
            </a:pPr>
            <a:r>
              <a:rPr kumimoji="1" lang="ja-JP" altLang="en-US" dirty="0"/>
              <a:t>論文の執筆者としては、研究成果の根拠となった情報源を提示することができます。データの作成者としては、</a:t>
            </a:r>
            <a:r>
              <a:rPr lang="ja-JP" altLang="en-US" dirty="0"/>
              <a:t>今までほとんど評価されることがなかった、データそのものが</a:t>
            </a:r>
            <a:r>
              <a:rPr kumimoji="1" lang="ja-JP" altLang="en-US" dirty="0"/>
              <a:t>業績として評価されるようになります。</a:t>
            </a:r>
            <a:r>
              <a:rPr lang="ja-JP" altLang="en-US" dirty="0"/>
              <a:t>論文の</a:t>
            </a:r>
            <a:r>
              <a:rPr kumimoji="1" lang="ja-JP" altLang="en-US" dirty="0"/>
              <a:t>読者としては、</a:t>
            </a:r>
            <a:r>
              <a:rPr lang="ja-JP" altLang="en-US" dirty="0"/>
              <a:t>論文の根拠となったデータが特定できる</a:t>
            </a:r>
            <a:r>
              <a:rPr kumimoji="1" lang="ja-JP" altLang="en-US" dirty="0"/>
              <a:t>ことになります。</a:t>
            </a:r>
            <a:endParaRPr kumimoji="1" lang="en-US" altLang="ja-JP" dirty="0"/>
          </a:p>
          <a:p>
            <a:pPr marL="0" indent="0">
              <a:buFont typeface="+mj-lt"/>
              <a:buNone/>
            </a:pPr>
            <a:r>
              <a:rPr kumimoji="1" lang="ja-JP" altLang="en-US" dirty="0"/>
              <a:t>これらの意義を理解し、適切な引用表示を行うことが重要です。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dirty="0"/>
          </a:p>
          <a:p>
            <a:r>
              <a:rPr kumimoji="1" lang="ja-JP" altLang="en-US" dirty="0"/>
              <a:t>各種のライセンスのうち、ほとんどのライセンスで要求されている条件に、クレジットの表示、つまりデータの作成者、タイトル、入手元の</a:t>
            </a:r>
            <a:r>
              <a:rPr kumimoji="1" lang="en-US" altLang="ja-JP" dirty="0"/>
              <a:t>URL</a:t>
            </a:r>
            <a:r>
              <a:rPr kumimoji="1" lang="ja-JP" altLang="en-US" dirty="0"/>
              <a:t>などを正しく引用表示すること、があります。</a:t>
            </a:r>
            <a:endParaRPr kumimoji="1" lang="en-US" altLang="ja-JP" dirty="0"/>
          </a:p>
          <a:p>
            <a:r>
              <a:rPr kumimoji="1" lang="ja-JP" altLang="en-US" dirty="0"/>
              <a:t>ここでは、データの引用を行う意義をあらためて挙げておきます。</a:t>
            </a:r>
            <a:endParaRPr kumimoji="1" lang="en-US" altLang="ja-JP" dirty="0"/>
          </a:p>
          <a:p>
            <a:pPr marL="0" indent="0">
              <a:buFont typeface="+mj-lt"/>
              <a:buNone/>
            </a:pPr>
            <a:r>
              <a:rPr kumimoji="1" lang="ja-JP" altLang="en-US" dirty="0"/>
              <a:t>論文の執筆者としては、研究成果の根拠となった情報源を提示することができます。データの作成者としては、</a:t>
            </a:r>
            <a:r>
              <a:rPr lang="ja-JP" altLang="en-US" dirty="0"/>
              <a:t>今までほとんど評価されることがなかったデータそのものが</a:t>
            </a:r>
            <a:r>
              <a:rPr kumimoji="1" lang="ja-JP" altLang="en-US" dirty="0"/>
              <a:t>業績として評価されるようになります。</a:t>
            </a:r>
            <a:r>
              <a:rPr lang="ja-JP" altLang="en-US" dirty="0"/>
              <a:t>論文の</a:t>
            </a:r>
            <a:r>
              <a:rPr kumimoji="1" lang="ja-JP" altLang="en-US" dirty="0"/>
              <a:t>読者としては、</a:t>
            </a:r>
            <a:r>
              <a:rPr lang="ja-JP" altLang="en-US" dirty="0"/>
              <a:t>論文の根拠となったデータが特定できる</a:t>
            </a:r>
            <a:r>
              <a:rPr kumimoji="1" lang="ja-JP" altLang="en-US" dirty="0"/>
              <a:t>ことになります。</a:t>
            </a:r>
            <a:endParaRPr kumimoji="1" lang="en-US" altLang="ja-JP" dirty="0"/>
          </a:p>
          <a:p>
            <a:pPr marL="0" indent="0">
              <a:buFont typeface="+mj-lt"/>
              <a:buNone/>
            </a:pPr>
            <a:r>
              <a:rPr kumimoji="1" lang="ja-JP" altLang="en-US" dirty="0"/>
              <a:t>これらの意義を理解し、適切な引用表示を行うことが重要です。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研究後</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データの引用」</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p.2</a:t>
            </a:r>
            <a:r>
              <a:rPr kumimoji="1" lang="en-US" altLang="ja-JP"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3"/>
              </a:rPr>
              <a:t>https://jpcoar.repo.nii.ac.jp/records/294</a:t>
            </a:r>
            <a:endParaRPr kumimoji="1" lang="ja-JP" altLang="en-US" sz="12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lang="en-US" altLang="ja-JP" dirty="0"/>
          </a:p>
          <a:p>
            <a:pPr marL="0" indent="0">
              <a:buFont typeface="+mj-lt"/>
              <a:buNone/>
            </a:pPr>
            <a:endParaRPr kumimoji="1" lang="en-US" altLang="ja-JP" dirty="0"/>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15</a:t>
            </a:fld>
            <a:endParaRPr kumimoji="1" lang="ja-JP" altLang="en-US"/>
          </a:p>
        </p:txBody>
      </p:sp>
    </p:spTree>
    <p:extLst>
      <p:ext uri="{BB962C8B-B14F-4D97-AF65-F5344CB8AC3E}">
        <p14:creationId xmlns:p14="http://schemas.microsoft.com/office/powerpoint/2010/main" val="203612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Topic:</a:t>
            </a:r>
            <a:r>
              <a:rPr lang="ja-JP" altLang="en-US" dirty="0"/>
              <a:t>データの引用</a:t>
            </a:r>
            <a:endParaRPr lang="en-US" altLang="ja-JP" sz="900" dirty="0"/>
          </a:p>
          <a:p>
            <a:endParaRPr kumimoji="1" lang="en-US" altLang="ja-JP" dirty="0"/>
          </a:p>
          <a:p>
            <a:r>
              <a:rPr lang="en-US" altLang="ja-JP" sz="900" u="none" strike="noStrike" dirty="0">
                <a:solidFill>
                  <a:srgbClr val="000000"/>
                </a:solidFill>
                <a:effectLst/>
              </a:rPr>
              <a:t>```text</a:t>
            </a:r>
            <a:endParaRPr kumimoji="1" lang="en-US" altLang="ja-JP" dirty="0"/>
          </a:p>
          <a:p>
            <a:r>
              <a:rPr kumimoji="1" lang="ja-JP" altLang="en-US" dirty="0"/>
              <a:t>具体的なデータの引用形式について、ここでは、</a:t>
            </a:r>
            <a:r>
              <a:rPr kumimoji="1" lang="en-US" altLang="ja-JP" dirty="0"/>
              <a:t>(</a:t>
            </a:r>
            <a:r>
              <a:rPr kumimoji="1" lang="en-US" altLang="ja-JP" dirty="0" err="1"/>
              <a:t>DataCite</a:t>
            </a:r>
            <a:r>
              <a:rPr kumimoji="1" lang="en-US" altLang="ja-JP" dirty="0"/>
              <a:t>)[kana:"</a:t>
            </a:r>
            <a:r>
              <a:rPr kumimoji="1" lang="ja-JP" altLang="en-US" dirty="0"/>
              <a:t>データサ</a:t>
            </a:r>
            <a:r>
              <a:rPr kumimoji="1" lang="en-US" altLang="ja-JP" dirty="0"/>
              <a:t>'</a:t>
            </a:r>
            <a:r>
              <a:rPr kumimoji="1" lang="ja-JP" altLang="en-US" dirty="0"/>
              <a:t>イト</a:t>
            </a:r>
            <a:r>
              <a:rPr kumimoji="1" lang="en-US" altLang="ja-JP" dirty="0"/>
              <a:t>"]</a:t>
            </a:r>
            <a:r>
              <a:rPr kumimoji="1" lang="ja-JP" altLang="en-US" dirty="0"/>
              <a:t>が提示している例を紹介します。</a:t>
            </a:r>
            <a:endParaRPr kumimoji="1" lang="en-US" altLang="ja-JP" dirty="0"/>
          </a:p>
          <a:p>
            <a:r>
              <a:rPr kumimoji="1" lang="ja-JP" altLang="en-US" dirty="0"/>
              <a:t>データの引用記述では、作成者、出版年、タイトル、 </a:t>
            </a:r>
            <a:r>
              <a:rPr kumimoji="1" lang="en-US" altLang="ja-JP" dirty="0"/>
              <a:t>(</a:t>
            </a:r>
            <a:r>
              <a:rPr kumimoji="1" lang="ja-JP" altLang="en-US" dirty="0"/>
              <a:t>バージョン</a:t>
            </a:r>
            <a:r>
              <a:rPr kumimoji="1" lang="en-US" altLang="ja-JP" dirty="0"/>
              <a:t>)[</a:t>
            </a:r>
            <a:r>
              <a:rPr kumimoji="1" lang="en" altLang="ja-JP" dirty="0"/>
              <a:t>kana:"</a:t>
            </a:r>
            <a:r>
              <a:rPr kumimoji="1" lang="ja-JP" altLang="en-US" dirty="0"/>
              <a:t>バージョン</a:t>
            </a:r>
            <a:r>
              <a:rPr kumimoji="1" lang="en-US" altLang="ja-JP" dirty="0"/>
              <a:t>"] </a:t>
            </a:r>
            <a:r>
              <a:rPr kumimoji="1" lang="ja-JP" altLang="en-US" dirty="0"/>
              <a:t>、出版社、識別子を記述します。</a:t>
            </a:r>
            <a:endParaRPr kumimoji="1" lang="en-US" altLang="ja-JP" dirty="0"/>
          </a:p>
          <a:p>
            <a:r>
              <a:rPr kumimoji="1" lang="ja-JP" altLang="en-US" dirty="0"/>
              <a:t>ただし、分野によってはデータを特定するために、追加情報が必要な場合があります。</a:t>
            </a:r>
            <a:endParaRPr kumimoji="1" lang="en-US" altLang="ja-JP" dirty="0"/>
          </a:p>
          <a:p>
            <a:r>
              <a:rPr kumimoji="1" lang="ja-JP" altLang="en-US" dirty="0"/>
              <a:t>たとえば、「経済・社会科学系」であれば、地理情報や、時間的範囲など</a:t>
            </a:r>
            <a:r>
              <a:rPr kumimoji="1" lang="en-US" altLang="ja-JP" dirty="0"/>
              <a:t>[break:"0.01s"]</a:t>
            </a:r>
            <a:r>
              <a:rPr kumimoji="1" lang="ja-JP" altLang="en-US" dirty="0"/>
              <a:t>、「生命科学系」の、</a:t>
            </a:r>
            <a:r>
              <a:rPr kumimoji="1" lang="en-US" altLang="ja-JP" dirty="0"/>
              <a:t>(</a:t>
            </a:r>
            <a:r>
              <a:rPr kumimoji="1" lang="ja-JP" altLang="en-US" dirty="0"/>
              <a:t>時系列</a:t>
            </a:r>
            <a:r>
              <a:rPr kumimoji="1" lang="en-US" altLang="ja-JP" dirty="0"/>
              <a:t>)[kana:"</a:t>
            </a:r>
            <a:r>
              <a:rPr kumimoji="1" lang="ja-JP" altLang="en-US" dirty="0"/>
              <a:t>ジケイレツ</a:t>
            </a:r>
            <a:r>
              <a:rPr kumimoji="1" lang="en-US" altLang="ja-JP" dirty="0"/>
              <a:t>"]</a:t>
            </a:r>
            <a:r>
              <a:rPr kumimoji="1" lang="ja-JP" altLang="en-US" dirty="0"/>
              <a:t>データであれば、データベース名やアクセス番号など</a:t>
            </a:r>
            <a:r>
              <a:rPr kumimoji="1" lang="en-US" altLang="ja-JP" dirty="0"/>
              <a:t>[break:"0.01s"]</a:t>
            </a:r>
            <a:r>
              <a:rPr kumimoji="1" lang="ja-JP" altLang="en-US" dirty="0"/>
              <a:t>、継続的に更新されるデータベースであれば、データセットの </a:t>
            </a:r>
            <a:r>
              <a:rPr kumimoji="1" lang="en-US" altLang="ja-JP" dirty="0"/>
              <a:t>(</a:t>
            </a:r>
            <a:r>
              <a:rPr kumimoji="1" lang="ja-JP" altLang="en-US" dirty="0"/>
              <a:t>ダウンロード日</a:t>
            </a:r>
            <a:r>
              <a:rPr kumimoji="1" lang="en-US" altLang="ja-JP" dirty="0"/>
              <a:t>)[</a:t>
            </a:r>
            <a:r>
              <a:rPr kumimoji="1" lang="en" altLang="ja-JP" dirty="0"/>
              <a:t>kana:"</a:t>
            </a:r>
            <a:r>
              <a:rPr kumimoji="1" lang="ja-JP" altLang="en-US" dirty="0"/>
              <a:t>ダウンロード</a:t>
            </a:r>
            <a:r>
              <a:rPr kumimoji="1" lang="en-US" altLang="ja-JP" dirty="0"/>
              <a:t>'</a:t>
            </a:r>
            <a:r>
              <a:rPr kumimoji="1" lang="ja-JP" altLang="en-US" dirty="0"/>
              <a:t>ビ</a:t>
            </a:r>
            <a:r>
              <a:rPr kumimoji="1" lang="en-US" altLang="ja-JP" dirty="0"/>
              <a:t>"]</a:t>
            </a:r>
            <a:r>
              <a:rPr kumimoji="1" lang="ja-JP" altLang="en-US" dirty="0"/>
              <a:t>などが挙げられます。</a:t>
            </a:r>
            <a:endParaRPr kumimoji="1" lang="en-US" altLang="ja-JP" dirty="0"/>
          </a:p>
          <a:p>
            <a:endParaRPr kumimoji="1" lang="en-US" altLang="ja-JP" dirty="0"/>
          </a:p>
          <a:p>
            <a:r>
              <a:rPr kumimoji="1" lang="ja-JP" altLang="en-US" dirty="0"/>
              <a:t>データ引用の、便利なツールとして、</a:t>
            </a:r>
            <a:r>
              <a:rPr kumimoji="1" lang="en-US" altLang="ja-JP" dirty="0"/>
              <a:t>D.O.I. (Citation Formatter)[kana:"</a:t>
            </a:r>
            <a:r>
              <a:rPr kumimoji="1" lang="ja-JP" altLang="en-US" dirty="0"/>
              <a:t>サイテーションフォーマ</a:t>
            </a:r>
            <a:r>
              <a:rPr kumimoji="1" lang="en-US" altLang="ja-JP" dirty="0"/>
              <a:t>'</a:t>
            </a:r>
            <a:r>
              <a:rPr kumimoji="1" lang="ja-JP" altLang="en-US" dirty="0"/>
              <a:t>ター</a:t>
            </a:r>
            <a:r>
              <a:rPr kumimoji="1" lang="en-US" altLang="ja-JP" dirty="0"/>
              <a:t>"]</a:t>
            </a:r>
            <a:r>
              <a:rPr kumimoji="1" lang="ja-JP" altLang="en-US" dirty="0"/>
              <a:t>があります。</a:t>
            </a:r>
            <a:endParaRPr kumimoji="1" lang="en-US" altLang="ja-JP" dirty="0"/>
          </a:p>
          <a:p>
            <a:r>
              <a:rPr kumimoji="1" lang="ja-JP" altLang="en-US" dirty="0"/>
              <a:t>これは、引用したいデータの</a:t>
            </a:r>
            <a:r>
              <a:rPr kumimoji="1" lang="en-US" altLang="ja-JP" dirty="0"/>
              <a:t>D.O.I.</a:t>
            </a:r>
            <a:r>
              <a:rPr kumimoji="1" lang="ja-JP" altLang="en-US" dirty="0"/>
              <a:t>を入力し、スタイルを選択すると、その形式で引用記述を出力してくれるツールです。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r>
              <a:rPr lang="en-US" altLang="ja-JP" sz="900" u="none" strike="noStrike" dirty="0">
                <a:solidFill>
                  <a:srgbClr val="000000"/>
                </a:solidFill>
                <a:effectLst/>
              </a:rPr>
              <a:t>```description</a:t>
            </a:r>
            <a:endParaRPr kumimoji="1" lang="en-US" altLang="ja-JP" dirty="0"/>
          </a:p>
          <a:p>
            <a:r>
              <a:rPr kumimoji="1" lang="ja-JP" altLang="en-US" dirty="0"/>
              <a:t>具体的なデータの引用形式について、ここでは</a:t>
            </a:r>
            <a:r>
              <a:rPr kumimoji="1" lang="en-US" altLang="ja-JP" dirty="0" err="1"/>
              <a:t>DataCite</a:t>
            </a:r>
            <a:r>
              <a:rPr kumimoji="1" lang="ja-JP" altLang="en-US" dirty="0"/>
              <a:t>が提示している一例を紹介します。</a:t>
            </a:r>
            <a:endParaRPr kumimoji="1" lang="en-US" altLang="ja-JP" dirty="0"/>
          </a:p>
          <a:p>
            <a:r>
              <a:rPr kumimoji="1" lang="ja-JP" altLang="en-US" dirty="0"/>
              <a:t>データの引用記述では、作成者、出版年、タイトル、バージョン、出版社、識別子を記述します。</a:t>
            </a:r>
            <a:endParaRPr kumimoji="1" lang="en-US" altLang="ja-JP" dirty="0"/>
          </a:p>
          <a:p>
            <a:r>
              <a:rPr kumimoji="1" lang="ja-JP" altLang="en-US" dirty="0"/>
              <a:t>ただし、分野によってはデータを特定するために追加情報が必要な場合があります。</a:t>
            </a:r>
            <a:endParaRPr kumimoji="1" lang="en-US" altLang="ja-JP" dirty="0"/>
          </a:p>
          <a:p>
            <a:r>
              <a:rPr kumimoji="1" lang="ja-JP" altLang="en-US" dirty="0"/>
              <a:t>たとえば、経済・社会科学系であれば地理情報や時間的範囲など、生命科学系の時系列データであればデータベース名・アクセス番号など、継続的に更新されるデータベースであれば、データセットのダウンロード日などが挙げられます。</a:t>
            </a: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データ引用の便利なツールとして、</a:t>
            </a:r>
            <a:r>
              <a:rPr kumimoji="1" lang="en-US" altLang="ja-JP" dirty="0"/>
              <a:t>DOI Citation Formatter</a:t>
            </a:r>
            <a:r>
              <a:rPr kumimoji="1" lang="ja-JP" altLang="en-US" dirty="0"/>
              <a:t>（ディーオーアイ サイテーション フォーマッター）があります（</a:t>
            </a:r>
            <a:r>
              <a:rPr lang="en-US" altLang="ja-JP" sz="1200" dirty="0">
                <a:latin typeface="BIZ UDPGothic" panose="020B0400000000000000" pitchFamily="34" charset="-128"/>
                <a:ea typeface="BIZ UDPGothic" panose="020B0400000000000000" pitchFamily="34" charset="-128"/>
                <a:hlinkClick r:id="rId3"/>
              </a:rPr>
              <a:t>https://citation.crosscite.org/</a:t>
            </a:r>
            <a:r>
              <a:rPr kumimoji="1" lang="ja-JP" altLang="en-US" sz="1200" dirty="0">
                <a:latin typeface="BIZ UDPGothic" panose="020B0400000000000000" pitchFamily="34" charset="-128"/>
                <a:ea typeface="BIZ UDPGothic" panose="020B0400000000000000" pitchFamily="34" charset="-128"/>
              </a:rPr>
              <a:t>）</a:t>
            </a:r>
            <a:r>
              <a:rPr kumimoji="1" lang="ja-JP" altLang="en-US" dirty="0"/>
              <a:t>。</a:t>
            </a:r>
            <a:endParaRPr kumimoji="1" lang="en-US" altLang="ja-JP" dirty="0"/>
          </a:p>
          <a:p>
            <a:r>
              <a:rPr kumimoji="1" lang="ja-JP" altLang="en-US" dirty="0"/>
              <a:t>これは、引用したいデータの</a:t>
            </a:r>
            <a:r>
              <a:rPr kumimoji="1" lang="en-US" altLang="ja-JP" dirty="0"/>
              <a:t>DOI</a:t>
            </a:r>
            <a:r>
              <a:rPr kumimoji="1" lang="ja-JP" altLang="en-US" dirty="0"/>
              <a:t>を入力し、スタイルを選択すると、その形式で引用記述を出力してくれるツールです。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研究後</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dirty="0">
                <a:solidFill>
                  <a:schemeClr val="tx1"/>
                </a:solidFill>
                <a:latin typeface="BIZ UDPGothic" panose="020B0400000000000000" pitchFamily="34" charset="-128"/>
                <a:ea typeface="BIZ UDPGothic" panose="020B0400000000000000" pitchFamily="34" charset="-128"/>
              </a:rPr>
              <a:t>データの引用」</a:t>
            </a:r>
            <a:r>
              <a:rPr lang="en-US" altLang="ja-JP" sz="1200" dirty="0">
                <a:solidFill>
                  <a:schemeClr val="tx1"/>
                </a:solidFill>
                <a:latin typeface="BIZ UDPGothic" panose="020B0400000000000000" pitchFamily="34" charset="-128"/>
                <a:ea typeface="BIZ UDPGothic" panose="020B0400000000000000" pitchFamily="34" charset="-128"/>
              </a:rPr>
              <a:t>,</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pp.3, 5</a:t>
            </a:r>
            <a:r>
              <a:rPr kumimoji="1" lang="en-US" altLang="ja-JP"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4"/>
              </a:rPr>
              <a:t>https://jpcoar.repo.nii.ac.jp/records/294</a:t>
            </a:r>
            <a:endParaRPr kumimoji="1" lang="ja-JP" altLang="en-US" sz="12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a:t>
            </a:r>
            <a:endParaRPr lang="en-US" altLang="ja-JP" dirty="0"/>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16</a:t>
            </a:fld>
            <a:endParaRPr kumimoji="1" lang="ja-JP" altLang="en-US"/>
          </a:p>
        </p:txBody>
      </p:sp>
    </p:spTree>
    <p:extLst>
      <p:ext uri="{BB962C8B-B14F-4D97-AF65-F5344CB8AC3E}">
        <p14:creationId xmlns:p14="http://schemas.microsoft.com/office/powerpoint/2010/main" val="2553843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Topic:</a:t>
            </a:r>
            <a:r>
              <a:rPr lang="ja-JP" altLang="en-US"/>
              <a:t>データリポジトリによる引用のサポート</a:t>
            </a:r>
            <a:endParaRPr lang="en-US" altLang="ja-JP" sz="900"/>
          </a:p>
          <a:p>
            <a:endParaRPr kumimoji="1" lang="en-US" altLang="ja-JP"/>
          </a:p>
          <a:p>
            <a:r>
              <a:rPr lang="en-US" altLang="ja-JP" sz="900" u="none" strike="noStrike">
                <a:solidFill>
                  <a:srgbClr val="000000"/>
                </a:solidFill>
                <a:effectLst/>
              </a:rPr>
              <a:t>```text</a:t>
            </a:r>
            <a:endParaRPr kumimoji="1" lang="en-US" altLang="ja-JP"/>
          </a:p>
          <a:p>
            <a:r>
              <a:rPr kumimoji="1" lang="ja-JP" altLang="en-US"/>
              <a:t>多くのデータリポジトリでは、引用記述を出力できる機能を持っています。</a:t>
            </a:r>
            <a:endParaRPr kumimoji="1" lang="en-US" altLang="ja-JP"/>
          </a:p>
          <a:p>
            <a:r>
              <a:rPr kumimoji="1" lang="ja-JP" altLang="en-US"/>
              <a:t>例えば、</a:t>
            </a:r>
            <a:r>
              <a:rPr kumimoji="1" lang="en-US" altLang="ja-JP"/>
              <a:t>(</a:t>
            </a:r>
            <a:r>
              <a:rPr lang="en-US" altLang="ja-JP" err="1"/>
              <a:t>figshare</a:t>
            </a:r>
            <a:r>
              <a:rPr lang="en-US" altLang="ja-JP"/>
              <a:t>)[ruby:"</a:t>
            </a:r>
            <a:r>
              <a:rPr lang="ja-JP" altLang="en-US"/>
              <a:t>フィグシェア</a:t>
            </a:r>
            <a:r>
              <a:rPr lang="en-US" altLang="ja-JP"/>
              <a:t>"]</a:t>
            </a:r>
            <a:r>
              <a:rPr kumimoji="1" lang="ja-JP" altLang="en-US"/>
              <a:t>では、個々のデータの画面で、</a:t>
            </a:r>
            <a:r>
              <a:rPr kumimoji="1" lang="en-US" altLang="ja-JP"/>
              <a:t>(Cite</a:t>
            </a:r>
            <a:r>
              <a:rPr kumimoji="1" lang="ja-JP" altLang="en-US"/>
              <a:t>ボタン</a:t>
            </a:r>
            <a:r>
              <a:rPr lang="en-US" altLang="ja-JP"/>
              <a:t>)[kana:"</a:t>
            </a:r>
            <a:r>
              <a:rPr lang="ja-JP" altLang="en-US"/>
              <a:t>サイトボ</a:t>
            </a:r>
            <a:r>
              <a:rPr lang="en-US" altLang="ja-JP"/>
              <a:t>'</a:t>
            </a:r>
            <a:r>
              <a:rPr lang="ja-JP" altLang="en-US"/>
              <a:t>タン</a:t>
            </a:r>
            <a:r>
              <a:rPr lang="en-US" altLang="ja-JP"/>
              <a:t>"]</a:t>
            </a:r>
            <a:r>
              <a:rPr kumimoji="1" lang="ja-JP" altLang="en-US"/>
              <a:t>を押すことで、引用記述が表示されます。引用スタイルを選択することも可能です。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solidFill>
                  <a:srgbClr val="FF0000"/>
                </a:solidFill>
              </a:rPr>
              <a:t>(WEKO3)[kana:"</a:t>
            </a:r>
            <a:r>
              <a:rPr kumimoji="1" lang="ja-JP" altLang="en-US">
                <a:solidFill>
                  <a:srgbClr val="FF0000"/>
                </a:solidFill>
              </a:rPr>
              <a:t>ウェコスリ</a:t>
            </a:r>
            <a:r>
              <a:rPr kumimoji="1" lang="en-US" altLang="ja-JP">
                <a:solidFill>
                  <a:srgbClr val="FF0000"/>
                </a:solidFill>
              </a:rPr>
              <a:t>'</a:t>
            </a:r>
            <a:r>
              <a:rPr kumimoji="1" lang="ja-JP" altLang="en-US">
                <a:solidFill>
                  <a:srgbClr val="FF0000"/>
                </a:solidFill>
              </a:rPr>
              <a:t>ー</a:t>
            </a:r>
            <a:r>
              <a:rPr kumimoji="1" lang="en-US" altLang="ja-JP">
                <a:solidFill>
                  <a:srgbClr val="FF0000"/>
                </a:solidFill>
              </a:rPr>
              <a:t>"]</a:t>
            </a:r>
            <a:r>
              <a:rPr kumimoji="1" lang="ja-JP" altLang="en-US">
                <a:solidFill>
                  <a:srgbClr val="FF0000"/>
                </a:solidFill>
              </a:rPr>
              <a:t>は</a:t>
            </a:r>
            <a:r>
              <a:rPr kumimoji="1" lang="ja-JP" altLang="en-US"/>
              <a:t>個々のデータ画面の右側に、</a:t>
            </a:r>
            <a:r>
              <a:rPr kumimoji="1" lang="en-US" altLang="ja-JP"/>
              <a:t>Cite as</a:t>
            </a:r>
            <a:r>
              <a:rPr kumimoji="1" lang="ja-JP" altLang="en-US"/>
              <a:t>というブロックがあります。このテキストボックスにスタイルを入力すると、引用記述が表示されます。</a:t>
            </a:r>
            <a:endParaRPr kumimoji="1" lang="en-US" altLang="ja-JP"/>
          </a:p>
          <a:p>
            <a:r>
              <a:rPr kumimoji="1" lang="en-US" altLang="ja-JP" err="1"/>
              <a:t>Zenodo</a:t>
            </a:r>
            <a:r>
              <a:rPr kumimoji="1" lang="ja-JP" altLang="en-US"/>
              <a:t>も、</a:t>
            </a:r>
            <a:r>
              <a:rPr kumimoji="1" lang="en-US" altLang="ja-JP">
                <a:solidFill>
                  <a:srgbClr val="FF0000"/>
                </a:solidFill>
              </a:rPr>
              <a:t>(WEKO3)[kana:"</a:t>
            </a:r>
            <a:r>
              <a:rPr kumimoji="1" lang="ja-JP" altLang="en-US">
                <a:solidFill>
                  <a:srgbClr val="FF0000"/>
                </a:solidFill>
              </a:rPr>
              <a:t>ウェコスリ</a:t>
            </a:r>
            <a:r>
              <a:rPr kumimoji="1" lang="en-US" altLang="ja-JP">
                <a:solidFill>
                  <a:srgbClr val="FF0000"/>
                </a:solidFill>
              </a:rPr>
              <a:t>'</a:t>
            </a:r>
            <a:r>
              <a:rPr kumimoji="1" lang="ja-JP" altLang="en-US">
                <a:solidFill>
                  <a:srgbClr val="FF0000"/>
                </a:solidFill>
              </a:rPr>
              <a:t>ー</a:t>
            </a:r>
            <a:r>
              <a:rPr kumimoji="1" lang="en-US" altLang="ja-JP">
                <a:solidFill>
                  <a:srgbClr val="FF0000"/>
                </a:solidFill>
              </a:rPr>
              <a:t>"]</a:t>
            </a:r>
            <a:r>
              <a:rPr kumimoji="1" lang="ja-JP" altLang="en-US"/>
              <a:t>と同様の方法で引用記述を表示することができます。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a:p>
          <a:p>
            <a:r>
              <a:rPr kumimoji="1" lang="ja-JP" altLang="en-US"/>
              <a:t>多くのデータリポジトリでは、引用記述を出力できる機能を持っています。</a:t>
            </a:r>
            <a:endParaRPr kumimoji="1" lang="en-US" altLang="ja-JP"/>
          </a:p>
          <a:p>
            <a:r>
              <a:rPr kumimoji="1" lang="ja-JP" altLang="en-US"/>
              <a:t>例えば、</a:t>
            </a:r>
            <a:r>
              <a:rPr kumimoji="1" lang="en-US" altLang="ja-JP" err="1"/>
              <a:t>Figshare</a:t>
            </a:r>
            <a:r>
              <a:rPr kumimoji="1" lang="ja-JP" altLang="en-US"/>
              <a:t>では個々のデータの画面で</a:t>
            </a:r>
            <a:r>
              <a:rPr kumimoji="1" lang="en-US" altLang="ja-JP"/>
              <a:t>Cite</a:t>
            </a:r>
            <a:r>
              <a:rPr kumimoji="1" lang="ja-JP" altLang="en-US"/>
              <a:t>ボタンを押すことで引用記述が表示されます。引用スタイルを選択することも可能です。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solidFill>
                  <a:srgbClr val="FF0000"/>
                </a:solidFill>
              </a:rPr>
              <a:t>WEKO3</a:t>
            </a:r>
            <a:r>
              <a:rPr kumimoji="1" lang="ja-JP" altLang="en-US">
                <a:solidFill>
                  <a:srgbClr val="FF0000"/>
                </a:solidFill>
              </a:rPr>
              <a:t>は</a:t>
            </a:r>
            <a:r>
              <a:rPr kumimoji="1" lang="ja-JP" altLang="en-US"/>
              <a:t>個々のデータ画面の右側に、</a:t>
            </a:r>
            <a:r>
              <a:rPr kumimoji="1" lang="en-US" altLang="ja-JP"/>
              <a:t>Cite as</a:t>
            </a:r>
            <a:r>
              <a:rPr kumimoji="1" lang="ja-JP" altLang="en-US"/>
              <a:t>というブロックがあります。このテキストボックスにスタイルを入力すると、引用記述が表示されます。</a:t>
            </a:r>
            <a:endParaRPr kumimoji="1" lang="en-US" altLang="ja-JP"/>
          </a:p>
          <a:p>
            <a:r>
              <a:rPr kumimoji="1" lang="en-US" altLang="ja-JP" err="1"/>
              <a:t>Zenodo</a:t>
            </a:r>
            <a:r>
              <a:rPr kumimoji="1" lang="ja-JP" altLang="en-US"/>
              <a:t>も</a:t>
            </a:r>
            <a:r>
              <a:rPr kumimoji="1" lang="en-US" altLang="ja-JP"/>
              <a:t>WEKO3</a:t>
            </a:r>
            <a:r>
              <a:rPr kumimoji="1" lang="ja-JP" altLang="en-US"/>
              <a:t>と同様の方法で引用記述を表示することができます。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lang="en-US" altLang="ja-JP"/>
          </a:p>
          <a:p>
            <a:endParaRPr kumimoji="1" lang="ja-JP" altLang="en-US"/>
          </a:p>
          <a:p>
            <a:endParaRPr kumimoji="1" lang="en-US" altLang="ja-JP"/>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17</a:t>
            </a:fld>
            <a:endParaRPr kumimoji="1" lang="ja-JP" altLang="en-US"/>
          </a:p>
        </p:txBody>
      </p:sp>
    </p:spTree>
    <p:extLst>
      <p:ext uri="{BB962C8B-B14F-4D97-AF65-F5344CB8AC3E}">
        <p14:creationId xmlns:p14="http://schemas.microsoft.com/office/powerpoint/2010/main" val="2047143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Topic:</a:t>
            </a:r>
            <a:r>
              <a:rPr lang="ja-JP" altLang="en-US"/>
              <a:t>データリポジトリによる引用のサポート</a:t>
            </a:r>
            <a:endParaRPr lang="en-US" altLang="ja-JP" sz="900"/>
          </a:p>
          <a:p>
            <a:endParaRPr kumimoji="1" lang="en-US" altLang="ja-JP"/>
          </a:p>
          <a:p>
            <a:r>
              <a:rPr lang="en-US" altLang="ja-JP" sz="900" u="none" strike="noStrike">
                <a:solidFill>
                  <a:srgbClr val="000000"/>
                </a:solidFill>
                <a:effectLst/>
              </a:rPr>
              <a:t>```text</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u="none" strike="noStrike">
                <a:solidFill>
                  <a:srgbClr val="000000"/>
                </a:solidFill>
                <a:effectLst/>
              </a:rPr>
              <a:t>こちらは参照資料です。</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```description</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u="none" strike="noStrike">
                <a:solidFill>
                  <a:srgbClr val="000000"/>
                </a:solidFill>
                <a:effectLst/>
              </a:rPr>
              <a:t>こちらは参照資料です。</a:t>
            </a:r>
            <a:endParaRPr lang="en-US" altLang="ja-JP" sz="900" u="none" strike="noStrike">
              <a:solidFill>
                <a:srgbClr val="000000"/>
              </a:solidFill>
              <a:effectLst/>
            </a:endParaRPr>
          </a:p>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研究後</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データの引用」</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3"/>
              </a:rPr>
              <a:t>https://jpcoar.repo.nii.ac.jp/records/294</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endParaRPr lang="en-US" altLang="ja-JP"/>
          </a:p>
          <a:p>
            <a:endParaRPr kumimoji="1" lang="ja-JP" altLang="en-US"/>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E273F8C8-275E-7C4B-8252-397B26595F23}" type="slidenum">
              <a:rPr lang="ja-JP" altLang="en-US" smtClean="0"/>
              <a:pPr/>
              <a:t>18</a:t>
            </a:fld>
            <a:endParaRPr lang="ja-JP" altLang="en-US"/>
          </a:p>
        </p:txBody>
      </p:sp>
    </p:spTree>
    <p:extLst>
      <p:ext uri="{BB962C8B-B14F-4D97-AF65-F5344CB8AC3E}">
        <p14:creationId xmlns:p14="http://schemas.microsoft.com/office/powerpoint/2010/main" val="1858128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9B855B35-5ED4-0732-CCDC-9DB36DBBD0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1588"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2555776" y="1707654"/>
            <a:ext cx="6120680" cy="1782198"/>
          </a:xfrm>
        </p:spPr>
        <p:txBody>
          <a:bodyPr>
            <a:noAutofit/>
          </a:bodyPr>
          <a:lstStyle>
            <a:lvl1pPr algn="l">
              <a:defRPr sz="4800">
                <a:effectLst/>
              </a:defRPr>
            </a:lvl1pPr>
          </a:lstStyle>
          <a:p>
            <a:r>
              <a:rPr lang="ja-JP" altLang="en-US"/>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8BD3014B-D0F1-3505-FB83-F0626AF73EC6}"/>
              </a:ext>
            </a:extLst>
          </p:cNvPr>
          <p:cNvSpPr>
            <a:spLocks noGrp="1"/>
          </p:cNvSpPr>
          <p:nvPr>
            <p:ph type="dt" sz="half" idx="10"/>
          </p:nvPr>
        </p:nvSpPr>
        <p:spPr>
          <a:xfrm>
            <a:off x="457200" y="4767263"/>
            <a:ext cx="2135188" cy="274637"/>
          </a:xfrm>
        </p:spPr>
        <p:txBody>
          <a:bodyPr/>
          <a:lstStyle>
            <a:lvl1pPr>
              <a:defRPr/>
            </a:lvl1pPr>
          </a:lstStyle>
          <a:p>
            <a:pPr>
              <a:defRPr/>
            </a:pPr>
            <a:fld id="{84C914A0-874E-734E-8362-7174B8B7D079}"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7F04D59A-2B5C-1F55-E8D3-36B1360B3C4B}"/>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33C98664-3A96-6BFB-9EE2-A7CEE125E8B1}"/>
              </a:ext>
            </a:extLst>
          </p:cNvPr>
          <p:cNvSpPr>
            <a:spLocks noGrp="1"/>
          </p:cNvSpPr>
          <p:nvPr>
            <p:ph type="sldNum" sz="quarter" idx="12"/>
          </p:nvPr>
        </p:nvSpPr>
        <p:spPr/>
        <p:txBody>
          <a:bodyPr/>
          <a:lstStyle>
            <a:lvl1pPr>
              <a:defRPr/>
            </a:lvl1pPr>
          </a:lstStyle>
          <a:p>
            <a:pPr>
              <a:defRPr/>
            </a:pPr>
            <a:fld id="{F0829A3C-C2DC-AE41-A9DC-588A14072033}" type="slidenum">
              <a:rPr lang="ja-JP" altLang="en-US"/>
              <a:pPr>
                <a:defRPr/>
              </a:pPr>
              <a:t>‹#›</a:t>
            </a:fld>
            <a:endParaRPr lang="ja-JP" altLang="en-US"/>
          </a:p>
        </p:txBody>
      </p:sp>
    </p:spTree>
    <p:extLst>
      <p:ext uri="{BB962C8B-B14F-4D97-AF65-F5344CB8AC3E}">
        <p14:creationId xmlns:p14="http://schemas.microsoft.com/office/powerpoint/2010/main" val="1221040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843558"/>
          </a:xfrm>
          <a:solidFill>
            <a:schemeClr val="accent1"/>
          </a:solidFill>
        </p:spPr>
        <p:txBody>
          <a:bodyPr/>
          <a:lstStyle>
            <a:lvl1pPr>
              <a:defRPr>
                <a:solidFill>
                  <a:schemeClr val="bg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FEA4114-964B-FB43-C881-83B712E2AB5C}"/>
              </a:ext>
            </a:extLst>
          </p:cNvPr>
          <p:cNvSpPr>
            <a:spLocks noGrp="1"/>
          </p:cNvSpPr>
          <p:nvPr>
            <p:ph type="dt" sz="half" idx="10"/>
          </p:nvPr>
        </p:nvSpPr>
        <p:spPr/>
        <p:txBody>
          <a:bodyPr/>
          <a:lstStyle>
            <a:lvl1pPr>
              <a:defRPr/>
            </a:lvl1pPr>
          </a:lstStyle>
          <a:p>
            <a:pPr>
              <a:defRPr/>
            </a:pPr>
            <a:fld id="{058A372E-B55E-764A-974D-282685666F66}"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79A98C69-D79C-84C3-291A-0082B50AFDA5}"/>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D952423-1C87-B442-7E5A-B3E9A20FB9E4}"/>
              </a:ext>
            </a:extLst>
          </p:cNvPr>
          <p:cNvSpPr>
            <a:spLocks noGrp="1"/>
          </p:cNvSpPr>
          <p:nvPr>
            <p:ph type="sldNum" sz="quarter" idx="12"/>
          </p:nvPr>
        </p:nvSpPr>
        <p:spPr/>
        <p:txBody>
          <a:bodyPr/>
          <a:lstStyle>
            <a:lvl1pPr>
              <a:defRPr/>
            </a:lvl1pPr>
          </a:lstStyle>
          <a:p>
            <a:pPr>
              <a:defRPr/>
            </a:pPr>
            <a:fld id="{0479FF6D-5885-914B-B691-4D88801FCED2}" type="slidenum">
              <a:rPr lang="ja-JP" altLang="en-US"/>
              <a:pPr>
                <a:defRPr/>
              </a:pPr>
              <a:t>‹#›</a:t>
            </a:fld>
            <a:endParaRPr lang="ja-JP" altLang="en-US"/>
          </a:p>
        </p:txBody>
      </p:sp>
    </p:spTree>
    <p:extLst>
      <p:ext uri="{BB962C8B-B14F-4D97-AF65-F5344CB8AC3E}">
        <p14:creationId xmlns:p14="http://schemas.microsoft.com/office/powerpoint/2010/main" val="3072617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4BB75BA2-57DF-8FA6-4F2B-1405D642E8B7}"/>
              </a:ext>
            </a:extLst>
          </p:cNvPr>
          <p:cNvSpPr>
            <a:spLocks noGrp="1"/>
          </p:cNvSpPr>
          <p:nvPr>
            <p:ph type="dt" sz="half" idx="10"/>
          </p:nvPr>
        </p:nvSpPr>
        <p:spPr/>
        <p:txBody>
          <a:bodyPr/>
          <a:lstStyle>
            <a:lvl1pPr>
              <a:defRPr/>
            </a:lvl1pPr>
          </a:lstStyle>
          <a:p>
            <a:pPr>
              <a:defRPr/>
            </a:pPr>
            <a:fld id="{EA3A4BAE-0461-9943-817D-1E2779E60781}"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0964A665-9FC7-CC25-6245-A9904CF5DB2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99A847B6-4DEE-3E7A-F88A-3404600FDCE8}"/>
              </a:ext>
            </a:extLst>
          </p:cNvPr>
          <p:cNvSpPr>
            <a:spLocks noGrp="1"/>
          </p:cNvSpPr>
          <p:nvPr>
            <p:ph type="sldNum" sz="quarter" idx="12"/>
          </p:nvPr>
        </p:nvSpPr>
        <p:spPr/>
        <p:txBody>
          <a:bodyPr/>
          <a:lstStyle>
            <a:lvl1pPr>
              <a:defRPr/>
            </a:lvl1pPr>
          </a:lstStyle>
          <a:p>
            <a:pPr>
              <a:defRPr/>
            </a:pPr>
            <a:fld id="{17EE6E15-8893-A34A-A71D-9CFAB3389FF1}" type="slidenum">
              <a:rPr lang="ja-JP" altLang="en-US"/>
              <a:pPr>
                <a:defRPr/>
              </a:pPr>
              <a:t>‹#›</a:t>
            </a:fld>
            <a:endParaRPr lang="ja-JP" altLang="en-US"/>
          </a:p>
        </p:txBody>
      </p:sp>
    </p:spTree>
    <p:extLst>
      <p:ext uri="{BB962C8B-B14F-4D97-AF65-F5344CB8AC3E}">
        <p14:creationId xmlns:p14="http://schemas.microsoft.com/office/powerpoint/2010/main" val="2870417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463E3555-623A-9758-D2B1-AA4D43ED8C5B}"/>
              </a:ext>
            </a:extLst>
          </p:cNvPr>
          <p:cNvSpPr>
            <a:spLocks noGrp="1"/>
          </p:cNvSpPr>
          <p:nvPr>
            <p:ph type="dt" sz="half" idx="10"/>
          </p:nvPr>
        </p:nvSpPr>
        <p:spPr/>
        <p:txBody>
          <a:bodyPr/>
          <a:lstStyle>
            <a:lvl1pPr>
              <a:defRPr/>
            </a:lvl1pPr>
          </a:lstStyle>
          <a:p>
            <a:pPr>
              <a:defRPr/>
            </a:pPr>
            <a:fld id="{98DBE393-9A88-F24C-95E1-AC827ACAF9AA}"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2F1167FC-A48F-F4C2-68D5-E9CAF7223B02}"/>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CFE94B5F-647B-7D90-7738-B23D40E9599D}"/>
              </a:ext>
            </a:extLst>
          </p:cNvPr>
          <p:cNvSpPr>
            <a:spLocks noGrp="1"/>
          </p:cNvSpPr>
          <p:nvPr>
            <p:ph type="sldNum" sz="quarter" idx="12"/>
          </p:nvPr>
        </p:nvSpPr>
        <p:spPr/>
        <p:txBody>
          <a:bodyPr/>
          <a:lstStyle>
            <a:lvl1pPr>
              <a:defRPr/>
            </a:lvl1pPr>
          </a:lstStyle>
          <a:p>
            <a:pPr>
              <a:defRPr/>
            </a:pPr>
            <a:fld id="{147F593E-091E-F741-93E0-23EC895F1C53}" type="slidenum">
              <a:rPr lang="ja-JP" altLang="en-US"/>
              <a:pPr>
                <a:defRPr/>
              </a:pPr>
              <a:t>‹#›</a:t>
            </a:fld>
            <a:endParaRPr lang="ja-JP" altLang="en-US"/>
          </a:p>
        </p:txBody>
      </p:sp>
    </p:spTree>
    <p:extLst>
      <p:ext uri="{BB962C8B-B14F-4D97-AF65-F5344CB8AC3E}">
        <p14:creationId xmlns:p14="http://schemas.microsoft.com/office/powerpoint/2010/main" val="69896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69922E92-B1BD-3E80-69D9-5500F62A47E7}"/>
              </a:ext>
            </a:extLst>
          </p:cNvPr>
          <p:cNvSpPr>
            <a:spLocks noGrp="1"/>
          </p:cNvSpPr>
          <p:nvPr>
            <p:ph type="dt" sz="half" idx="10"/>
          </p:nvPr>
        </p:nvSpPr>
        <p:spPr/>
        <p:txBody>
          <a:bodyPr/>
          <a:lstStyle>
            <a:lvl1pPr>
              <a:defRPr/>
            </a:lvl1pPr>
          </a:lstStyle>
          <a:p>
            <a:pPr>
              <a:defRPr/>
            </a:pPr>
            <a:fld id="{A4123B2F-5F84-B540-BB18-24E4AAAB1843}" type="datetimeFigureOut">
              <a:rPr lang="ja-JP" altLang="en-US"/>
              <a:pPr>
                <a:defRPr/>
              </a:pPr>
              <a:t>2024/11/27</a:t>
            </a:fld>
            <a:endParaRPr lang="ja-JP" altLang="en-US"/>
          </a:p>
        </p:txBody>
      </p:sp>
      <p:sp>
        <p:nvSpPr>
          <p:cNvPr id="8" name="フッター プレースホルダー 4">
            <a:extLst>
              <a:ext uri="{FF2B5EF4-FFF2-40B4-BE49-F238E27FC236}">
                <a16:creationId xmlns:a16="http://schemas.microsoft.com/office/drawing/2014/main" id="{FDA5BC04-27B3-3597-D805-AF568C0506F1}"/>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302431B7-EE52-473D-FF01-6C860A1DC641}"/>
              </a:ext>
            </a:extLst>
          </p:cNvPr>
          <p:cNvSpPr>
            <a:spLocks noGrp="1"/>
          </p:cNvSpPr>
          <p:nvPr>
            <p:ph type="sldNum" sz="quarter" idx="12"/>
          </p:nvPr>
        </p:nvSpPr>
        <p:spPr/>
        <p:txBody>
          <a:bodyPr/>
          <a:lstStyle>
            <a:lvl1pPr>
              <a:defRPr/>
            </a:lvl1pPr>
          </a:lstStyle>
          <a:p>
            <a:pPr>
              <a:defRPr/>
            </a:pPr>
            <a:fld id="{94032C0D-1DCE-8E4E-BB59-BDAD44D5FD73}" type="slidenum">
              <a:rPr lang="ja-JP" altLang="en-US"/>
              <a:pPr>
                <a:defRPr/>
              </a:pPr>
              <a:t>‹#›</a:t>
            </a:fld>
            <a:endParaRPr lang="ja-JP" altLang="en-US"/>
          </a:p>
        </p:txBody>
      </p:sp>
    </p:spTree>
    <p:extLst>
      <p:ext uri="{BB962C8B-B14F-4D97-AF65-F5344CB8AC3E}">
        <p14:creationId xmlns:p14="http://schemas.microsoft.com/office/powerpoint/2010/main" val="1338893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96CE584C-31E3-0955-C76B-0363393085DA}"/>
              </a:ext>
            </a:extLst>
          </p:cNvPr>
          <p:cNvSpPr>
            <a:spLocks noGrp="1"/>
          </p:cNvSpPr>
          <p:nvPr>
            <p:ph type="dt" sz="half" idx="10"/>
          </p:nvPr>
        </p:nvSpPr>
        <p:spPr/>
        <p:txBody>
          <a:bodyPr/>
          <a:lstStyle>
            <a:lvl1pPr>
              <a:defRPr/>
            </a:lvl1pPr>
          </a:lstStyle>
          <a:p>
            <a:pPr>
              <a:defRPr/>
            </a:pPr>
            <a:fld id="{1FF5A9D9-0029-6A40-B2B0-D37A5A254B8A}" type="datetimeFigureOut">
              <a:rPr lang="ja-JP" altLang="en-US"/>
              <a:pPr>
                <a:defRPr/>
              </a:pPr>
              <a:t>2024/11/27</a:t>
            </a:fld>
            <a:endParaRPr lang="ja-JP" altLang="en-US"/>
          </a:p>
        </p:txBody>
      </p:sp>
      <p:sp>
        <p:nvSpPr>
          <p:cNvPr id="4" name="フッター プレースホルダー 4">
            <a:extLst>
              <a:ext uri="{FF2B5EF4-FFF2-40B4-BE49-F238E27FC236}">
                <a16:creationId xmlns:a16="http://schemas.microsoft.com/office/drawing/2014/main" id="{1FB9B693-0061-06D8-F4C6-C4EDABE7D112}"/>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FEC05728-8639-0F12-139E-53BBC9AE06BB}"/>
              </a:ext>
            </a:extLst>
          </p:cNvPr>
          <p:cNvSpPr>
            <a:spLocks noGrp="1"/>
          </p:cNvSpPr>
          <p:nvPr>
            <p:ph type="sldNum" sz="quarter" idx="12"/>
          </p:nvPr>
        </p:nvSpPr>
        <p:spPr/>
        <p:txBody>
          <a:bodyPr/>
          <a:lstStyle>
            <a:lvl1pPr>
              <a:defRPr/>
            </a:lvl1pPr>
          </a:lstStyle>
          <a:p>
            <a:pPr>
              <a:defRPr/>
            </a:pPr>
            <a:fld id="{0004FD7E-463F-E44A-9C2D-66AB4FAC116D}" type="slidenum">
              <a:rPr lang="ja-JP" altLang="en-US"/>
              <a:pPr>
                <a:defRPr/>
              </a:pPr>
              <a:t>‹#›</a:t>
            </a:fld>
            <a:endParaRPr lang="ja-JP" altLang="en-US"/>
          </a:p>
        </p:txBody>
      </p:sp>
    </p:spTree>
    <p:extLst>
      <p:ext uri="{BB962C8B-B14F-4D97-AF65-F5344CB8AC3E}">
        <p14:creationId xmlns:p14="http://schemas.microsoft.com/office/powerpoint/2010/main" val="3147160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6B77C64A-9E4C-64A3-429D-E8B7E4DFEBC3}"/>
              </a:ext>
            </a:extLst>
          </p:cNvPr>
          <p:cNvSpPr>
            <a:spLocks noGrp="1"/>
          </p:cNvSpPr>
          <p:nvPr>
            <p:ph type="dt" sz="half" idx="10"/>
          </p:nvPr>
        </p:nvSpPr>
        <p:spPr/>
        <p:txBody>
          <a:bodyPr/>
          <a:lstStyle>
            <a:lvl1pPr>
              <a:defRPr/>
            </a:lvl1pPr>
          </a:lstStyle>
          <a:p>
            <a:pPr>
              <a:defRPr/>
            </a:pPr>
            <a:fld id="{6461729D-A317-E044-8C50-C3C81C239206}" type="datetimeFigureOut">
              <a:rPr lang="ja-JP" altLang="en-US"/>
              <a:pPr>
                <a:defRPr/>
              </a:pPr>
              <a:t>2024/11/27</a:t>
            </a:fld>
            <a:endParaRPr lang="ja-JP" altLang="en-US"/>
          </a:p>
        </p:txBody>
      </p:sp>
      <p:sp>
        <p:nvSpPr>
          <p:cNvPr id="3" name="フッター プレースホルダー 4">
            <a:extLst>
              <a:ext uri="{FF2B5EF4-FFF2-40B4-BE49-F238E27FC236}">
                <a16:creationId xmlns:a16="http://schemas.microsoft.com/office/drawing/2014/main" id="{378BF623-EEE7-5D2D-06BB-613F06EC2906}"/>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2F814629-FE67-99C3-EDD0-88DA2FCA47D5}"/>
              </a:ext>
            </a:extLst>
          </p:cNvPr>
          <p:cNvSpPr>
            <a:spLocks noGrp="1"/>
          </p:cNvSpPr>
          <p:nvPr>
            <p:ph type="sldNum" sz="quarter" idx="12"/>
          </p:nvPr>
        </p:nvSpPr>
        <p:spPr/>
        <p:txBody>
          <a:bodyPr/>
          <a:lstStyle>
            <a:lvl1pPr>
              <a:defRPr/>
            </a:lvl1pPr>
          </a:lstStyle>
          <a:p>
            <a:pPr>
              <a:defRPr/>
            </a:pPr>
            <a:fld id="{EEB5F061-1286-FF4F-A75F-A5E85BB58D94}" type="slidenum">
              <a:rPr lang="ja-JP" altLang="en-US"/>
              <a:pPr>
                <a:defRPr/>
              </a:pPr>
              <a:t>‹#›</a:t>
            </a:fld>
            <a:endParaRPr lang="ja-JP" altLang="en-US"/>
          </a:p>
        </p:txBody>
      </p:sp>
    </p:spTree>
    <p:extLst>
      <p:ext uri="{BB962C8B-B14F-4D97-AF65-F5344CB8AC3E}">
        <p14:creationId xmlns:p14="http://schemas.microsoft.com/office/powerpoint/2010/main" val="11821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2DC71B9C-45EF-4895-53D4-4DAF62EB467E}"/>
              </a:ext>
            </a:extLst>
          </p:cNvPr>
          <p:cNvSpPr>
            <a:spLocks noGrp="1"/>
          </p:cNvSpPr>
          <p:nvPr>
            <p:ph type="dt" sz="half" idx="10"/>
          </p:nvPr>
        </p:nvSpPr>
        <p:spPr/>
        <p:txBody>
          <a:bodyPr/>
          <a:lstStyle>
            <a:lvl1pPr>
              <a:defRPr/>
            </a:lvl1pPr>
          </a:lstStyle>
          <a:p>
            <a:pPr>
              <a:defRPr/>
            </a:pPr>
            <a:fld id="{1389A07B-5959-D344-AA45-27D752CA371F}"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D6024A77-FD43-8C0D-24DC-C1AAA1C98046}"/>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44D22AD8-05C5-656D-D13A-0E7A1FA0D9DA}"/>
              </a:ext>
            </a:extLst>
          </p:cNvPr>
          <p:cNvSpPr>
            <a:spLocks noGrp="1"/>
          </p:cNvSpPr>
          <p:nvPr>
            <p:ph type="sldNum" sz="quarter" idx="12"/>
          </p:nvPr>
        </p:nvSpPr>
        <p:spPr/>
        <p:txBody>
          <a:bodyPr/>
          <a:lstStyle>
            <a:lvl1pPr>
              <a:defRPr/>
            </a:lvl1pPr>
          </a:lstStyle>
          <a:p>
            <a:pPr>
              <a:defRPr/>
            </a:pPr>
            <a:fld id="{6FE709C3-30FC-3348-8805-343C11025EDB}" type="slidenum">
              <a:rPr lang="ja-JP" altLang="en-US"/>
              <a:pPr>
                <a:defRPr/>
              </a:pPr>
              <a:t>‹#›</a:t>
            </a:fld>
            <a:endParaRPr lang="ja-JP" altLang="en-US"/>
          </a:p>
        </p:txBody>
      </p:sp>
    </p:spTree>
    <p:extLst>
      <p:ext uri="{BB962C8B-B14F-4D97-AF65-F5344CB8AC3E}">
        <p14:creationId xmlns:p14="http://schemas.microsoft.com/office/powerpoint/2010/main" val="3566113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7DF22806-DEAE-4C86-179E-22B0E524F700}"/>
              </a:ext>
            </a:extLst>
          </p:cNvPr>
          <p:cNvSpPr>
            <a:spLocks noGrp="1"/>
          </p:cNvSpPr>
          <p:nvPr>
            <p:ph type="dt" sz="half" idx="10"/>
          </p:nvPr>
        </p:nvSpPr>
        <p:spPr/>
        <p:txBody>
          <a:bodyPr/>
          <a:lstStyle>
            <a:lvl1pPr>
              <a:defRPr/>
            </a:lvl1pPr>
          </a:lstStyle>
          <a:p>
            <a:pPr>
              <a:defRPr/>
            </a:pPr>
            <a:fld id="{C508B065-6333-2E4A-84FA-08FC37CCF1A7}"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2FD9B929-EE3F-90EE-BBB6-CFFADC5753BC}"/>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F558E8DF-0E0B-65F3-BE75-AABD57BBEFC9}"/>
              </a:ext>
            </a:extLst>
          </p:cNvPr>
          <p:cNvSpPr>
            <a:spLocks noGrp="1"/>
          </p:cNvSpPr>
          <p:nvPr>
            <p:ph type="sldNum" sz="quarter" idx="12"/>
          </p:nvPr>
        </p:nvSpPr>
        <p:spPr/>
        <p:txBody>
          <a:bodyPr/>
          <a:lstStyle>
            <a:lvl1pPr>
              <a:defRPr/>
            </a:lvl1pPr>
          </a:lstStyle>
          <a:p>
            <a:pPr>
              <a:defRPr/>
            </a:pPr>
            <a:fld id="{584E7670-4935-D844-902F-F15FF3D97C9B}" type="slidenum">
              <a:rPr lang="ja-JP" altLang="en-US"/>
              <a:pPr>
                <a:defRPr/>
              </a:pPr>
              <a:t>‹#›</a:t>
            </a:fld>
            <a:endParaRPr lang="ja-JP" altLang="en-US"/>
          </a:p>
        </p:txBody>
      </p:sp>
    </p:spTree>
    <p:extLst>
      <p:ext uri="{BB962C8B-B14F-4D97-AF65-F5344CB8AC3E}">
        <p14:creationId xmlns:p14="http://schemas.microsoft.com/office/powerpoint/2010/main" val="2109807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F189405-4F6F-EF4E-8AE7-939411E1E5DE}"/>
              </a:ext>
            </a:extLst>
          </p:cNvPr>
          <p:cNvSpPr>
            <a:spLocks noGrp="1"/>
          </p:cNvSpPr>
          <p:nvPr>
            <p:ph type="dt" sz="half" idx="10"/>
          </p:nvPr>
        </p:nvSpPr>
        <p:spPr/>
        <p:txBody>
          <a:bodyPr/>
          <a:lstStyle>
            <a:lvl1pPr>
              <a:defRPr/>
            </a:lvl1pPr>
          </a:lstStyle>
          <a:p>
            <a:pPr>
              <a:defRPr/>
            </a:pPr>
            <a:fld id="{E78A124C-12D5-9140-9486-364093C9F15F}"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8F072BB2-2CE9-0175-B61A-46940EF6FDAA}"/>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9DAD719D-763E-ACD6-4E47-0B5B3612D932}"/>
              </a:ext>
            </a:extLst>
          </p:cNvPr>
          <p:cNvSpPr>
            <a:spLocks noGrp="1"/>
          </p:cNvSpPr>
          <p:nvPr>
            <p:ph type="sldNum" sz="quarter" idx="12"/>
          </p:nvPr>
        </p:nvSpPr>
        <p:spPr/>
        <p:txBody>
          <a:bodyPr/>
          <a:lstStyle>
            <a:lvl1pPr>
              <a:defRPr/>
            </a:lvl1pPr>
          </a:lstStyle>
          <a:p>
            <a:pPr>
              <a:defRPr/>
            </a:pPr>
            <a:fld id="{0C7AA8C7-E3E6-034B-B44E-DDD02276472D}" type="slidenum">
              <a:rPr lang="ja-JP" altLang="en-US"/>
              <a:pPr>
                <a:defRPr/>
              </a:pPr>
              <a:t>‹#›</a:t>
            </a:fld>
            <a:endParaRPr lang="ja-JP" altLang="en-US"/>
          </a:p>
        </p:txBody>
      </p:sp>
    </p:spTree>
    <p:extLst>
      <p:ext uri="{BB962C8B-B14F-4D97-AF65-F5344CB8AC3E}">
        <p14:creationId xmlns:p14="http://schemas.microsoft.com/office/powerpoint/2010/main" val="3808378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5BEEC2D-1744-0FEA-A0FF-32CBDE3D7271}"/>
              </a:ext>
            </a:extLst>
          </p:cNvPr>
          <p:cNvSpPr>
            <a:spLocks noGrp="1"/>
          </p:cNvSpPr>
          <p:nvPr>
            <p:ph type="dt" sz="half" idx="10"/>
          </p:nvPr>
        </p:nvSpPr>
        <p:spPr/>
        <p:txBody>
          <a:bodyPr/>
          <a:lstStyle>
            <a:lvl1pPr>
              <a:defRPr/>
            </a:lvl1pPr>
          </a:lstStyle>
          <a:p>
            <a:pPr>
              <a:defRPr/>
            </a:pPr>
            <a:fld id="{CDF4D7F3-1C4B-BB41-B2CE-53DC73C26361}"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B4202AD9-CD97-C145-1CB1-06A59CBDB1C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A5936A5A-C56D-B4F8-07EF-704E5A3A9B64}"/>
              </a:ext>
            </a:extLst>
          </p:cNvPr>
          <p:cNvSpPr>
            <a:spLocks noGrp="1"/>
          </p:cNvSpPr>
          <p:nvPr>
            <p:ph type="sldNum" sz="quarter" idx="12"/>
          </p:nvPr>
        </p:nvSpPr>
        <p:spPr/>
        <p:txBody>
          <a:bodyPr/>
          <a:lstStyle>
            <a:lvl1pPr>
              <a:defRPr/>
            </a:lvl1pPr>
          </a:lstStyle>
          <a:p>
            <a:pPr>
              <a:defRPr/>
            </a:pPr>
            <a:fld id="{86ADC99C-B454-F940-A907-8DF90AB839D7}" type="slidenum">
              <a:rPr lang="ja-JP" altLang="en-US"/>
              <a:pPr>
                <a:defRPr/>
              </a:pPr>
              <a:t>‹#›</a:t>
            </a:fld>
            <a:endParaRPr lang="ja-JP" altLang="en-US"/>
          </a:p>
        </p:txBody>
      </p:sp>
    </p:spTree>
    <p:extLst>
      <p:ext uri="{BB962C8B-B14F-4D97-AF65-F5344CB8AC3E}">
        <p14:creationId xmlns:p14="http://schemas.microsoft.com/office/powerpoint/2010/main" val="235463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457200" y="3057814"/>
            <a:ext cx="8229600" cy="1080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457200" y="2085696"/>
            <a:ext cx="8229600" cy="972108"/>
          </a:xfrm>
        </p:spPr>
        <p:txBody>
          <a:bodyPr/>
          <a:lstStyle>
            <a:lvl1pPr>
              <a:defRPr sz="3000" b="0" i="0">
                <a:solidFill>
                  <a:schemeClr val="tx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fld id="{E2B6C56D-0D0A-4123-AFFE-8937855C6424}" type="datetimeFigureOut">
              <a:rPr kumimoji="1" lang="ja-JP" altLang="en-US" smtClean="0"/>
              <a:t>2024/11/27</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7B8C932E-AC58-4854-9B1B-85042BDAAB13}" type="slidenum">
              <a:rPr kumimoji="1" lang="ja-JP" altLang="en-US" smtClean="0"/>
              <a:t>‹#›</a:t>
            </a:fld>
            <a:endParaRPr kumimoji="1" lang="ja-JP" altLang="en-US"/>
          </a:p>
        </p:txBody>
      </p:sp>
    </p:spTree>
    <p:extLst>
      <p:ext uri="{BB962C8B-B14F-4D97-AF65-F5344CB8AC3E}">
        <p14:creationId xmlns:p14="http://schemas.microsoft.com/office/powerpoint/2010/main" val="1261246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5A9227DA-5CDA-AAB2-B506-316E5C92886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1588"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2555776" y="1707654"/>
            <a:ext cx="6120680" cy="1782198"/>
          </a:xfrm>
        </p:spPr>
        <p:txBody>
          <a:bodyPr>
            <a:noAutofit/>
          </a:bodyPr>
          <a:lstStyle>
            <a:lvl1pPr algn="l">
              <a:defRPr sz="4800">
                <a:effectLst/>
              </a:defRPr>
            </a:lvl1pPr>
          </a:lstStyle>
          <a:p>
            <a:r>
              <a:rPr lang="ja-JP" altLang="en-US"/>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00F52EEB-0D10-DA44-EA3A-0EFE43649F31}"/>
              </a:ext>
            </a:extLst>
          </p:cNvPr>
          <p:cNvSpPr>
            <a:spLocks noGrp="1"/>
          </p:cNvSpPr>
          <p:nvPr>
            <p:ph type="dt" sz="half" idx="10"/>
          </p:nvPr>
        </p:nvSpPr>
        <p:spPr>
          <a:xfrm>
            <a:off x="457200" y="4767263"/>
            <a:ext cx="2135188" cy="274637"/>
          </a:xfrm>
        </p:spPr>
        <p:txBody>
          <a:bodyPr/>
          <a:lstStyle>
            <a:lvl1pPr>
              <a:defRPr smtClean="0"/>
            </a:lvl1pPr>
          </a:lstStyle>
          <a:p>
            <a:pPr>
              <a:defRPr/>
            </a:pPr>
            <a:fld id="{8EE0F438-7792-CE4F-9991-CA6B57EEE60B}"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7399B00A-E7E0-4EBF-0FDC-33D2F5D45CD1}"/>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2D3F0315-CDD1-1D1B-384E-83EF81EFE1AE}"/>
              </a:ext>
            </a:extLst>
          </p:cNvPr>
          <p:cNvSpPr>
            <a:spLocks noGrp="1"/>
          </p:cNvSpPr>
          <p:nvPr>
            <p:ph type="sldNum" sz="quarter" idx="12"/>
          </p:nvPr>
        </p:nvSpPr>
        <p:spPr/>
        <p:txBody>
          <a:bodyPr/>
          <a:lstStyle>
            <a:lvl1pPr>
              <a:defRPr smtClean="0"/>
            </a:lvl1pPr>
          </a:lstStyle>
          <a:p>
            <a:pPr>
              <a:defRPr/>
            </a:pPr>
            <a:fld id="{C8BFC79B-566B-0A44-B085-386D3C12447F}" type="slidenum">
              <a:rPr lang="ja-JP" altLang="en-US"/>
              <a:pPr>
                <a:defRPr/>
              </a:pPr>
              <a:t>‹#›</a:t>
            </a:fld>
            <a:endParaRPr lang="ja-JP" altLang="en-US"/>
          </a:p>
        </p:txBody>
      </p:sp>
    </p:spTree>
    <p:extLst>
      <p:ext uri="{BB962C8B-B14F-4D97-AF65-F5344CB8AC3E}">
        <p14:creationId xmlns:p14="http://schemas.microsoft.com/office/powerpoint/2010/main" val="1888320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3EAA39D-EC2E-F939-2230-BDE8995522BF}"/>
              </a:ext>
            </a:extLst>
          </p:cNvPr>
          <p:cNvSpPr>
            <a:spLocks noGrp="1"/>
          </p:cNvSpPr>
          <p:nvPr>
            <p:ph type="dt" sz="half" idx="10"/>
          </p:nvPr>
        </p:nvSpPr>
        <p:spPr/>
        <p:txBody>
          <a:bodyPr/>
          <a:lstStyle>
            <a:lvl1pPr>
              <a:defRPr/>
            </a:lvl1pPr>
          </a:lstStyle>
          <a:p>
            <a:pPr>
              <a:defRPr/>
            </a:pPr>
            <a:fld id="{DB313DF8-BB5C-8D46-A4A9-BF2078F49A86}"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CF38163C-F912-891A-E0EE-D3F4233DD325}"/>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C5D4C806-412B-C4DA-C04D-D08278044A37}"/>
              </a:ext>
            </a:extLst>
          </p:cNvPr>
          <p:cNvSpPr>
            <a:spLocks noGrp="1"/>
          </p:cNvSpPr>
          <p:nvPr>
            <p:ph type="sldNum" sz="quarter" idx="12"/>
          </p:nvPr>
        </p:nvSpPr>
        <p:spPr/>
        <p:txBody>
          <a:bodyPr/>
          <a:lstStyle>
            <a:lvl1pPr>
              <a:defRPr/>
            </a:lvl1pPr>
          </a:lstStyle>
          <a:p>
            <a:pPr>
              <a:defRPr/>
            </a:pPr>
            <a:fld id="{F0A96641-5C41-7E40-8785-3A73D134512C}" type="slidenum">
              <a:rPr lang="ja-JP" altLang="en-US"/>
              <a:pPr>
                <a:defRPr/>
              </a:pPr>
              <a:t>‹#›</a:t>
            </a:fld>
            <a:endParaRPr lang="ja-JP" altLang="en-US"/>
          </a:p>
        </p:txBody>
      </p:sp>
    </p:spTree>
    <p:extLst>
      <p:ext uri="{BB962C8B-B14F-4D97-AF65-F5344CB8AC3E}">
        <p14:creationId xmlns:p14="http://schemas.microsoft.com/office/powerpoint/2010/main" val="1164387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086FC38B-2833-A6D4-BA5F-AD5BA821D4DE}"/>
              </a:ext>
            </a:extLst>
          </p:cNvPr>
          <p:cNvSpPr>
            <a:spLocks noGrp="1"/>
          </p:cNvSpPr>
          <p:nvPr>
            <p:ph type="dt" sz="half" idx="10"/>
          </p:nvPr>
        </p:nvSpPr>
        <p:spPr/>
        <p:txBody>
          <a:bodyPr/>
          <a:lstStyle>
            <a:lvl1pPr>
              <a:defRPr/>
            </a:lvl1pPr>
          </a:lstStyle>
          <a:p>
            <a:pPr>
              <a:defRPr/>
            </a:pPr>
            <a:fld id="{6214FDCE-B734-7C46-8044-F11A12B06EAC}"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EF1A44E9-7E50-CADD-3048-DE32D722FC2B}"/>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51EB548-240A-8C47-FEAF-CDA865291016}"/>
              </a:ext>
            </a:extLst>
          </p:cNvPr>
          <p:cNvSpPr>
            <a:spLocks noGrp="1"/>
          </p:cNvSpPr>
          <p:nvPr>
            <p:ph type="sldNum" sz="quarter" idx="12"/>
          </p:nvPr>
        </p:nvSpPr>
        <p:spPr/>
        <p:txBody>
          <a:bodyPr/>
          <a:lstStyle>
            <a:lvl1pPr>
              <a:defRPr/>
            </a:lvl1pPr>
          </a:lstStyle>
          <a:p>
            <a:pPr>
              <a:defRPr/>
            </a:pPr>
            <a:fld id="{39B55F11-5DE2-3D4C-9DFF-3DCCCB09E358}" type="slidenum">
              <a:rPr lang="ja-JP" altLang="en-US"/>
              <a:pPr>
                <a:defRPr/>
              </a:pPr>
              <a:t>‹#›</a:t>
            </a:fld>
            <a:endParaRPr lang="ja-JP" altLang="en-US"/>
          </a:p>
        </p:txBody>
      </p:sp>
    </p:spTree>
    <p:extLst>
      <p:ext uri="{BB962C8B-B14F-4D97-AF65-F5344CB8AC3E}">
        <p14:creationId xmlns:p14="http://schemas.microsoft.com/office/powerpoint/2010/main" val="2530550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5AFA21FB-CB6B-A280-DB78-68928D251EE1}"/>
              </a:ext>
            </a:extLst>
          </p:cNvPr>
          <p:cNvSpPr>
            <a:spLocks noGrp="1"/>
          </p:cNvSpPr>
          <p:nvPr>
            <p:ph type="dt" sz="half" idx="10"/>
          </p:nvPr>
        </p:nvSpPr>
        <p:spPr/>
        <p:txBody>
          <a:bodyPr/>
          <a:lstStyle>
            <a:lvl1pPr>
              <a:defRPr/>
            </a:lvl1pPr>
          </a:lstStyle>
          <a:p>
            <a:pPr>
              <a:defRPr/>
            </a:pPr>
            <a:fld id="{9C645BB3-1112-9547-8027-4397B3CF3C8F}"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19EF0A5D-5D04-B9D4-11BD-595782D3F10F}"/>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8C1A99AD-4A8E-FB9F-D812-E2C375D84A62}"/>
              </a:ext>
            </a:extLst>
          </p:cNvPr>
          <p:cNvSpPr>
            <a:spLocks noGrp="1"/>
          </p:cNvSpPr>
          <p:nvPr>
            <p:ph type="sldNum" sz="quarter" idx="12"/>
          </p:nvPr>
        </p:nvSpPr>
        <p:spPr/>
        <p:txBody>
          <a:bodyPr/>
          <a:lstStyle>
            <a:lvl1pPr>
              <a:defRPr/>
            </a:lvl1pPr>
          </a:lstStyle>
          <a:p>
            <a:pPr>
              <a:defRPr/>
            </a:pPr>
            <a:fld id="{A54DD5FB-01C3-B348-A7CF-C981B956FE76}" type="slidenum">
              <a:rPr lang="ja-JP" altLang="en-US"/>
              <a:pPr>
                <a:defRPr/>
              </a:pPr>
              <a:t>‹#›</a:t>
            </a:fld>
            <a:endParaRPr lang="ja-JP" altLang="en-US"/>
          </a:p>
        </p:txBody>
      </p:sp>
    </p:spTree>
    <p:extLst>
      <p:ext uri="{BB962C8B-B14F-4D97-AF65-F5344CB8AC3E}">
        <p14:creationId xmlns:p14="http://schemas.microsoft.com/office/powerpoint/2010/main" val="386452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430DFB1E-41F5-71DD-11EB-17F00985A084}"/>
              </a:ext>
            </a:extLst>
          </p:cNvPr>
          <p:cNvSpPr>
            <a:spLocks noGrp="1"/>
          </p:cNvSpPr>
          <p:nvPr>
            <p:ph type="dt" sz="half" idx="10"/>
          </p:nvPr>
        </p:nvSpPr>
        <p:spPr/>
        <p:txBody>
          <a:bodyPr/>
          <a:lstStyle>
            <a:lvl1pPr>
              <a:defRPr/>
            </a:lvl1pPr>
          </a:lstStyle>
          <a:p>
            <a:pPr>
              <a:defRPr/>
            </a:pPr>
            <a:fld id="{EF3ED7EC-25F3-694D-9FB5-1ADF8B8D1784}" type="datetimeFigureOut">
              <a:rPr lang="ja-JP" altLang="en-US"/>
              <a:pPr>
                <a:defRPr/>
              </a:pPr>
              <a:t>2024/11/27</a:t>
            </a:fld>
            <a:endParaRPr lang="ja-JP" altLang="en-US"/>
          </a:p>
        </p:txBody>
      </p:sp>
      <p:sp>
        <p:nvSpPr>
          <p:cNvPr id="8" name="フッター プレースホルダー 4">
            <a:extLst>
              <a:ext uri="{FF2B5EF4-FFF2-40B4-BE49-F238E27FC236}">
                <a16:creationId xmlns:a16="http://schemas.microsoft.com/office/drawing/2014/main" id="{017131DF-F951-E98C-8BCA-1B367A0B45A1}"/>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49FF74F1-2BBE-DA10-3566-3BF1D7673A1E}"/>
              </a:ext>
            </a:extLst>
          </p:cNvPr>
          <p:cNvSpPr>
            <a:spLocks noGrp="1"/>
          </p:cNvSpPr>
          <p:nvPr>
            <p:ph type="sldNum" sz="quarter" idx="12"/>
          </p:nvPr>
        </p:nvSpPr>
        <p:spPr/>
        <p:txBody>
          <a:bodyPr/>
          <a:lstStyle>
            <a:lvl1pPr>
              <a:defRPr/>
            </a:lvl1pPr>
          </a:lstStyle>
          <a:p>
            <a:pPr>
              <a:defRPr/>
            </a:pPr>
            <a:fld id="{DA8ED97A-6FDD-044C-910B-C0766353EB10}" type="slidenum">
              <a:rPr lang="ja-JP" altLang="en-US"/>
              <a:pPr>
                <a:defRPr/>
              </a:pPr>
              <a:t>‹#›</a:t>
            </a:fld>
            <a:endParaRPr lang="ja-JP" altLang="en-US"/>
          </a:p>
        </p:txBody>
      </p:sp>
    </p:spTree>
    <p:extLst>
      <p:ext uri="{BB962C8B-B14F-4D97-AF65-F5344CB8AC3E}">
        <p14:creationId xmlns:p14="http://schemas.microsoft.com/office/powerpoint/2010/main" val="763889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1ED8281B-F143-DDD1-522E-BDB2875DFD73}"/>
              </a:ext>
            </a:extLst>
          </p:cNvPr>
          <p:cNvSpPr>
            <a:spLocks noGrp="1"/>
          </p:cNvSpPr>
          <p:nvPr>
            <p:ph type="dt" sz="half" idx="10"/>
          </p:nvPr>
        </p:nvSpPr>
        <p:spPr/>
        <p:txBody>
          <a:bodyPr/>
          <a:lstStyle>
            <a:lvl1pPr>
              <a:defRPr/>
            </a:lvl1pPr>
          </a:lstStyle>
          <a:p>
            <a:pPr>
              <a:defRPr/>
            </a:pPr>
            <a:fld id="{665A0565-8E3E-7649-8274-401788807A2B}" type="datetimeFigureOut">
              <a:rPr lang="ja-JP" altLang="en-US"/>
              <a:pPr>
                <a:defRPr/>
              </a:pPr>
              <a:t>2024/11/27</a:t>
            </a:fld>
            <a:endParaRPr lang="ja-JP" altLang="en-US"/>
          </a:p>
        </p:txBody>
      </p:sp>
      <p:sp>
        <p:nvSpPr>
          <p:cNvPr id="4" name="フッター プレースホルダー 4">
            <a:extLst>
              <a:ext uri="{FF2B5EF4-FFF2-40B4-BE49-F238E27FC236}">
                <a16:creationId xmlns:a16="http://schemas.microsoft.com/office/drawing/2014/main" id="{54D017F9-9714-5A05-16B7-6F7375A4CBE8}"/>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0A216CF5-96B5-DC17-D675-17B29A7EE772}"/>
              </a:ext>
            </a:extLst>
          </p:cNvPr>
          <p:cNvSpPr>
            <a:spLocks noGrp="1"/>
          </p:cNvSpPr>
          <p:nvPr>
            <p:ph type="sldNum" sz="quarter" idx="12"/>
          </p:nvPr>
        </p:nvSpPr>
        <p:spPr/>
        <p:txBody>
          <a:bodyPr/>
          <a:lstStyle>
            <a:lvl1pPr>
              <a:defRPr/>
            </a:lvl1pPr>
          </a:lstStyle>
          <a:p>
            <a:pPr>
              <a:defRPr/>
            </a:pPr>
            <a:fld id="{BA9BEC4D-FEBF-DD42-93DF-C814591F764F}" type="slidenum">
              <a:rPr lang="ja-JP" altLang="en-US"/>
              <a:pPr>
                <a:defRPr/>
              </a:pPr>
              <a:t>‹#›</a:t>
            </a:fld>
            <a:endParaRPr lang="ja-JP" altLang="en-US"/>
          </a:p>
        </p:txBody>
      </p:sp>
    </p:spTree>
    <p:extLst>
      <p:ext uri="{BB962C8B-B14F-4D97-AF65-F5344CB8AC3E}">
        <p14:creationId xmlns:p14="http://schemas.microsoft.com/office/powerpoint/2010/main" val="4219764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7DC658DB-387C-DE1A-38C6-F7BF834E45AB}"/>
              </a:ext>
            </a:extLst>
          </p:cNvPr>
          <p:cNvSpPr>
            <a:spLocks noGrp="1"/>
          </p:cNvSpPr>
          <p:nvPr>
            <p:ph type="dt" sz="half" idx="10"/>
          </p:nvPr>
        </p:nvSpPr>
        <p:spPr/>
        <p:txBody>
          <a:bodyPr/>
          <a:lstStyle>
            <a:lvl1pPr>
              <a:defRPr/>
            </a:lvl1pPr>
          </a:lstStyle>
          <a:p>
            <a:pPr>
              <a:defRPr/>
            </a:pPr>
            <a:fld id="{15D8281A-3AB3-C745-AF71-754C56C7A3BA}" type="datetimeFigureOut">
              <a:rPr lang="ja-JP" altLang="en-US"/>
              <a:pPr>
                <a:defRPr/>
              </a:pPr>
              <a:t>2024/11/27</a:t>
            </a:fld>
            <a:endParaRPr lang="ja-JP" altLang="en-US"/>
          </a:p>
        </p:txBody>
      </p:sp>
      <p:sp>
        <p:nvSpPr>
          <p:cNvPr id="3" name="フッター プレースホルダー 4">
            <a:extLst>
              <a:ext uri="{FF2B5EF4-FFF2-40B4-BE49-F238E27FC236}">
                <a16:creationId xmlns:a16="http://schemas.microsoft.com/office/drawing/2014/main" id="{D5A982B5-2ACF-D65F-8059-5A391B8E0937}"/>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5B647ACC-E53C-15F8-50AD-0F5215CE1300}"/>
              </a:ext>
            </a:extLst>
          </p:cNvPr>
          <p:cNvSpPr>
            <a:spLocks noGrp="1"/>
          </p:cNvSpPr>
          <p:nvPr>
            <p:ph type="sldNum" sz="quarter" idx="12"/>
          </p:nvPr>
        </p:nvSpPr>
        <p:spPr/>
        <p:txBody>
          <a:bodyPr/>
          <a:lstStyle>
            <a:lvl1pPr>
              <a:defRPr/>
            </a:lvl1pPr>
          </a:lstStyle>
          <a:p>
            <a:pPr>
              <a:defRPr/>
            </a:pPr>
            <a:fld id="{1AA75EFB-3F77-6047-B10A-085BCBA5DB13}" type="slidenum">
              <a:rPr lang="ja-JP" altLang="en-US"/>
              <a:pPr>
                <a:defRPr/>
              </a:pPr>
              <a:t>‹#›</a:t>
            </a:fld>
            <a:endParaRPr lang="ja-JP" altLang="en-US"/>
          </a:p>
        </p:txBody>
      </p:sp>
    </p:spTree>
    <p:extLst>
      <p:ext uri="{BB962C8B-B14F-4D97-AF65-F5344CB8AC3E}">
        <p14:creationId xmlns:p14="http://schemas.microsoft.com/office/powerpoint/2010/main" val="10356191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B5FCFF99-FF21-4CAC-223C-4D4623B9F107}"/>
              </a:ext>
            </a:extLst>
          </p:cNvPr>
          <p:cNvSpPr>
            <a:spLocks noGrp="1"/>
          </p:cNvSpPr>
          <p:nvPr>
            <p:ph type="dt" sz="half" idx="10"/>
          </p:nvPr>
        </p:nvSpPr>
        <p:spPr/>
        <p:txBody>
          <a:bodyPr/>
          <a:lstStyle>
            <a:lvl1pPr>
              <a:defRPr/>
            </a:lvl1pPr>
          </a:lstStyle>
          <a:p>
            <a:pPr>
              <a:defRPr/>
            </a:pPr>
            <a:fld id="{CD8B2D35-472F-DE46-8F92-EFC97E222013}"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3158B474-532C-4B48-C973-82E7D9483CAD}"/>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62091D54-DE0A-3975-D32B-66FA2DF61E60}"/>
              </a:ext>
            </a:extLst>
          </p:cNvPr>
          <p:cNvSpPr>
            <a:spLocks noGrp="1"/>
          </p:cNvSpPr>
          <p:nvPr>
            <p:ph type="sldNum" sz="quarter" idx="12"/>
          </p:nvPr>
        </p:nvSpPr>
        <p:spPr/>
        <p:txBody>
          <a:bodyPr/>
          <a:lstStyle>
            <a:lvl1pPr>
              <a:defRPr/>
            </a:lvl1pPr>
          </a:lstStyle>
          <a:p>
            <a:pPr>
              <a:defRPr/>
            </a:pPr>
            <a:fld id="{F8B69EED-E378-074A-B1D6-7AC6C9605B74}" type="slidenum">
              <a:rPr lang="ja-JP" altLang="en-US"/>
              <a:pPr>
                <a:defRPr/>
              </a:pPr>
              <a:t>‹#›</a:t>
            </a:fld>
            <a:endParaRPr lang="ja-JP" altLang="en-US"/>
          </a:p>
        </p:txBody>
      </p:sp>
    </p:spTree>
    <p:extLst>
      <p:ext uri="{BB962C8B-B14F-4D97-AF65-F5344CB8AC3E}">
        <p14:creationId xmlns:p14="http://schemas.microsoft.com/office/powerpoint/2010/main" val="774740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B16AA461-D5A6-0C24-44F2-CD979B6B5967}"/>
              </a:ext>
            </a:extLst>
          </p:cNvPr>
          <p:cNvSpPr>
            <a:spLocks noGrp="1"/>
          </p:cNvSpPr>
          <p:nvPr>
            <p:ph type="dt" sz="half" idx="10"/>
          </p:nvPr>
        </p:nvSpPr>
        <p:spPr/>
        <p:txBody>
          <a:bodyPr/>
          <a:lstStyle>
            <a:lvl1pPr>
              <a:defRPr/>
            </a:lvl1pPr>
          </a:lstStyle>
          <a:p>
            <a:pPr>
              <a:defRPr/>
            </a:pPr>
            <a:fld id="{38C5B671-E478-7040-BEA6-7B3B79DA62C1}"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7DB262B1-88DC-BF0C-E830-ED294976DA97}"/>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2AD24222-D9DB-72F2-B6B3-42E853D0C765}"/>
              </a:ext>
            </a:extLst>
          </p:cNvPr>
          <p:cNvSpPr>
            <a:spLocks noGrp="1"/>
          </p:cNvSpPr>
          <p:nvPr>
            <p:ph type="sldNum" sz="quarter" idx="12"/>
          </p:nvPr>
        </p:nvSpPr>
        <p:spPr/>
        <p:txBody>
          <a:bodyPr/>
          <a:lstStyle>
            <a:lvl1pPr>
              <a:defRPr/>
            </a:lvl1pPr>
          </a:lstStyle>
          <a:p>
            <a:pPr>
              <a:defRPr/>
            </a:pPr>
            <a:fld id="{7ED69BF4-2212-9A48-B73D-1E2391953D61}" type="slidenum">
              <a:rPr lang="ja-JP" altLang="en-US"/>
              <a:pPr>
                <a:defRPr/>
              </a:pPr>
              <a:t>‹#›</a:t>
            </a:fld>
            <a:endParaRPr lang="ja-JP" altLang="en-US"/>
          </a:p>
        </p:txBody>
      </p:sp>
    </p:spTree>
    <p:extLst>
      <p:ext uri="{BB962C8B-B14F-4D97-AF65-F5344CB8AC3E}">
        <p14:creationId xmlns:p14="http://schemas.microsoft.com/office/powerpoint/2010/main" val="1963658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24BA5CEC-4FC6-FDDC-C0CB-3E3B9AAB9358}"/>
              </a:ext>
            </a:extLst>
          </p:cNvPr>
          <p:cNvSpPr>
            <a:spLocks noGrp="1"/>
          </p:cNvSpPr>
          <p:nvPr>
            <p:ph type="dt" sz="half" idx="10"/>
          </p:nvPr>
        </p:nvSpPr>
        <p:spPr/>
        <p:txBody>
          <a:bodyPr/>
          <a:lstStyle>
            <a:lvl1pPr>
              <a:defRPr/>
            </a:lvl1pPr>
          </a:lstStyle>
          <a:p>
            <a:pPr>
              <a:defRPr/>
            </a:pPr>
            <a:fld id="{C1F8B247-EEE7-E342-B85E-DA720D7766BB}"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E3E61569-EBFA-6063-28C5-6A2C896A7786}"/>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D9CBE8E-F9F8-0FA4-3451-168641B0A6D2}"/>
              </a:ext>
            </a:extLst>
          </p:cNvPr>
          <p:cNvSpPr>
            <a:spLocks noGrp="1"/>
          </p:cNvSpPr>
          <p:nvPr>
            <p:ph type="sldNum" sz="quarter" idx="12"/>
          </p:nvPr>
        </p:nvSpPr>
        <p:spPr/>
        <p:txBody>
          <a:bodyPr/>
          <a:lstStyle>
            <a:lvl1pPr>
              <a:defRPr/>
            </a:lvl1pPr>
          </a:lstStyle>
          <a:p>
            <a:pPr>
              <a:defRPr/>
            </a:pPr>
            <a:fld id="{FDCCB18A-24EE-0E42-BA60-298E484E2EA6}" type="slidenum">
              <a:rPr lang="ja-JP" altLang="en-US"/>
              <a:pPr>
                <a:defRPr/>
              </a:pPr>
              <a:t>‹#›</a:t>
            </a:fld>
            <a:endParaRPr lang="ja-JP" altLang="en-US"/>
          </a:p>
        </p:txBody>
      </p:sp>
    </p:spTree>
    <p:extLst>
      <p:ext uri="{BB962C8B-B14F-4D97-AF65-F5344CB8AC3E}">
        <p14:creationId xmlns:p14="http://schemas.microsoft.com/office/powerpoint/2010/main" val="3680378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DFECD87-FDA7-C970-BC87-57E78176F10E}"/>
              </a:ext>
            </a:extLst>
          </p:cNvPr>
          <p:cNvSpPr>
            <a:spLocks noGrp="1"/>
          </p:cNvSpPr>
          <p:nvPr>
            <p:ph type="dt" sz="half" idx="10"/>
          </p:nvPr>
        </p:nvSpPr>
        <p:spPr/>
        <p:txBody>
          <a:bodyPr/>
          <a:lstStyle>
            <a:lvl1pPr>
              <a:defRPr/>
            </a:lvl1pPr>
          </a:lstStyle>
          <a:p>
            <a:pPr>
              <a:defRPr/>
            </a:pPr>
            <a:fld id="{1C99E0CD-7CA6-0046-AF3C-0EE45C108610}"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7B9C0C25-7B71-99FF-643E-92D8FD554C5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90FCCAF-28DC-6426-8922-F4F170A6FBD8}"/>
              </a:ext>
            </a:extLst>
          </p:cNvPr>
          <p:cNvSpPr>
            <a:spLocks noGrp="1"/>
          </p:cNvSpPr>
          <p:nvPr>
            <p:ph type="sldNum" sz="quarter" idx="12"/>
          </p:nvPr>
        </p:nvSpPr>
        <p:spPr/>
        <p:txBody>
          <a:bodyPr/>
          <a:lstStyle>
            <a:lvl1pPr>
              <a:defRPr/>
            </a:lvl1pPr>
          </a:lstStyle>
          <a:p>
            <a:pPr>
              <a:defRPr/>
            </a:pPr>
            <a:fld id="{DB709634-8E9D-4046-B6A0-00E7B899FD30}" type="slidenum">
              <a:rPr lang="ja-JP" altLang="en-US"/>
              <a:pPr>
                <a:defRPr/>
              </a:pPr>
              <a:t>‹#›</a:t>
            </a:fld>
            <a:endParaRPr lang="ja-JP" altLang="en-US"/>
          </a:p>
        </p:txBody>
      </p:sp>
    </p:spTree>
    <p:extLst>
      <p:ext uri="{BB962C8B-B14F-4D97-AF65-F5344CB8AC3E}">
        <p14:creationId xmlns:p14="http://schemas.microsoft.com/office/powerpoint/2010/main" val="815642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29E08350-66A5-3D58-8077-6E9ABEE17A0F}"/>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70A7C297-B0B6-D595-C78B-5D63785BBD8B}"/>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8C9824D-7FF8-F5B7-9FEF-68D8CFC02096}"/>
              </a:ext>
            </a:extLst>
          </p:cNvPr>
          <p:cNvSpPr>
            <a:spLocks noGrp="1"/>
          </p:cNvSpPr>
          <p:nvPr>
            <p:ph type="dt" sz="half" idx="2"/>
          </p:nvPr>
        </p:nvSpPr>
        <p:spPr>
          <a:xfrm>
            <a:off x="1547813" y="4767263"/>
            <a:ext cx="14859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BIZ UDPGothic" panose="020B0400000000000000" pitchFamily="34" charset="-128"/>
                <a:ea typeface="BIZ UDPGothic" panose="020B0400000000000000" pitchFamily="34" charset="-128"/>
              </a:defRPr>
            </a:lvl1pPr>
          </a:lstStyle>
          <a:p>
            <a:pPr>
              <a:defRPr/>
            </a:pPr>
            <a:fld id="{65C96E36-5447-754E-8E89-86C34AD9FB2B}"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F33FFDF4-63EA-C710-6D84-C2537E13A2C4}"/>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3CC0F97-A9D2-A6B5-D333-D167D3217278}"/>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BIZ UDPGothic" panose="020B0400000000000000" pitchFamily="34" charset="-128"/>
                <a:ea typeface="BIZ UDPGothic" panose="020B0400000000000000" pitchFamily="34" charset="-128"/>
              </a:defRPr>
            </a:lvl1pPr>
          </a:lstStyle>
          <a:p>
            <a:pPr>
              <a:defRPr/>
            </a:pPr>
            <a:fld id="{71231752-C04A-CA47-B6F8-29C96F900175}"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16" r:id="rId12"/>
  </p:sldLayoutIdLst>
  <p:txStyles>
    <p:titleStyle>
      <a:lvl1pPr algn="ctr" rtl="0" eaLnBrk="0" fontAlgn="base" hangingPunct="0">
        <a:spcBef>
          <a:spcPct val="0"/>
        </a:spcBef>
        <a:spcAft>
          <a:spcPct val="0"/>
        </a:spcAft>
        <a:defRPr kumimoji="1" sz="36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marL="742950" indent="-285750" algn="l"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2pPr>
      <a:lvl3pPr marL="1143000" indent="-228600" algn="l"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3pPr>
      <a:lvl4pPr marL="16002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4pPr>
      <a:lvl5pPr marL="20574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descr="\\storage\home\nakajima\jobs\wdupt\OWL_contentsDIR\PWPテンプレート\Ring\jpg_temp_files\header_temp.jpg">
            <a:extLst>
              <a:ext uri="{FF2B5EF4-FFF2-40B4-BE49-F238E27FC236}">
                <a16:creationId xmlns:a16="http://schemas.microsoft.com/office/drawing/2014/main" id="{6C82B95D-B623-1452-95FC-7EB3BC95E23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3"/>
          <a:stretch>
            <a:fillRect/>
          </a:stretch>
        </p:blipFill>
        <p:spPr bwMode="auto">
          <a:xfrm>
            <a:off x="0" y="3940175"/>
            <a:ext cx="878522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タイトル プレースホルダー 1">
            <a:extLst>
              <a:ext uri="{FF2B5EF4-FFF2-40B4-BE49-F238E27FC236}">
                <a16:creationId xmlns:a16="http://schemas.microsoft.com/office/drawing/2014/main" id="{5B8CBAA8-D556-16AA-2E69-6F9B9552E2FF}"/>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6" name="テキスト プレースホルダー 2">
            <a:extLst>
              <a:ext uri="{FF2B5EF4-FFF2-40B4-BE49-F238E27FC236}">
                <a16:creationId xmlns:a16="http://schemas.microsoft.com/office/drawing/2014/main" id="{193F712E-364A-688A-BBAB-0EAE95E0EC40}"/>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2E0D8C4B-21A0-4BE6-0E75-6AC56B18D391}"/>
              </a:ext>
            </a:extLst>
          </p:cNvPr>
          <p:cNvSpPr>
            <a:spLocks noGrp="1"/>
          </p:cNvSpPr>
          <p:nvPr>
            <p:ph type="dt" sz="half" idx="2"/>
          </p:nvPr>
        </p:nvSpPr>
        <p:spPr>
          <a:xfrm>
            <a:off x="1547813" y="4767263"/>
            <a:ext cx="1485900" cy="274637"/>
          </a:xfrm>
          <a:prstGeom prst="rect">
            <a:avLst/>
          </a:prstGeom>
        </p:spPr>
        <p:txBody>
          <a:bodyPr vert="horz" wrap="square" lIns="91440" tIns="45720" rIns="91440" bIns="45720" numCol="1" anchor="ctr" anchorCtr="0" compatLnSpc="1">
            <a:prstTxWarp prst="textNoShape">
              <a:avLst/>
            </a:prstTxWarp>
          </a:bodyPr>
          <a:lstStyle>
            <a:lvl1pPr>
              <a:defRPr sz="1200" b="0" i="0" smtClean="0">
                <a:solidFill>
                  <a:srgbClr val="898989"/>
                </a:solidFill>
                <a:latin typeface="BIZ UDPGothic" panose="020B0400000000000000" pitchFamily="34" charset="-128"/>
                <a:ea typeface="BIZ UDPGothic" panose="020B0400000000000000" pitchFamily="34" charset="-128"/>
              </a:defRPr>
            </a:lvl1pPr>
          </a:lstStyle>
          <a:p>
            <a:pPr>
              <a:defRPr/>
            </a:pPr>
            <a:fld id="{23C7AD01-8C12-334B-B5AA-A1450006AFD2}" type="datetimeFigureOut">
              <a:rPr lang="ja-JP" altLang="en-US" smtClean="0"/>
              <a:pPr>
                <a:defRPr/>
              </a:pPr>
              <a:t>2024/11/27</a:t>
            </a:fld>
            <a:endParaRPr lang="ja-JP" altLang="en-US"/>
          </a:p>
        </p:txBody>
      </p:sp>
      <p:sp>
        <p:nvSpPr>
          <p:cNvPr id="5" name="フッター プレースホルダー 4">
            <a:extLst>
              <a:ext uri="{FF2B5EF4-FFF2-40B4-BE49-F238E27FC236}">
                <a16:creationId xmlns:a16="http://schemas.microsoft.com/office/drawing/2014/main" id="{3D824A3B-C1E7-7721-BB73-F6B3A7A69B31}"/>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b="0" i="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566CC54-E540-8114-A809-451E5EE51CDA}"/>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b="0" i="0" smtClean="0">
                <a:solidFill>
                  <a:srgbClr val="898989"/>
                </a:solidFill>
                <a:latin typeface="BIZ UDPGothic" panose="020B0400000000000000" pitchFamily="34" charset="-128"/>
                <a:ea typeface="BIZ UDPGothic" panose="020B0400000000000000" pitchFamily="34" charset="-128"/>
              </a:defRPr>
            </a:lvl1pPr>
          </a:lstStyle>
          <a:p>
            <a:pPr>
              <a:defRPr/>
            </a:pPr>
            <a:fld id="{5C27B96A-47E3-7844-A9D4-2A7EE3E9161C}" type="slidenum">
              <a:rPr lang="ja-JP" altLang="en-US" smtClean="0"/>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5"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rtl="0" eaLnBrk="0" fontAlgn="base" hangingPunct="0">
        <a:spcBef>
          <a:spcPct val="0"/>
        </a:spcBef>
        <a:spcAft>
          <a:spcPct val="0"/>
        </a:spcAft>
        <a:defRPr kumimoji="1" sz="36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2pPr>
      <a:lvl3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3pPr>
      <a:lvl4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4pPr>
      <a:lvl5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marL="742950" indent="-285750" algn="l"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2pPr>
      <a:lvl3pPr marL="1143000" indent="-228600" algn="l"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3pPr>
      <a:lvl4pPr marL="16002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4pPr>
      <a:lvl5pPr marL="20574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hdphoto" Target="../media/hdphoto3.wdp"/><Relationship Id="rId18" Type="http://schemas.openxmlformats.org/officeDocument/2006/relationships/image" Target="../media/image13.png"/><Relationship Id="rId26" Type="http://schemas.openxmlformats.org/officeDocument/2006/relationships/hyperlink" Target="https://jpcoar.repo.nii.ac.jp/records/294" TargetMode="External"/><Relationship Id="rId3" Type="http://schemas.openxmlformats.org/officeDocument/2006/relationships/image" Target="../media/image3.png"/><Relationship Id="rId21" Type="http://schemas.openxmlformats.org/officeDocument/2006/relationships/image" Target="../media/image1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5.wdp"/><Relationship Id="rId25" Type="http://schemas.microsoft.com/office/2007/relationships/hdphoto" Target="../media/hdphoto8.wdp"/><Relationship Id="rId2" Type="http://schemas.openxmlformats.org/officeDocument/2006/relationships/notesSlide" Target="../notesSlides/notesSlide2.xml"/><Relationship Id="rId16" Type="http://schemas.openxmlformats.org/officeDocument/2006/relationships/image" Target="../media/image12.png"/><Relationship Id="rId20" Type="http://schemas.microsoft.com/office/2007/relationships/hdphoto" Target="../media/hdphoto6.wdp"/><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24" Type="http://schemas.openxmlformats.org/officeDocument/2006/relationships/image" Target="../media/image17.png"/><Relationship Id="rId5" Type="http://schemas.openxmlformats.org/officeDocument/2006/relationships/image" Target="../media/image5.png"/><Relationship Id="rId15" Type="http://schemas.microsoft.com/office/2007/relationships/hdphoto" Target="../media/hdphoto4.wdp"/><Relationship Id="rId23" Type="http://schemas.openxmlformats.org/officeDocument/2006/relationships/image" Target="../media/image16.png"/><Relationship Id="rId10" Type="http://schemas.microsoft.com/office/2007/relationships/hdphoto" Target="../media/hdphoto2.wdp"/><Relationship Id="rId19"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1.png"/><Relationship Id="rId22" Type="http://schemas.microsoft.com/office/2007/relationships/hdphoto" Target="../media/hdphoto7.wdp"/></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jpcoar.repo.nii.ac.jp/records/29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ebofscience.help.clarivate.com/ja-jp/Content/data-citation-index/data-citation-index.htm" TargetMode="External"/><Relationship Id="rId5" Type="http://schemas.openxmlformats.org/officeDocument/2006/relationships/hyperlink" Target="http://wokinfo.com/products_tools/multidisciplinary/dci/" TargetMode="Externa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hyperlink" Target="https://search.datacite.org/" TargetMode="External"/><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jpcoar.repo.nii.ac.jp/records/294" TargetMode="External"/><Relationship Id="rId5" Type="http://schemas.openxmlformats.org/officeDocument/2006/relationships/image" Target="../media/image19.png"/><Relationship Id="rId4" Type="http://schemas.openxmlformats.org/officeDocument/2006/relationships/hyperlink" Target="https://commons.datacite.or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data.mendele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s://jpcoar.repo.nii.ac.jp/records/294" TargetMode="Externa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irdb.nii.ac.jp/" TargetMode="External"/><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jpcoar.repo.nii.ac.jp/records/294" TargetMode="External"/><Relationship Id="rId5" Type="http://schemas.openxmlformats.org/officeDocument/2006/relationships/image" Target="../media/image19.png"/><Relationship Id="rId4" Type="http://schemas.openxmlformats.org/officeDocument/2006/relationships/hyperlink" Target="https://cir.nii.ac.j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jpcoar.repo.nii.ac.jp/records/294" TargetMode="External"/><Relationship Id="rId5" Type="http://schemas.openxmlformats.org/officeDocument/2006/relationships/image" Target="../media/image19.png"/><Relationship Id="rId4" Type="http://schemas.openxmlformats.org/officeDocument/2006/relationships/hyperlink" Target="http://re3data.or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hyperlink" Target="https://jpcoar.repo.nii.ac.jp/records/29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zenodo.org/" TargetMode="External"/><Relationship Id="rId5" Type="http://schemas.openxmlformats.org/officeDocument/2006/relationships/hyperlink" Target="https://datadryad.org/stash" TargetMode="External"/><Relationship Id="rId10" Type="http://schemas.openxmlformats.org/officeDocument/2006/relationships/image" Target="../media/image26.png"/><Relationship Id="rId4" Type="http://schemas.openxmlformats.org/officeDocument/2006/relationships/hyperlink" Target="https://figshare.com/" TargetMode="External"/><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www.opendoar.org/find.php" TargetMode="External"/><Relationship Id="rId3" Type="http://schemas.openxmlformats.org/officeDocument/2006/relationships/image" Target="../media/image27.png"/><Relationship Id="rId7" Type="http://schemas.openxmlformats.org/officeDocument/2006/relationships/hyperlink" Target="https://jpcoar.repo.nii.ac.jp/records/29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roar.eprints.org/" TargetMode="External"/><Relationship Id="rId5" Type="http://schemas.openxmlformats.org/officeDocument/2006/relationships/image" Target="../media/image19.png"/><Relationship Id="rId4" Type="http://schemas.openxmlformats.org/officeDocument/2006/relationships/image" Target="../media/image28.png"/><Relationship Id="rId9" Type="http://schemas.openxmlformats.org/officeDocument/2006/relationships/hyperlink" Target="https://www.jisc.ac.uk/opendoa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jpcoar.repo.nii.ac.jp/records/294"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jpcoar.repo.nii.ac.jp/records/294" TargetMode="External"/><Relationship Id="rId5" Type="http://schemas.openxmlformats.org/officeDocument/2006/relationships/hyperlink" Target="https://www.sciencedirect.com/journal/data-in-brief" TargetMode="External"/><Relationship Id="rId4" Type="http://schemas.openxmlformats.org/officeDocument/2006/relationships/hyperlink" Target="https://pdr.repo.nii.ac.jp/"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038/sdata.2016.18" TargetMode="External"/><Relationship Id="rId7" Type="http://schemas.openxmlformats.org/officeDocument/2006/relationships/hyperlink" Target="https://jpcoar.repo.nii.ac.jp/records/294"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dx.doi.org/10.6084/m9.figshare.687155" TargetMode="External"/><Relationship Id="rId5" Type="http://schemas.openxmlformats.org/officeDocument/2006/relationships/hyperlink" Target="https://doi.org/10.1186/2049-2618-2-7" TargetMode="External"/><Relationship Id="rId4" Type="http://schemas.openxmlformats.org/officeDocument/2006/relationships/hyperlink" Target="https://www.datacite.org/cite-your-data.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atacite.org/cite-your-data.html" TargetMode="External"/><Relationship Id="rId7" Type="http://schemas.openxmlformats.org/officeDocument/2006/relationships/hyperlink" Target="https://jpcoar.repo.nii.ac.jp/records/29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itation.crosscite.org/" TargetMode="External"/><Relationship Id="rId5" Type="http://schemas.openxmlformats.org/officeDocument/2006/relationships/hyperlink" Target="https://data.mendeley.com/" TargetMode="Externa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3" Type="http://schemas.openxmlformats.org/officeDocument/2006/relationships/image" Target="../media/image36.png"/><Relationship Id="rId7" Type="http://schemas.openxmlformats.org/officeDocument/2006/relationships/hyperlink" Target="https://zenodo.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figshare.com/" TargetMode="External"/><Relationship Id="rId5" Type="http://schemas.openxmlformats.org/officeDocument/2006/relationships/image" Target="../media/image19.png"/><Relationship Id="rId4" Type="http://schemas.openxmlformats.org/officeDocument/2006/relationships/image" Target="../media/image37.png"/><Relationship Id="rId9"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1A8856-42D5-9EEC-FBDA-3899580A2C34}"/>
              </a:ext>
            </a:extLst>
          </p:cNvPr>
          <p:cNvSpPr>
            <a:spLocks noGrp="1"/>
          </p:cNvSpPr>
          <p:nvPr>
            <p:ph type="title"/>
          </p:nvPr>
        </p:nvSpPr>
        <p:spPr/>
        <p:txBody>
          <a:bodyPr/>
          <a:lstStyle/>
          <a:p>
            <a:r>
              <a:rPr lang="ja-JP" altLang="en-US" sz="3200"/>
              <a:t>研究データを利活用する</a:t>
            </a:r>
            <a:endParaRPr kumimoji="1" lang="ja-JP" altLang="en-US"/>
          </a:p>
        </p:txBody>
      </p:sp>
      <p:sp>
        <p:nvSpPr>
          <p:cNvPr id="3" name="テキスト ボックス 2">
            <a:extLst>
              <a:ext uri="{FF2B5EF4-FFF2-40B4-BE49-F238E27FC236}">
                <a16:creationId xmlns:a16="http://schemas.microsoft.com/office/drawing/2014/main" id="{D6FE7790-B36A-466E-E1E3-799E0A43DC51}"/>
              </a:ext>
            </a:extLst>
          </p:cNvPr>
          <p:cNvSpPr txBox="1"/>
          <p:nvPr/>
        </p:nvSpPr>
        <p:spPr>
          <a:xfrm>
            <a:off x="-4746" y="4697769"/>
            <a:ext cx="8969234" cy="415498"/>
          </a:xfrm>
          <a:prstGeom prst="rect">
            <a:avLst/>
          </a:prstGeom>
          <a:noFill/>
        </p:spPr>
        <p:txBody>
          <a:bodyPr wrap="square" rtlCol="0">
            <a:spAutoFit/>
          </a:bodyPr>
          <a:lstStyle/>
          <a:p>
            <a:r>
              <a:rPr lang="ja-JP" altLang="en-US" sz="1050" b="0" i="0">
                <a:solidFill>
                  <a:srgbClr val="2A3135"/>
                </a:solidFill>
                <a:effectLst/>
                <a:latin typeface="BIZ UDPGothic" panose="020B0400000000000000" pitchFamily="34" charset="-128"/>
                <a:ea typeface="BIZ UDPGothic" panose="020B0400000000000000" pitchFamily="34" charset="-128"/>
              </a:rPr>
              <a:t>本コンテンツは「</a:t>
            </a:r>
            <a:r>
              <a:rPr lang="es-419" altLang="ja-JP" sz="1050" b="0" i="0">
                <a:solidFill>
                  <a:srgbClr val="2A3135"/>
                </a:solidFill>
                <a:effectLst/>
                <a:latin typeface="BIZ UDPGothic" panose="020B0400000000000000" pitchFamily="34" charset="-128"/>
                <a:ea typeface="BIZ UDPGothic" panose="020B0400000000000000" pitchFamily="34" charset="-128"/>
              </a:rPr>
              <a:t>AI</a:t>
            </a:r>
            <a:r>
              <a:rPr lang="ja-JP" altLang="en-US" sz="1050" b="0" i="0">
                <a:solidFill>
                  <a:srgbClr val="2A3135"/>
                </a:solidFill>
                <a:effectLst/>
                <a:latin typeface="BIZ UDPGothic" panose="020B0400000000000000" pitchFamily="34" charset="-128"/>
                <a:ea typeface="BIZ UDPGothic" panose="020B0400000000000000" pitchFamily="34" charset="-128"/>
              </a:rPr>
              <a:t>等の活用を推進する研究データエコシステム構築事業」における大阪大学の成果である研究データ管理教材「オープンサイエンス時代における研究データマネジメントの基礎について学ぶ」を基に、大阪大学・九州大学・オープンアクセスリポジトリ推進協会が連携して改修したものです。</a:t>
            </a:r>
            <a:endParaRPr kumimoji="1" lang="ja-JP" altLang="en-US" sz="105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920115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a:extLst>
              <a:ext uri="{FF2B5EF4-FFF2-40B4-BE49-F238E27FC236}">
                <a16:creationId xmlns:a16="http://schemas.microsoft.com/office/drawing/2014/main" id="{F799962D-2E20-6C81-7318-9C471962F543}"/>
              </a:ext>
            </a:extLst>
          </p:cNvPr>
          <p:cNvSpPr>
            <a:spLocks noGrp="1"/>
          </p:cNvSpPr>
          <p:nvPr>
            <p:ph type="title"/>
          </p:nvPr>
        </p:nvSpPr>
        <p:spPr/>
        <p:txBody>
          <a:bodyPr/>
          <a:lstStyle/>
          <a:p>
            <a:r>
              <a:rPr lang="ja-JP" altLang="en-US"/>
              <a:t>データを検索する</a:t>
            </a:r>
          </a:p>
        </p:txBody>
      </p:sp>
      <p:grpSp>
        <p:nvGrpSpPr>
          <p:cNvPr id="85" name="グループ化 84">
            <a:extLst>
              <a:ext uri="{FF2B5EF4-FFF2-40B4-BE49-F238E27FC236}">
                <a16:creationId xmlns:a16="http://schemas.microsoft.com/office/drawing/2014/main" id="{1C8A1497-63B0-0E2F-3C49-C433E0B34334}"/>
              </a:ext>
            </a:extLst>
          </p:cNvPr>
          <p:cNvGrpSpPr/>
          <p:nvPr/>
        </p:nvGrpSpPr>
        <p:grpSpPr>
          <a:xfrm>
            <a:off x="1264093" y="1504609"/>
            <a:ext cx="5962917" cy="1643589"/>
            <a:chOff x="1264093" y="1504609"/>
            <a:chExt cx="5962917" cy="1643589"/>
          </a:xfrm>
        </p:grpSpPr>
        <p:grpSp>
          <p:nvGrpSpPr>
            <p:cNvPr id="84" name="グループ化 83">
              <a:extLst>
                <a:ext uri="{FF2B5EF4-FFF2-40B4-BE49-F238E27FC236}">
                  <a16:creationId xmlns:a16="http://schemas.microsoft.com/office/drawing/2014/main" id="{81AC332B-0C00-2492-4E9D-92BF3FE6160D}"/>
                </a:ext>
              </a:extLst>
            </p:cNvPr>
            <p:cNvGrpSpPr/>
            <p:nvPr/>
          </p:nvGrpSpPr>
          <p:grpSpPr>
            <a:xfrm>
              <a:off x="3797655" y="2809644"/>
              <a:ext cx="3429355" cy="338554"/>
              <a:chOff x="3797655" y="2809644"/>
              <a:chExt cx="3429355" cy="338554"/>
            </a:xfrm>
          </p:grpSpPr>
          <p:sp>
            <p:nvSpPr>
              <p:cNvPr id="17" name="テキスト ボックス 16"/>
              <p:cNvSpPr txBox="1"/>
              <p:nvPr/>
            </p:nvSpPr>
            <p:spPr>
              <a:xfrm>
                <a:off x="4563010" y="2809644"/>
                <a:ext cx="2664000" cy="338554"/>
              </a:xfrm>
              <a:prstGeom prst="rect">
                <a:avLst/>
              </a:prstGeom>
              <a:solidFill>
                <a:schemeClr val="accent2">
                  <a:lumMod val="20000"/>
                  <a:lumOff val="80000"/>
                </a:schemeClr>
              </a:solidFill>
              <a:ln>
                <a:solidFill>
                  <a:schemeClr val="accent2"/>
                </a:solidFill>
              </a:ln>
            </p:spPr>
            <p:txBody>
              <a:bodyPr wrap="square" rtlCol="0">
                <a:spAutoFit/>
              </a:bodyPr>
              <a:lstStyle/>
              <a:p>
                <a:r>
                  <a:rPr lang="ja-JP" altLang="en-US" sz="1600">
                    <a:latin typeface="BIZ UDPGothic" panose="020B0400000000000000" pitchFamily="34" charset="-128"/>
                    <a:ea typeface="BIZ UDPGothic" panose="020B0400000000000000" pitchFamily="34" charset="-128"/>
                  </a:rPr>
                  <a:t>どうやって検索するのか？</a:t>
                </a:r>
              </a:p>
            </p:txBody>
          </p:sp>
          <p:sp>
            <p:nvSpPr>
              <p:cNvPr id="16" name="下矢印 15"/>
              <p:cNvSpPr/>
              <p:nvPr/>
            </p:nvSpPr>
            <p:spPr>
              <a:xfrm>
                <a:off x="3797655" y="2811959"/>
                <a:ext cx="398214" cy="333925"/>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nvGrpSpPr>
            <p:cNvPr id="83" name="グループ化 82">
              <a:extLst>
                <a:ext uri="{FF2B5EF4-FFF2-40B4-BE49-F238E27FC236}">
                  <a16:creationId xmlns:a16="http://schemas.microsoft.com/office/drawing/2014/main" id="{726AC2E1-F1E7-3075-2A58-0D86017A4FDD}"/>
                </a:ext>
              </a:extLst>
            </p:cNvPr>
            <p:cNvGrpSpPr/>
            <p:nvPr/>
          </p:nvGrpSpPr>
          <p:grpSpPr>
            <a:xfrm>
              <a:off x="1264093" y="1504609"/>
              <a:ext cx="5531862" cy="1125280"/>
              <a:chOff x="1264093" y="1504609"/>
              <a:chExt cx="5531862" cy="1125280"/>
            </a:xfrm>
          </p:grpSpPr>
          <p:grpSp>
            <p:nvGrpSpPr>
              <p:cNvPr id="6" name="グループ化 5"/>
              <p:cNvGrpSpPr/>
              <p:nvPr/>
            </p:nvGrpSpPr>
            <p:grpSpPr>
              <a:xfrm>
                <a:off x="3109305" y="1719078"/>
                <a:ext cx="410010" cy="372736"/>
                <a:chOff x="5481675" y="2840868"/>
                <a:chExt cx="1176261" cy="1176261"/>
              </a:xfrm>
              <a:solidFill>
                <a:srgbClr val="5B9BD5"/>
              </a:solidFill>
            </p:grpSpPr>
            <p:sp>
              <p:nvSpPr>
                <p:cNvPr id="7" name="角丸四角形 6"/>
                <p:cNvSpPr/>
                <p:nvPr/>
              </p:nvSpPr>
              <p:spPr>
                <a:xfrm>
                  <a:off x="5951439" y="2840868"/>
                  <a:ext cx="236733" cy="117626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8" name="角丸四角形 7"/>
                <p:cNvSpPr/>
                <p:nvPr/>
              </p:nvSpPr>
              <p:spPr>
                <a:xfrm rot="5400000">
                  <a:off x="5951439" y="2840868"/>
                  <a:ext cx="236733" cy="117626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nvGrpSpPr>
              <p:cNvPr id="81" name="グループ化 80">
                <a:extLst>
                  <a:ext uri="{FF2B5EF4-FFF2-40B4-BE49-F238E27FC236}">
                    <a16:creationId xmlns:a16="http://schemas.microsoft.com/office/drawing/2014/main" id="{D111CFDB-F6C4-3224-AACC-7402CD14CC80}"/>
                  </a:ext>
                </a:extLst>
              </p:cNvPr>
              <p:cNvGrpSpPr/>
              <p:nvPr/>
            </p:nvGrpSpPr>
            <p:grpSpPr>
              <a:xfrm>
                <a:off x="1264093" y="1504609"/>
                <a:ext cx="2052165" cy="1125280"/>
                <a:chOff x="1264093" y="1504609"/>
                <a:chExt cx="2052165" cy="1125280"/>
              </a:xfrm>
            </p:grpSpPr>
            <p:sp>
              <p:nvSpPr>
                <p:cNvPr id="5" name="テキスト ボックス 4"/>
                <p:cNvSpPr txBox="1"/>
                <p:nvPr/>
              </p:nvSpPr>
              <p:spPr>
                <a:xfrm>
                  <a:off x="1264093" y="2352890"/>
                  <a:ext cx="2052165" cy="276999"/>
                </a:xfrm>
                <a:prstGeom prst="rect">
                  <a:avLst/>
                </a:prstGeom>
                <a:noFill/>
              </p:spPr>
              <p:txBody>
                <a:bodyPr wrap="none" rtlCol="0">
                  <a:spAutoFit/>
                </a:bodyPr>
                <a:lstStyle/>
                <a:p>
                  <a:pPr algn="ctr"/>
                  <a:r>
                    <a:rPr lang="ja-JP" altLang="en-US" sz="1200">
                      <a:latin typeface="BIZ UDPGothic" panose="020B0400000000000000" pitchFamily="34" charset="-128"/>
                      <a:ea typeface="BIZ UDPGothic" panose="020B0400000000000000" pitchFamily="34" charset="-128"/>
                    </a:rPr>
                    <a:t>自身で生成・取得したデータ</a:t>
                  </a:r>
                </a:p>
              </p:txBody>
            </p:sp>
            <p:grpSp>
              <p:nvGrpSpPr>
                <p:cNvPr id="10" name="グループ化 9"/>
                <p:cNvGrpSpPr/>
                <p:nvPr/>
              </p:nvGrpSpPr>
              <p:grpSpPr>
                <a:xfrm>
                  <a:off x="1837535" y="1504609"/>
                  <a:ext cx="905282" cy="775746"/>
                  <a:chOff x="2006568" y="1004240"/>
                  <a:chExt cx="2295479" cy="2163725"/>
                </a:xfrm>
              </p:grpSpPr>
              <p:sp>
                <p:nvSpPr>
                  <p:cNvPr id="11" name="楕円 10"/>
                  <p:cNvSpPr/>
                  <p:nvPr/>
                </p:nvSpPr>
                <p:spPr>
                  <a:xfrm>
                    <a:off x="2138323" y="1004240"/>
                    <a:ext cx="2163724" cy="216372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pic>
                <p:nvPicPr>
                  <p:cNvPr id="12" name="図 11"/>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2006568" y="1004240"/>
                    <a:ext cx="2133707" cy="2133708"/>
                  </a:xfrm>
                  <a:prstGeom prst="rect">
                    <a:avLst/>
                  </a:prstGeom>
                </p:spPr>
              </p:pic>
            </p:grpSp>
          </p:grpSp>
          <p:grpSp>
            <p:nvGrpSpPr>
              <p:cNvPr id="82" name="グループ化 81">
                <a:extLst>
                  <a:ext uri="{FF2B5EF4-FFF2-40B4-BE49-F238E27FC236}">
                    <a16:creationId xmlns:a16="http://schemas.microsoft.com/office/drawing/2014/main" id="{89286747-0BCC-38E0-06AA-E5F537F79E84}"/>
                  </a:ext>
                </a:extLst>
              </p:cNvPr>
              <p:cNvGrpSpPr/>
              <p:nvPr/>
            </p:nvGrpSpPr>
            <p:grpSpPr>
              <a:xfrm>
                <a:off x="3687412" y="1619759"/>
                <a:ext cx="3108543" cy="1010130"/>
                <a:chOff x="3687412" y="1619759"/>
                <a:chExt cx="3108543" cy="1010130"/>
              </a:xfrm>
            </p:grpSpPr>
            <p:sp>
              <p:nvSpPr>
                <p:cNvPr id="15" name="テキスト ボックス 14"/>
                <p:cNvSpPr txBox="1"/>
                <p:nvPr/>
              </p:nvSpPr>
              <p:spPr>
                <a:xfrm>
                  <a:off x="3687412" y="2352890"/>
                  <a:ext cx="3108543" cy="276999"/>
                </a:xfrm>
                <a:prstGeom prst="rect">
                  <a:avLst/>
                </a:prstGeom>
                <a:noFill/>
              </p:spPr>
              <p:txBody>
                <a:bodyPr wrap="none" rtlCol="0">
                  <a:spAutoFit/>
                </a:bodyPr>
                <a:lstStyle/>
                <a:p>
                  <a:pPr algn="ctr"/>
                  <a:r>
                    <a:rPr lang="ja-JP" altLang="en-US" sz="1200">
                      <a:latin typeface="BIZ UDPGothic" panose="020B0400000000000000" pitchFamily="34" charset="-128"/>
                      <a:ea typeface="BIZ UDPGothic" panose="020B0400000000000000" pitchFamily="34" charset="-128"/>
                    </a:rPr>
                    <a:t>他の研究者により生成された既存のデータ</a:t>
                  </a:r>
                </a:p>
              </p:txBody>
            </p:sp>
            <p:grpSp>
              <p:nvGrpSpPr>
                <p:cNvPr id="76" name="グループ化 75">
                  <a:extLst>
                    <a:ext uri="{FF2B5EF4-FFF2-40B4-BE49-F238E27FC236}">
                      <a16:creationId xmlns:a16="http://schemas.microsoft.com/office/drawing/2014/main" id="{2C0BC402-F429-25CF-2876-8E57A35103AE}"/>
                    </a:ext>
                  </a:extLst>
                </p:cNvPr>
                <p:cNvGrpSpPr/>
                <p:nvPr/>
              </p:nvGrpSpPr>
              <p:grpSpPr>
                <a:xfrm>
                  <a:off x="3774052" y="1619759"/>
                  <a:ext cx="2979346" cy="545447"/>
                  <a:chOff x="3715499" y="1645467"/>
                  <a:chExt cx="2979346" cy="545447"/>
                </a:xfrm>
              </p:grpSpPr>
              <p:grpSp>
                <p:nvGrpSpPr>
                  <p:cNvPr id="73" name="グループ化 72">
                    <a:extLst>
                      <a:ext uri="{FF2B5EF4-FFF2-40B4-BE49-F238E27FC236}">
                        <a16:creationId xmlns:a16="http://schemas.microsoft.com/office/drawing/2014/main" id="{350FC8CD-48A6-D55A-79DA-D31B8B017840}"/>
                      </a:ext>
                    </a:extLst>
                  </p:cNvPr>
                  <p:cNvGrpSpPr/>
                  <p:nvPr/>
                </p:nvGrpSpPr>
                <p:grpSpPr>
                  <a:xfrm>
                    <a:off x="3715499" y="1645467"/>
                    <a:ext cx="1841980" cy="494030"/>
                    <a:chOff x="3715499" y="1650114"/>
                    <a:chExt cx="1841980" cy="494030"/>
                  </a:xfrm>
                </p:grpSpPr>
                <p:pic>
                  <p:nvPicPr>
                    <p:cNvPr id="9" name="図 8"/>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3715499" y="1650114"/>
                      <a:ext cx="494030" cy="494030"/>
                    </a:xfrm>
                    <a:prstGeom prst="rect">
                      <a:avLst/>
                    </a:prstGeom>
                  </p:spPr>
                </p:pic>
                <p:pic>
                  <p:nvPicPr>
                    <p:cNvPr id="13" name="図 12"/>
                    <p:cNvPicPr>
                      <a:picLocks noChangeAspect="1"/>
                    </p:cNvPicPr>
                    <p:nvPr/>
                  </p:nvPicPr>
                  <p:blipFill>
                    <a:blip r:embed="rId5" cstate="print">
                      <a:biLevel thresh="50000"/>
                      <a:extLst>
                        <a:ext uri="{28A0092B-C50C-407E-A947-70E740481C1C}">
                          <a14:useLocalDpi xmlns:a14="http://schemas.microsoft.com/office/drawing/2010/main" val="0"/>
                        </a:ext>
                      </a:extLst>
                    </a:blip>
                    <a:stretch>
                      <a:fillRect/>
                    </a:stretch>
                  </p:blipFill>
                  <p:spPr>
                    <a:xfrm>
                      <a:off x="4453719" y="1657052"/>
                      <a:ext cx="480155" cy="480155"/>
                    </a:xfrm>
                    <a:prstGeom prst="rect">
                      <a:avLst/>
                    </a:prstGeom>
                  </p:spPr>
                </p:pic>
                <p:pic>
                  <p:nvPicPr>
                    <p:cNvPr id="14" name="図 13"/>
                    <p:cNvPicPr>
                      <a:picLocks noChangeAspect="1"/>
                    </p:cNvPicPr>
                    <p:nvPr/>
                  </p:nvPicPr>
                  <p:blipFill>
                    <a:blip r:embed="rId6" cstate="print">
                      <a:biLevel thresh="50000"/>
                      <a:extLst>
                        <a:ext uri="{28A0092B-C50C-407E-A947-70E740481C1C}">
                          <a14:useLocalDpi xmlns:a14="http://schemas.microsoft.com/office/drawing/2010/main" val="0"/>
                        </a:ext>
                      </a:extLst>
                    </a:blip>
                    <a:stretch>
                      <a:fillRect/>
                    </a:stretch>
                  </p:blipFill>
                  <p:spPr>
                    <a:xfrm>
                      <a:off x="5178064" y="1707422"/>
                      <a:ext cx="379415" cy="379415"/>
                    </a:xfrm>
                    <a:prstGeom prst="rect">
                      <a:avLst/>
                    </a:prstGeom>
                  </p:spPr>
                </p:pic>
              </p:grpSp>
              <p:sp>
                <p:nvSpPr>
                  <p:cNvPr id="18" name="テキスト ボックス 17"/>
                  <p:cNvSpPr txBox="1"/>
                  <p:nvPr/>
                </p:nvSpPr>
                <p:spPr>
                  <a:xfrm>
                    <a:off x="5878595" y="1821582"/>
                    <a:ext cx="816250" cy="369332"/>
                  </a:xfrm>
                  <a:prstGeom prst="rect">
                    <a:avLst/>
                  </a:prstGeom>
                  <a:noFill/>
                </p:spPr>
                <p:txBody>
                  <a:bodyPr wrap="none" rtlCol="0">
                    <a:spAutoFit/>
                  </a:bodyPr>
                  <a:lstStyle/>
                  <a:p>
                    <a:pPr algn="ctr"/>
                    <a:r>
                      <a:rPr lang="en-US" altLang="ja-JP">
                        <a:latin typeface="BIZ UDPGothic" panose="020B0400000000000000" pitchFamily="34" charset="-128"/>
                        <a:ea typeface="BIZ UDPGothic" panose="020B0400000000000000" pitchFamily="34" charset="-128"/>
                      </a:rPr>
                      <a:t>etc...</a:t>
                    </a:r>
                    <a:endParaRPr lang="ja-JP" altLang="en-US">
                      <a:latin typeface="BIZ UDPGothic" panose="020B0400000000000000" pitchFamily="34" charset="-128"/>
                      <a:ea typeface="BIZ UDPGothic" panose="020B0400000000000000" pitchFamily="34" charset="-128"/>
                    </a:endParaRPr>
                  </a:p>
                </p:txBody>
              </p:sp>
            </p:grpSp>
          </p:grpSp>
        </p:grpSp>
      </p:grpSp>
      <p:grpSp>
        <p:nvGrpSpPr>
          <p:cNvPr id="89" name="グループ化 88">
            <a:extLst>
              <a:ext uri="{FF2B5EF4-FFF2-40B4-BE49-F238E27FC236}">
                <a16:creationId xmlns:a16="http://schemas.microsoft.com/office/drawing/2014/main" id="{19DE2FB2-C3EE-9794-B180-6B285B51BC96}"/>
              </a:ext>
            </a:extLst>
          </p:cNvPr>
          <p:cNvGrpSpPr/>
          <p:nvPr/>
        </p:nvGrpSpPr>
        <p:grpSpPr>
          <a:xfrm>
            <a:off x="6948264" y="3456112"/>
            <a:ext cx="2160240" cy="1372183"/>
            <a:chOff x="6948264" y="3456112"/>
            <a:chExt cx="2160240" cy="1372183"/>
          </a:xfrm>
        </p:grpSpPr>
        <p:sp>
          <p:nvSpPr>
            <p:cNvPr id="69" name="正方形/長方形 68">
              <a:extLst>
                <a:ext uri="{FF2B5EF4-FFF2-40B4-BE49-F238E27FC236}">
                  <a16:creationId xmlns:a16="http://schemas.microsoft.com/office/drawing/2014/main" id="{FD968B63-4320-C6A4-98CC-70819C803CE1}"/>
                </a:ext>
              </a:extLst>
            </p:cNvPr>
            <p:cNvSpPr/>
            <p:nvPr/>
          </p:nvSpPr>
          <p:spPr>
            <a:xfrm>
              <a:off x="6948264" y="3456112"/>
              <a:ext cx="2160240" cy="46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36000" bIns="36000" rtlCol="0" anchor="ctr"/>
            <a:lstStyle/>
            <a:p>
              <a:pPr>
                <a:lnSpc>
                  <a:spcPts val="1500"/>
                </a:lnSpc>
              </a:pPr>
              <a:r>
                <a:rPr lang="ja-JP" altLang="en-US" sz="1200">
                  <a:solidFill>
                    <a:schemeClr val="tx1"/>
                  </a:solidFill>
                  <a:latin typeface="BIZ UDPGothic" panose="020B0400000000000000" pitchFamily="34" charset="-128"/>
                  <a:ea typeface="BIZ UDPGothic" panose="020B0400000000000000" pitchFamily="34" charset="-128"/>
                </a:rPr>
                <a:t>論文に記載されている情報</a:t>
              </a:r>
              <a:br>
                <a:rPr lang="en-US" altLang="ja-JP" sz="1200">
                  <a:solidFill>
                    <a:schemeClr val="tx1"/>
                  </a:solidFill>
                  <a:latin typeface="BIZ UDPGothic" panose="020B0400000000000000" pitchFamily="34" charset="-128"/>
                  <a:ea typeface="BIZ UDPGothic" panose="020B0400000000000000" pitchFamily="34" charset="-128"/>
                </a:rPr>
              </a:br>
              <a:r>
                <a:rPr lang="ja-JP" altLang="en-US" sz="1200">
                  <a:solidFill>
                    <a:schemeClr val="tx1"/>
                  </a:solidFill>
                  <a:latin typeface="BIZ UDPGothic" panose="020B0400000000000000" pitchFamily="34" charset="-128"/>
                  <a:ea typeface="BIZ UDPGothic" panose="020B0400000000000000" pitchFamily="34" charset="-128"/>
                </a:rPr>
                <a:t>から探す</a:t>
              </a:r>
            </a:p>
          </p:txBody>
        </p:sp>
        <p:grpSp>
          <p:nvGrpSpPr>
            <p:cNvPr id="27" name="グループ化 26">
              <a:extLst>
                <a:ext uri="{FF2B5EF4-FFF2-40B4-BE49-F238E27FC236}">
                  <a16:creationId xmlns:a16="http://schemas.microsoft.com/office/drawing/2014/main" id="{112246CD-836A-F6B9-CAC2-8ECCC5E517C9}"/>
                </a:ext>
              </a:extLst>
            </p:cNvPr>
            <p:cNvGrpSpPr/>
            <p:nvPr/>
          </p:nvGrpSpPr>
          <p:grpSpPr>
            <a:xfrm>
              <a:off x="6995226" y="4089631"/>
              <a:ext cx="1944000" cy="738664"/>
              <a:chOff x="5361861" y="3780455"/>
              <a:chExt cx="3539328" cy="1081477"/>
            </a:xfrm>
          </p:grpSpPr>
          <p:pic>
            <p:nvPicPr>
              <p:cNvPr id="28" name="図 27">
                <a:extLst>
                  <a:ext uri="{FF2B5EF4-FFF2-40B4-BE49-F238E27FC236}">
                    <a16:creationId xmlns:a16="http://schemas.microsoft.com/office/drawing/2014/main" id="{1E02CA71-710E-DB9F-94A7-894092FA6BC4}"/>
                  </a:ext>
                </a:extLst>
              </p:cNvPr>
              <p:cNvPicPr>
                <a:picLocks noChangeAspect="1"/>
              </p:cNvPicPr>
              <p:nvPr/>
            </p:nvPicPr>
            <p:blipFill>
              <a:blip r:embed="rId7" cstate="print">
                <a:duotone>
                  <a:prstClr val="black"/>
                  <a:schemeClr val="tx1">
                    <a:lumMod val="65000"/>
                    <a:lumOff val="35000"/>
                    <a:tint val="45000"/>
                    <a:satMod val="400000"/>
                  </a:schemeClr>
                </a:duotone>
                <a:extLst>
                  <a:ext uri="{BEBA8EAE-BF5A-486C-A8C5-ECC9F3942E4B}">
                    <a14:imgProps xmlns:a14="http://schemas.microsoft.com/office/drawing/2010/main">
                      <a14:imgLayer r:embed="rId8">
                        <a14:imgEffect>
                          <a14:brightnessContrast bright="29000"/>
                        </a14:imgEffect>
                      </a14:imgLayer>
                    </a14:imgProps>
                  </a:ext>
                  <a:ext uri="{28A0092B-C50C-407E-A947-70E740481C1C}">
                    <a14:useLocalDpi xmlns:a14="http://schemas.microsoft.com/office/drawing/2010/main" val="0"/>
                  </a:ext>
                </a:extLst>
              </a:blip>
              <a:stretch>
                <a:fillRect/>
              </a:stretch>
            </p:blipFill>
            <p:spPr>
              <a:xfrm>
                <a:off x="5361861" y="3828089"/>
                <a:ext cx="347870" cy="347870"/>
              </a:xfrm>
              <a:prstGeom prst="rect">
                <a:avLst/>
              </a:prstGeom>
            </p:spPr>
          </p:pic>
          <p:sp>
            <p:nvSpPr>
              <p:cNvPr id="29" name="テキスト ボックス 28">
                <a:extLst>
                  <a:ext uri="{FF2B5EF4-FFF2-40B4-BE49-F238E27FC236}">
                    <a16:creationId xmlns:a16="http://schemas.microsoft.com/office/drawing/2014/main" id="{4B517BA8-C05D-E612-A490-04A619D257BE}"/>
                  </a:ext>
                </a:extLst>
              </p:cNvPr>
              <p:cNvSpPr txBox="1"/>
              <p:nvPr/>
            </p:nvSpPr>
            <p:spPr>
              <a:xfrm>
                <a:off x="5814890" y="3780455"/>
                <a:ext cx="3086299" cy="1081477"/>
              </a:xfrm>
              <a:prstGeom prst="rect">
                <a:avLst/>
              </a:prstGeom>
              <a:noFill/>
            </p:spPr>
            <p:txBody>
              <a:bodyPr wrap="square" rtlCol="0">
                <a:spAutoFit/>
              </a:bodyPr>
              <a:lstStyle/>
              <a:p>
                <a:r>
                  <a:rPr lang="en-US" altLang="ja-JP" sz="1400">
                    <a:solidFill>
                      <a:schemeClr val="tx1">
                        <a:lumMod val="50000"/>
                        <a:lumOff val="50000"/>
                      </a:schemeClr>
                    </a:solidFill>
                    <a:latin typeface="BIZ UDPGothic" panose="020B0400000000000000" pitchFamily="34" charset="-128"/>
                    <a:ea typeface="BIZ UDPGothic" panose="020B0400000000000000" pitchFamily="34" charset="-128"/>
                  </a:rPr>
                  <a:t>Smith, John et al. 20XX. “</a:t>
                </a:r>
                <a:r>
                  <a:rPr lang="en-US" altLang="ja-JP" sz="1400" err="1">
                    <a:solidFill>
                      <a:schemeClr val="tx1">
                        <a:lumMod val="50000"/>
                        <a:lumOff val="50000"/>
                      </a:schemeClr>
                    </a:solidFill>
                    <a:latin typeface="BIZ UDPGothic" panose="020B0400000000000000" pitchFamily="34" charset="-128"/>
                    <a:ea typeface="BIZ UDPGothic" panose="020B0400000000000000" pitchFamily="34" charset="-128"/>
                  </a:rPr>
                  <a:t>Abcde</a:t>
                </a:r>
                <a:r>
                  <a:rPr lang="en-US" altLang="ja-JP" sz="1400">
                    <a:solidFill>
                      <a:schemeClr val="tx1">
                        <a:lumMod val="50000"/>
                        <a:lumOff val="50000"/>
                      </a:schemeClr>
                    </a:solidFill>
                    <a:latin typeface="BIZ UDPGothic" panose="020B0400000000000000" pitchFamily="34" charset="-128"/>
                    <a:ea typeface="BIZ UDPGothic" panose="020B0400000000000000" pitchFamily="34" charset="-128"/>
                  </a:rPr>
                  <a:t>...</a:t>
                </a:r>
                <a:endParaRPr lang="ja-JP" altLang="en-US" sz="1400">
                  <a:solidFill>
                    <a:schemeClr val="tx1">
                      <a:lumMod val="50000"/>
                      <a:lumOff val="50000"/>
                    </a:schemeClr>
                  </a:solidFill>
                  <a:latin typeface="BIZ UDPGothic" panose="020B0400000000000000" pitchFamily="34" charset="-128"/>
                  <a:ea typeface="BIZ UDPGothic" panose="020B0400000000000000" pitchFamily="34" charset="-128"/>
                </a:endParaRPr>
              </a:p>
            </p:txBody>
          </p:sp>
        </p:grpSp>
      </p:grpSp>
      <p:grpSp>
        <p:nvGrpSpPr>
          <p:cNvPr id="88" name="グループ化 87">
            <a:extLst>
              <a:ext uri="{FF2B5EF4-FFF2-40B4-BE49-F238E27FC236}">
                <a16:creationId xmlns:a16="http://schemas.microsoft.com/office/drawing/2014/main" id="{AE964B9C-70AC-AD6D-7BD2-1815B06F975B}"/>
              </a:ext>
            </a:extLst>
          </p:cNvPr>
          <p:cNvGrpSpPr/>
          <p:nvPr/>
        </p:nvGrpSpPr>
        <p:grpSpPr>
          <a:xfrm>
            <a:off x="4888100" y="3456112"/>
            <a:ext cx="1944000" cy="1104566"/>
            <a:chOff x="4881472" y="3456112"/>
            <a:chExt cx="1944000" cy="1104566"/>
          </a:xfrm>
        </p:grpSpPr>
        <p:sp>
          <p:nvSpPr>
            <p:cNvPr id="70" name="正方形/長方形 69">
              <a:extLst>
                <a:ext uri="{FF2B5EF4-FFF2-40B4-BE49-F238E27FC236}">
                  <a16:creationId xmlns:a16="http://schemas.microsoft.com/office/drawing/2014/main" id="{A3E7AAAD-A805-C6D2-4674-251885002F78}"/>
                </a:ext>
              </a:extLst>
            </p:cNvPr>
            <p:cNvSpPr/>
            <p:nvPr/>
          </p:nvSpPr>
          <p:spPr>
            <a:xfrm>
              <a:off x="4881472" y="3456112"/>
              <a:ext cx="1944000" cy="46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36000" bIns="36000" rtlCol="0" anchor="ctr"/>
            <a:lstStyle/>
            <a:p>
              <a:pPr>
                <a:lnSpc>
                  <a:spcPts val="1500"/>
                </a:lnSpc>
              </a:pPr>
              <a:r>
                <a:rPr lang="ja-JP" altLang="en-US" sz="1400">
                  <a:solidFill>
                    <a:schemeClr val="tx1"/>
                  </a:solidFill>
                  <a:latin typeface="BIZ UDPGothic" panose="020B0400000000000000" pitchFamily="34" charset="-128"/>
                  <a:ea typeface="BIZ UDPGothic" panose="020B0400000000000000" pitchFamily="34" charset="-128"/>
                </a:rPr>
                <a:t>データジャーナル</a:t>
              </a:r>
              <a:br>
                <a:rPr lang="en-US" altLang="ja-JP" sz="1400">
                  <a:solidFill>
                    <a:schemeClr val="tx1"/>
                  </a:solidFill>
                  <a:latin typeface="BIZ UDPGothic" panose="020B0400000000000000" pitchFamily="34" charset="-128"/>
                  <a:ea typeface="BIZ UDPGothic" panose="020B0400000000000000" pitchFamily="34" charset="-128"/>
                </a:rPr>
              </a:br>
              <a:r>
                <a:rPr lang="ja-JP" altLang="en-US" sz="1400">
                  <a:solidFill>
                    <a:schemeClr val="tx1"/>
                  </a:solidFill>
                  <a:latin typeface="BIZ UDPGothic" panose="020B0400000000000000" pitchFamily="34" charset="-128"/>
                  <a:ea typeface="BIZ UDPGothic" panose="020B0400000000000000" pitchFamily="34" charset="-128"/>
                </a:rPr>
                <a:t>から探す</a:t>
              </a:r>
            </a:p>
          </p:txBody>
        </p:sp>
        <p:grpSp>
          <p:nvGrpSpPr>
            <p:cNvPr id="30" name="グループ化 29">
              <a:extLst>
                <a:ext uri="{FF2B5EF4-FFF2-40B4-BE49-F238E27FC236}">
                  <a16:creationId xmlns:a16="http://schemas.microsoft.com/office/drawing/2014/main" id="{93FBFBF1-5A81-4DAD-8BB7-FB62F65054FF}"/>
                </a:ext>
              </a:extLst>
            </p:cNvPr>
            <p:cNvGrpSpPr/>
            <p:nvPr/>
          </p:nvGrpSpPr>
          <p:grpSpPr>
            <a:xfrm>
              <a:off x="5192466" y="4141803"/>
              <a:ext cx="1322012" cy="418875"/>
              <a:chOff x="918035" y="3852878"/>
              <a:chExt cx="3474513" cy="1133475"/>
            </a:xfrm>
          </p:grpSpPr>
          <p:pic>
            <p:nvPicPr>
              <p:cNvPr id="31" name="図 30">
                <a:extLst>
                  <a:ext uri="{FF2B5EF4-FFF2-40B4-BE49-F238E27FC236}">
                    <a16:creationId xmlns:a16="http://schemas.microsoft.com/office/drawing/2014/main" id="{CD424756-A071-D7D6-9D21-F450951470C0}"/>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4000"/>
                        </a14:imgEffect>
                      </a14:imgLayer>
                    </a14:imgProps>
                  </a:ext>
                  <a:ext uri="{28A0092B-C50C-407E-A947-70E740481C1C}">
                    <a14:useLocalDpi xmlns:a14="http://schemas.microsoft.com/office/drawing/2010/main" val="0"/>
                  </a:ext>
                </a:extLst>
              </a:blip>
              <a:stretch>
                <a:fillRect/>
              </a:stretch>
            </p:blipFill>
            <p:spPr>
              <a:xfrm>
                <a:off x="918035" y="3852878"/>
                <a:ext cx="1133475" cy="1133475"/>
              </a:xfrm>
              <a:prstGeom prst="rect">
                <a:avLst/>
              </a:prstGeom>
            </p:spPr>
          </p:pic>
          <p:pic>
            <p:nvPicPr>
              <p:cNvPr id="32" name="図 31">
                <a:extLst>
                  <a:ext uri="{FF2B5EF4-FFF2-40B4-BE49-F238E27FC236}">
                    <a16:creationId xmlns:a16="http://schemas.microsoft.com/office/drawing/2014/main" id="{080257E9-C725-5DF7-EC60-1EE3D348621B}"/>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4000"/>
                        </a14:imgEffect>
                      </a14:imgLayer>
                    </a14:imgProps>
                  </a:ext>
                  <a:ext uri="{28A0092B-C50C-407E-A947-70E740481C1C}">
                    <a14:useLocalDpi xmlns:a14="http://schemas.microsoft.com/office/drawing/2010/main" val="0"/>
                  </a:ext>
                </a:extLst>
              </a:blip>
              <a:stretch>
                <a:fillRect/>
              </a:stretch>
            </p:blipFill>
            <p:spPr>
              <a:xfrm>
                <a:off x="2100704" y="3852878"/>
                <a:ext cx="1133475" cy="1133475"/>
              </a:xfrm>
              <a:prstGeom prst="rect">
                <a:avLst/>
              </a:prstGeom>
            </p:spPr>
          </p:pic>
          <p:pic>
            <p:nvPicPr>
              <p:cNvPr id="33" name="図 32">
                <a:extLst>
                  <a:ext uri="{FF2B5EF4-FFF2-40B4-BE49-F238E27FC236}">
                    <a16:creationId xmlns:a16="http://schemas.microsoft.com/office/drawing/2014/main" id="{A96F2A66-ECC3-3D9A-31A4-0A0BF32737CD}"/>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4000"/>
                        </a14:imgEffect>
                      </a14:imgLayer>
                    </a14:imgProps>
                  </a:ext>
                  <a:ext uri="{28A0092B-C50C-407E-A947-70E740481C1C}">
                    <a14:useLocalDpi xmlns:a14="http://schemas.microsoft.com/office/drawing/2010/main" val="0"/>
                  </a:ext>
                </a:extLst>
              </a:blip>
              <a:stretch>
                <a:fillRect/>
              </a:stretch>
            </p:blipFill>
            <p:spPr>
              <a:xfrm>
                <a:off x="3259073" y="3852878"/>
                <a:ext cx="1133475" cy="1133475"/>
              </a:xfrm>
              <a:prstGeom prst="rect">
                <a:avLst/>
              </a:prstGeom>
            </p:spPr>
          </p:pic>
        </p:grpSp>
      </p:grpSp>
      <p:grpSp>
        <p:nvGrpSpPr>
          <p:cNvPr id="86" name="グループ化 85">
            <a:extLst>
              <a:ext uri="{FF2B5EF4-FFF2-40B4-BE49-F238E27FC236}">
                <a16:creationId xmlns:a16="http://schemas.microsoft.com/office/drawing/2014/main" id="{CE2B2BF2-89A2-2EF4-A754-A202267C0B6C}"/>
              </a:ext>
            </a:extLst>
          </p:cNvPr>
          <p:cNvGrpSpPr/>
          <p:nvPr/>
        </p:nvGrpSpPr>
        <p:grpSpPr>
          <a:xfrm>
            <a:off x="673850" y="3456112"/>
            <a:ext cx="1944000" cy="1150949"/>
            <a:chOff x="673850" y="3456112"/>
            <a:chExt cx="1944000" cy="1150949"/>
          </a:xfrm>
        </p:grpSpPr>
        <p:sp>
          <p:nvSpPr>
            <p:cNvPr id="66" name="正方形/長方形 65">
              <a:extLst>
                <a:ext uri="{FF2B5EF4-FFF2-40B4-BE49-F238E27FC236}">
                  <a16:creationId xmlns:a16="http://schemas.microsoft.com/office/drawing/2014/main" id="{7852FABE-F23D-6983-572A-C12DD88CA303}"/>
                </a:ext>
              </a:extLst>
            </p:cNvPr>
            <p:cNvSpPr/>
            <p:nvPr/>
          </p:nvSpPr>
          <p:spPr>
            <a:xfrm>
              <a:off x="673850" y="3456112"/>
              <a:ext cx="1944000" cy="46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36000" bIns="36000" rtlCol="0" anchor="ctr"/>
            <a:lstStyle/>
            <a:p>
              <a:pPr>
                <a:lnSpc>
                  <a:spcPts val="1500"/>
                </a:lnSpc>
              </a:pPr>
              <a:r>
                <a:rPr lang="ja-JP" altLang="en-US" sz="1400">
                  <a:solidFill>
                    <a:schemeClr val="tx1"/>
                  </a:solidFill>
                  <a:latin typeface="BIZ UDPGothic" panose="020B0400000000000000" pitchFamily="34" charset="-128"/>
                  <a:ea typeface="BIZ UDPGothic" panose="020B0400000000000000" pitchFamily="34" charset="-128"/>
                </a:rPr>
                <a:t>複数</a:t>
              </a:r>
              <a:r>
                <a:rPr lang="ja-JP" altLang="en-US" sz="1400" spc="-120">
                  <a:solidFill>
                    <a:schemeClr val="tx1"/>
                  </a:solidFill>
                  <a:latin typeface="BIZ UDPGothic" panose="020B0400000000000000" pitchFamily="34" charset="-128"/>
                  <a:ea typeface="BIZ UDPGothic" panose="020B0400000000000000" pitchFamily="34" charset="-128"/>
                </a:rPr>
                <a:t>のデータリポジトリから</a:t>
              </a:r>
              <a:r>
                <a:rPr lang="ja-JP" altLang="en-US" sz="1400">
                  <a:solidFill>
                    <a:schemeClr val="tx1"/>
                  </a:solidFill>
                  <a:latin typeface="BIZ UDPGothic" panose="020B0400000000000000" pitchFamily="34" charset="-128"/>
                  <a:ea typeface="BIZ UDPGothic" panose="020B0400000000000000" pitchFamily="34" charset="-128"/>
                </a:rPr>
                <a:t>一括で検索する</a:t>
              </a:r>
            </a:p>
          </p:txBody>
        </p:sp>
        <p:grpSp>
          <p:nvGrpSpPr>
            <p:cNvPr id="34" name="グループ化 33">
              <a:extLst>
                <a:ext uri="{FF2B5EF4-FFF2-40B4-BE49-F238E27FC236}">
                  <a16:creationId xmlns:a16="http://schemas.microsoft.com/office/drawing/2014/main" id="{A5DEEB2C-F6EF-DF22-29AD-A9DA742A3542}"/>
                </a:ext>
              </a:extLst>
            </p:cNvPr>
            <p:cNvGrpSpPr/>
            <p:nvPr/>
          </p:nvGrpSpPr>
          <p:grpSpPr>
            <a:xfrm>
              <a:off x="1116844" y="4095420"/>
              <a:ext cx="1058012" cy="511641"/>
              <a:chOff x="1234070" y="1601752"/>
              <a:chExt cx="2745788" cy="1249234"/>
            </a:xfrm>
          </p:grpSpPr>
          <p:pic>
            <p:nvPicPr>
              <p:cNvPr id="35" name="図 34">
                <a:extLst>
                  <a:ext uri="{FF2B5EF4-FFF2-40B4-BE49-F238E27FC236}">
                    <a16:creationId xmlns:a16="http://schemas.microsoft.com/office/drawing/2014/main" id="{79EC664F-E4C2-D407-F443-A210B4FDF578}"/>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346542" y="1601753"/>
                <a:ext cx="573257" cy="573257"/>
              </a:xfrm>
              <a:prstGeom prst="rect">
                <a:avLst/>
              </a:prstGeom>
            </p:spPr>
          </p:pic>
          <p:grpSp>
            <p:nvGrpSpPr>
              <p:cNvPr id="36" name="グループ化 35">
                <a:extLst>
                  <a:ext uri="{FF2B5EF4-FFF2-40B4-BE49-F238E27FC236}">
                    <a16:creationId xmlns:a16="http://schemas.microsoft.com/office/drawing/2014/main" id="{17D799C0-5686-164F-5B53-47804548E986}"/>
                  </a:ext>
                </a:extLst>
              </p:cNvPr>
              <p:cNvGrpSpPr/>
              <p:nvPr/>
            </p:nvGrpSpPr>
            <p:grpSpPr>
              <a:xfrm>
                <a:off x="1346540" y="2524949"/>
                <a:ext cx="2520853" cy="326037"/>
                <a:chOff x="993887" y="3012852"/>
                <a:chExt cx="4196490" cy="542757"/>
              </a:xfrm>
            </p:grpSpPr>
            <p:sp>
              <p:nvSpPr>
                <p:cNvPr id="40" name="角丸四角形 7">
                  <a:extLst>
                    <a:ext uri="{FF2B5EF4-FFF2-40B4-BE49-F238E27FC236}">
                      <a16:creationId xmlns:a16="http://schemas.microsoft.com/office/drawing/2014/main" id="{2EEF671F-0F1A-960F-B4A7-F66AD8F0F78B}"/>
                    </a:ext>
                  </a:extLst>
                </p:cNvPr>
                <p:cNvSpPr/>
                <p:nvPr/>
              </p:nvSpPr>
              <p:spPr>
                <a:xfrm>
                  <a:off x="993887" y="3012852"/>
                  <a:ext cx="4196490" cy="542757"/>
                </a:xfrm>
                <a:prstGeom prst="roundRect">
                  <a:avLst>
                    <a:gd name="adj" fmla="val 50000"/>
                  </a:avLst>
                </a:prstGeom>
                <a:solidFill>
                  <a:schemeClr val="bg1"/>
                </a:solidFill>
                <a:ln w="34925">
                  <a:solidFill>
                    <a:schemeClr val="bg2">
                      <a:lumMod val="75000"/>
                    </a:schemeClr>
                  </a:solid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pic>
              <p:nvPicPr>
                <p:cNvPr id="41" name="図 40">
                  <a:extLst>
                    <a:ext uri="{FF2B5EF4-FFF2-40B4-BE49-F238E27FC236}">
                      <a16:creationId xmlns:a16="http://schemas.microsoft.com/office/drawing/2014/main" id="{1DBD287F-28F6-BD6C-80BE-D12B9CDC48A6}"/>
                    </a:ext>
                  </a:extLst>
                </p:cNvPr>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52000"/>
                          </a14:imgEffect>
                        </a14:imgLayer>
                      </a14:imgProps>
                    </a:ext>
                    <a:ext uri="{28A0092B-C50C-407E-A947-70E740481C1C}">
                      <a14:useLocalDpi xmlns:a14="http://schemas.microsoft.com/office/drawing/2010/main" val="0"/>
                    </a:ext>
                  </a:extLst>
                </a:blip>
                <a:stretch>
                  <a:fillRect/>
                </a:stretch>
              </p:blipFill>
              <p:spPr>
                <a:xfrm>
                  <a:off x="4621127" y="3096876"/>
                  <a:ext cx="363120" cy="363120"/>
                </a:xfrm>
                <a:prstGeom prst="rect">
                  <a:avLst/>
                </a:prstGeom>
                <a:effectLst/>
              </p:spPr>
            </p:pic>
          </p:grpSp>
          <p:pic>
            <p:nvPicPr>
              <p:cNvPr id="37" name="図 36">
                <a:extLst>
                  <a:ext uri="{FF2B5EF4-FFF2-40B4-BE49-F238E27FC236}">
                    <a16:creationId xmlns:a16="http://schemas.microsoft.com/office/drawing/2014/main" id="{B05048EC-1C83-0675-1358-54280547CA37}"/>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217386" y="1601752"/>
                <a:ext cx="573257" cy="573257"/>
              </a:xfrm>
              <a:prstGeom prst="rect">
                <a:avLst/>
              </a:prstGeom>
            </p:spPr>
          </p:pic>
          <p:sp>
            <p:nvSpPr>
              <p:cNvPr id="38" name="右中かっこ 37">
                <a:extLst>
                  <a:ext uri="{FF2B5EF4-FFF2-40B4-BE49-F238E27FC236}">
                    <a16:creationId xmlns:a16="http://schemas.microsoft.com/office/drawing/2014/main" id="{9B2BA3DC-30AA-BB2B-8D42-8CEFB08F94ED}"/>
                  </a:ext>
                </a:extLst>
              </p:cNvPr>
              <p:cNvSpPr/>
              <p:nvPr/>
            </p:nvSpPr>
            <p:spPr>
              <a:xfrm rot="5400000">
                <a:off x="2548671" y="913255"/>
                <a:ext cx="116586" cy="2745788"/>
              </a:xfrm>
              <a:prstGeom prst="rightBrace">
                <a:avLst>
                  <a:gd name="adj1" fmla="val 77777"/>
                  <a:gd name="adj2" fmla="val 48959"/>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pic>
            <p:nvPicPr>
              <p:cNvPr id="39" name="図 38">
                <a:extLst>
                  <a:ext uri="{FF2B5EF4-FFF2-40B4-BE49-F238E27FC236}">
                    <a16:creationId xmlns:a16="http://schemas.microsoft.com/office/drawing/2014/main" id="{1459CFFE-7892-2BC6-ADB7-71734D91E149}"/>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320339" y="1604126"/>
                <a:ext cx="573257" cy="573257"/>
              </a:xfrm>
              <a:prstGeom prst="rect">
                <a:avLst/>
              </a:prstGeom>
            </p:spPr>
          </p:pic>
        </p:grpSp>
      </p:grpSp>
      <p:grpSp>
        <p:nvGrpSpPr>
          <p:cNvPr id="87" name="グループ化 86">
            <a:extLst>
              <a:ext uri="{FF2B5EF4-FFF2-40B4-BE49-F238E27FC236}">
                <a16:creationId xmlns:a16="http://schemas.microsoft.com/office/drawing/2014/main" id="{DD3EA608-FF19-5D0E-4EAD-D5CF5C21B22E}"/>
              </a:ext>
            </a:extLst>
          </p:cNvPr>
          <p:cNvGrpSpPr/>
          <p:nvPr/>
        </p:nvGrpSpPr>
        <p:grpSpPr>
          <a:xfrm>
            <a:off x="2780975" y="3456112"/>
            <a:ext cx="1944000" cy="1175140"/>
            <a:chOff x="2829621" y="3456112"/>
            <a:chExt cx="1944000" cy="1175140"/>
          </a:xfrm>
        </p:grpSpPr>
        <p:sp>
          <p:nvSpPr>
            <p:cNvPr id="67" name="正方形/長方形 66">
              <a:extLst>
                <a:ext uri="{FF2B5EF4-FFF2-40B4-BE49-F238E27FC236}">
                  <a16:creationId xmlns:a16="http://schemas.microsoft.com/office/drawing/2014/main" id="{C62997EC-B819-A9D0-C661-EBD0777971DD}"/>
                </a:ext>
              </a:extLst>
            </p:cNvPr>
            <p:cNvSpPr/>
            <p:nvPr/>
          </p:nvSpPr>
          <p:spPr>
            <a:xfrm>
              <a:off x="2829621" y="3456112"/>
              <a:ext cx="1944000" cy="46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36000" bIns="36000" rtlCol="0" anchor="ctr"/>
            <a:lstStyle/>
            <a:p>
              <a:pPr>
                <a:lnSpc>
                  <a:spcPts val="1500"/>
                </a:lnSpc>
              </a:pPr>
              <a:r>
                <a:rPr lang="ja-JP" altLang="en-US" sz="1400">
                  <a:solidFill>
                    <a:schemeClr val="tx1"/>
                  </a:solidFill>
                  <a:latin typeface="BIZ UDPGothic" panose="020B0400000000000000" pitchFamily="34" charset="-128"/>
                  <a:ea typeface="BIZ UDPGothic" panose="020B0400000000000000" pitchFamily="34" charset="-128"/>
                </a:rPr>
                <a:t>個別</a:t>
              </a:r>
              <a:r>
                <a:rPr lang="ja-JP" altLang="en-US" sz="1400" spc="-100">
                  <a:solidFill>
                    <a:schemeClr val="tx1"/>
                  </a:solidFill>
                  <a:latin typeface="BIZ UDPGothic" panose="020B0400000000000000" pitchFamily="34" charset="-128"/>
                  <a:ea typeface="BIZ UDPGothic" panose="020B0400000000000000" pitchFamily="34" charset="-128"/>
                </a:rPr>
                <a:t>のデータリポジトリで</a:t>
              </a:r>
              <a:r>
                <a:rPr lang="ja-JP" altLang="en-US" sz="1400">
                  <a:solidFill>
                    <a:schemeClr val="tx1"/>
                  </a:solidFill>
                  <a:latin typeface="BIZ UDPGothic" panose="020B0400000000000000" pitchFamily="34" charset="-128"/>
                  <a:ea typeface="BIZ UDPGothic" panose="020B0400000000000000" pitchFamily="34" charset="-128"/>
                </a:rPr>
                <a:t>探す</a:t>
              </a:r>
            </a:p>
          </p:txBody>
        </p:sp>
        <p:grpSp>
          <p:nvGrpSpPr>
            <p:cNvPr id="42" name="グループ化 41">
              <a:extLst>
                <a:ext uri="{FF2B5EF4-FFF2-40B4-BE49-F238E27FC236}">
                  <a16:creationId xmlns:a16="http://schemas.microsoft.com/office/drawing/2014/main" id="{5192830F-3B96-AF88-235E-B7894DC49D35}"/>
                </a:ext>
              </a:extLst>
            </p:cNvPr>
            <p:cNvGrpSpPr/>
            <p:nvPr/>
          </p:nvGrpSpPr>
          <p:grpSpPr>
            <a:xfrm>
              <a:off x="3216070" y="4071229"/>
              <a:ext cx="1171103" cy="560023"/>
              <a:chOff x="5622985" y="1512264"/>
              <a:chExt cx="2727566" cy="1304327"/>
            </a:xfrm>
          </p:grpSpPr>
          <p:grpSp>
            <p:nvGrpSpPr>
              <p:cNvPr id="43" name="グループ化 42">
                <a:extLst>
                  <a:ext uri="{FF2B5EF4-FFF2-40B4-BE49-F238E27FC236}">
                    <a16:creationId xmlns:a16="http://schemas.microsoft.com/office/drawing/2014/main" id="{99DACA66-B5C8-3BB5-1AFE-170D59C1F114}"/>
                  </a:ext>
                </a:extLst>
              </p:cNvPr>
              <p:cNvGrpSpPr/>
              <p:nvPr/>
            </p:nvGrpSpPr>
            <p:grpSpPr>
              <a:xfrm>
                <a:off x="6243352" y="1625886"/>
                <a:ext cx="1175426" cy="992086"/>
                <a:chOff x="8291843" y="1837092"/>
                <a:chExt cx="1747972" cy="1475327"/>
              </a:xfrm>
            </p:grpSpPr>
            <p:pic>
              <p:nvPicPr>
                <p:cNvPr id="60" name="図 59">
                  <a:extLst>
                    <a:ext uri="{FF2B5EF4-FFF2-40B4-BE49-F238E27FC236}">
                      <a16:creationId xmlns:a16="http://schemas.microsoft.com/office/drawing/2014/main" id="{00A57E43-7545-75ED-ED61-0B36C7E27B4A}"/>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291843" y="1837092"/>
                  <a:ext cx="1397835" cy="1397835"/>
                </a:xfrm>
                <a:prstGeom prst="rect">
                  <a:avLst/>
                </a:prstGeom>
              </p:spPr>
            </p:pic>
            <p:pic>
              <p:nvPicPr>
                <p:cNvPr id="61" name="図 60">
                  <a:extLst>
                    <a:ext uri="{FF2B5EF4-FFF2-40B4-BE49-F238E27FC236}">
                      <a16:creationId xmlns:a16="http://schemas.microsoft.com/office/drawing/2014/main" id="{17D49A4F-7C7F-4E44-74D5-3D01B1D0A9DF}"/>
                    </a:ext>
                  </a:extLst>
                </p:cNvPr>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52000"/>
                          </a14:imgEffect>
                        </a14:imgLayer>
                      </a14:imgProps>
                    </a:ext>
                    <a:ext uri="{28A0092B-C50C-407E-A947-70E740481C1C}">
                      <a14:useLocalDpi xmlns:a14="http://schemas.microsoft.com/office/drawing/2010/main" val="0"/>
                    </a:ext>
                  </a:extLst>
                </a:blip>
                <a:stretch>
                  <a:fillRect/>
                </a:stretch>
              </p:blipFill>
              <p:spPr>
                <a:xfrm>
                  <a:off x="8990761" y="2263365"/>
                  <a:ext cx="1049054" cy="1049054"/>
                </a:xfrm>
                <a:prstGeom prst="rect">
                  <a:avLst/>
                </a:prstGeom>
                <a:effectLst/>
              </p:spPr>
            </p:pic>
            <p:sp>
              <p:nvSpPr>
                <p:cNvPr id="62" name="楕円 61">
                  <a:extLst>
                    <a:ext uri="{FF2B5EF4-FFF2-40B4-BE49-F238E27FC236}">
                      <a16:creationId xmlns:a16="http://schemas.microsoft.com/office/drawing/2014/main" id="{45F4C1C7-B590-133E-3836-1B3F1040ABD0}"/>
                    </a:ext>
                  </a:extLst>
                </p:cNvPr>
                <p:cNvSpPr/>
                <p:nvPr/>
              </p:nvSpPr>
              <p:spPr>
                <a:xfrm>
                  <a:off x="9156063" y="2438400"/>
                  <a:ext cx="504836" cy="479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nvGrpSpPr>
              <p:cNvPr id="44" name="グループ化 43">
                <a:extLst>
                  <a:ext uri="{FF2B5EF4-FFF2-40B4-BE49-F238E27FC236}">
                    <a16:creationId xmlns:a16="http://schemas.microsoft.com/office/drawing/2014/main" id="{1C10ACAF-053D-AA73-A181-510BA2511202}"/>
                  </a:ext>
                </a:extLst>
              </p:cNvPr>
              <p:cNvGrpSpPr/>
              <p:nvPr/>
            </p:nvGrpSpPr>
            <p:grpSpPr>
              <a:xfrm>
                <a:off x="5641991" y="1512264"/>
                <a:ext cx="638169" cy="538630"/>
                <a:chOff x="8291840" y="1837089"/>
                <a:chExt cx="1747967" cy="1475324"/>
              </a:xfrm>
            </p:grpSpPr>
            <p:pic>
              <p:nvPicPr>
                <p:cNvPr id="57" name="図 56">
                  <a:extLst>
                    <a:ext uri="{FF2B5EF4-FFF2-40B4-BE49-F238E27FC236}">
                      <a16:creationId xmlns:a16="http://schemas.microsoft.com/office/drawing/2014/main" id="{C895A7EC-68EC-7E8E-2696-AE70363E50EC}"/>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291840" y="1837089"/>
                  <a:ext cx="1397834" cy="1397835"/>
                </a:xfrm>
                <a:prstGeom prst="rect">
                  <a:avLst/>
                </a:prstGeom>
              </p:spPr>
            </p:pic>
            <p:pic>
              <p:nvPicPr>
                <p:cNvPr id="58" name="図 57">
                  <a:extLst>
                    <a:ext uri="{FF2B5EF4-FFF2-40B4-BE49-F238E27FC236}">
                      <a16:creationId xmlns:a16="http://schemas.microsoft.com/office/drawing/2014/main" id="{D0CC5234-6B11-7AAA-19FD-2EDDB7324CC8}"/>
                    </a:ext>
                  </a:extLst>
                </p:cNvPr>
                <p:cNvPicPr>
                  <a:picLocks noChangeAspect="1"/>
                </p:cNvPicPr>
                <p:nvPr/>
              </p:nvPicPr>
              <p:blipFill>
                <a:blip r:embed="rId16" cstate="print">
                  <a:extLst>
                    <a:ext uri="{BEBA8EAE-BF5A-486C-A8C5-ECC9F3942E4B}">
                      <a14:imgProps xmlns:a14="http://schemas.microsoft.com/office/drawing/2010/main">
                        <a14:imgLayer r:embed="rId17">
                          <a14:imgEffect>
                            <a14:brightnessContrast bright="52000"/>
                          </a14:imgEffect>
                        </a14:imgLayer>
                      </a14:imgProps>
                    </a:ext>
                    <a:ext uri="{28A0092B-C50C-407E-A947-70E740481C1C}">
                      <a14:useLocalDpi xmlns:a14="http://schemas.microsoft.com/office/drawing/2010/main" val="0"/>
                    </a:ext>
                  </a:extLst>
                </a:blip>
                <a:stretch>
                  <a:fillRect/>
                </a:stretch>
              </p:blipFill>
              <p:spPr>
                <a:xfrm>
                  <a:off x="8990752" y="2263359"/>
                  <a:ext cx="1049055" cy="1049054"/>
                </a:xfrm>
                <a:prstGeom prst="rect">
                  <a:avLst/>
                </a:prstGeom>
                <a:effectLst/>
              </p:spPr>
            </p:pic>
            <p:sp>
              <p:nvSpPr>
                <p:cNvPr id="59" name="楕円 58">
                  <a:extLst>
                    <a:ext uri="{FF2B5EF4-FFF2-40B4-BE49-F238E27FC236}">
                      <a16:creationId xmlns:a16="http://schemas.microsoft.com/office/drawing/2014/main" id="{DB1FAE9B-78A6-0737-0F07-FF86E16D296E}"/>
                    </a:ext>
                  </a:extLst>
                </p:cNvPr>
                <p:cNvSpPr/>
                <p:nvPr/>
              </p:nvSpPr>
              <p:spPr>
                <a:xfrm>
                  <a:off x="9156062" y="2438400"/>
                  <a:ext cx="504836" cy="4790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nvGrpSpPr>
              <p:cNvPr id="45" name="グループ化 44">
                <a:extLst>
                  <a:ext uri="{FF2B5EF4-FFF2-40B4-BE49-F238E27FC236}">
                    <a16:creationId xmlns:a16="http://schemas.microsoft.com/office/drawing/2014/main" id="{B112AB74-7930-0A0B-60E8-9B79DDB096D2}"/>
                  </a:ext>
                </a:extLst>
              </p:cNvPr>
              <p:cNvGrpSpPr/>
              <p:nvPr/>
            </p:nvGrpSpPr>
            <p:grpSpPr>
              <a:xfrm>
                <a:off x="7478026" y="2469916"/>
                <a:ext cx="410741" cy="346675"/>
                <a:chOff x="8291840" y="1837091"/>
                <a:chExt cx="1747968" cy="1475325"/>
              </a:xfrm>
            </p:grpSpPr>
            <p:pic>
              <p:nvPicPr>
                <p:cNvPr id="54" name="図 53">
                  <a:extLst>
                    <a:ext uri="{FF2B5EF4-FFF2-40B4-BE49-F238E27FC236}">
                      <a16:creationId xmlns:a16="http://schemas.microsoft.com/office/drawing/2014/main" id="{C0AAE1F7-7E62-D437-2008-75DDA27B2AA7}"/>
                    </a:ext>
                  </a:extLst>
                </p:cNvPr>
                <p:cNvPicPr>
                  <a:picLocks noChangeAspect="1"/>
                </p:cNvPicPr>
                <p:nvPr/>
              </p:nvPicPr>
              <p:blipFill>
                <a:blip r:embed="rId1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291840" y="1837091"/>
                  <a:ext cx="1397834" cy="1397836"/>
                </a:xfrm>
                <a:prstGeom prst="rect">
                  <a:avLst/>
                </a:prstGeom>
              </p:spPr>
            </p:pic>
            <p:pic>
              <p:nvPicPr>
                <p:cNvPr id="55" name="図 54">
                  <a:extLst>
                    <a:ext uri="{FF2B5EF4-FFF2-40B4-BE49-F238E27FC236}">
                      <a16:creationId xmlns:a16="http://schemas.microsoft.com/office/drawing/2014/main" id="{86D165FF-16FE-E55F-40BD-1F309FC5A0A7}"/>
                    </a:ext>
                  </a:extLst>
                </p:cNvPr>
                <p:cNvPicPr>
                  <a:picLocks noChangeAspect="1"/>
                </p:cNvPicPr>
                <p:nvPr/>
              </p:nvPicPr>
              <p:blipFill>
                <a:blip r:embed="rId19" cstate="print">
                  <a:extLst>
                    <a:ext uri="{BEBA8EAE-BF5A-486C-A8C5-ECC9F3942E4B}">
                      <a14:imgProps xmlns:a14="http://schemas.microsoft.com/office/drawing/2010/main">
                        <a14:imgLayer r:embed="rId20">
                          <a14:imgEffect>
                            <a14:brightnessContrast bright="52000"/>
                          </a14:imgEffect>
                        </a14:imgLayer>
                      </a14:imgProps>
                    </a:ext>
                    <a:ext uri="{28A0092B-C50C-407E-A947-70E740481C1C}">
                      <a14:useLocalDpi xmlns:a14="http://schemas.microsoft.com/office/drawing/2010/main" val="0"/>
                    </a:ext>
                  </a:extLst>
                </a:blip>
                <a:stretch>
                  <a:fillRect/>
                </a:stretch>
              </p:blipFill>
              <p:spPr>
                <a:xfrm>
                  <a:off x="8990754" y="2263363"/>
                  <a:ext cx="1049054" cy="1049053"/>
                </a:xfrm>
                <a:prstGeom prst="rect">
                  <a:avLst/>
                </a:prstGeom>
                <a:effectLst/>
              </p:spPr>
            </p:pic>
            <p:sp>
              <p:nvSpPr>
                <p:cNvPr id="56" name="楕円 55">
                  <a:extLst>
                    <a:ext uri="{FF2B5EF4-FFF2-40B4-BE49-F238E27FC236}">
                      <a16:creationId xmlns:a16="http://schemas.microsoft.com/office/drawing/2014/main" id="{68C988E8-FDB7-340C-B51B-5E339055F923}"/>
                    </a:ext>
                  </a:extLst>
                </p:cNvPr>
                <p:cNvSpPr/>
                <p:nvPr/>
              </p:nvSpPr>
              <p:spPr>
                <a:xfrm>
                  <a:off x="9156064" y="2438401"/>
                  <a:ext cx="504837" cy="479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nvGrpSpPr>
              <p:cNvPr id="46" name="グループ化 45">
                <a:extLst>
                  <a:ext uri="{FF2B5EF4-FFF2-40B4-BE49-F238E27FC236}">
                    <a16:creationId xmlns:a16="http://schemas.microsoft.com/office/drawing/2014/main" id="{29C4DB44-007A-D2B6-7DE8-72CF7D381820}"/>
                  </a:ext>
                </a:extLst>
              </p:cNvPr>
              <p:cNvGrpSpPr/>
              <p:nvPr/>
            </p:nvGrpSpPr>
            <p:grpSpPr>
              <a:xfrm>
                <a:off x="7642255" y="1613626"/>
                <a:ext cx="708296" cy="597816"/>
                <a:chOff x="8291828" y="1837090"/>
                <a:chExt cx="1747973" cy="1475323"/>
              </a:xfrm>
            </p:grpSpPr>
            <p:pic>
              <p:nvPicPr>
                <p:cNvPr id="51" name="図 50">
                  <a:extLst>
                    <a:ext uri="{FF2B5EF4-FFF2-40B4-BE49-F238E27FC236}">
                      <a16:creationId xmlns:a16="http://schemas.microsoft.com/office/drawing/2014/main" id="{58E19AA2-C59B-F72A-0941-9C11DD07E8E5}"/>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291828" y="1837090"/>
                  <a:ext cx="1397833" cy="1397834"/>
                </a:xfrm>
                <a:prstGeom prst="rect">
                  <a:avLst/>
                </a:prstGeom>
              </p:spPr>
            </p:pic>
            <p:pic>
              <p:nvPicPr>
                <p:cNvPr id="52" name="図 51">
                  <a:extLst>
                    <a:ext uri="{FF2B5EF4-FFF2-40B4-BE49-F238E27FC236}">
                      <a16:creationId xmlns:a16="http://schemas.microsoft.com/office/drawing/2014/main" id="{D9E9077B-8C0D-8A93-B500-6B30B6C76306}"/>
                    </a:ext>
                  </a:extLst>
                </p:cNvPr>
                <p:cNvPicPr>
                  <a:picLocks noChangeAspect="1"/>
                </p:cNvPicPr>
                <p:nvPr/>
              </p:nvPicPr>
              <p:blipFill>
                <a:blip r:embed="rId21" cstate="print">
                  <a:extLst>
                    <a:ext uri="{BEBA8EAE-BF5A-486C-A8C5-ECC9F3942E4B}">
                      <a14:imgProps xmlns:a14="http://schemas.microsoft.com/office/drawing/2010/main">
                        <a14:imgLayer r:embed="rId22">
                          <a14:imgEffect>
                            <a14:brightnessContrast bright="52000"/>
                          </a14:imgEffect>
                        </a14:imgLayer>
                      </a14:imgProps>
                    </a:ext>
                    <a:ext uri="{28A0092B-C50C-407E-A947-70E740481C1C}">
                      <a14:useLocalDpi xmlns:a14="http://schemas.microsoft.com/office/drawing/2010/main" val="0"/>
                    </a:ext>
                  </a:extLst>
                </a:blip>
                <a:stretch>
                  <a:fillRect/>
                </a:stretch>
              </p:blipFill>
              <p:spPr>
                <a:xfrm>
                  <a:off x="8990748" y="2263361"/>
                  <a:ext cx="1049053" cy="1049052"/>
                </a:xfrm>
                <a:prstGeom prst="rect">
                  <a:avLst/>
                </a:prstGeom>
                <a:effectLst/>
              </p:spPr>
            </p:pic>
            <p:sp>
              <p:nvSpPr>
                <p:cNvPr id="53" name="楕円 52">
                  <a:extLst>
                    <a:ext uri="{FF2B5EF4-FFF2-40B4-BE49-F238E27FC236}">
                      <a16:creationId xmlns:a16="http://schemas.microsoft.com/office/drawing/2014/main" id="{E4B729FE-6B8A-1987-A194-A1B007AACBBC}"/>
                    </a:ext>
                  </a:extLst>
                </p:cNvPr>
                <p:cNvSpPr/>
                <p:nvPr/>
              </p:nvSpPr>
              <p:spPr>
                <a:xfrm>
                  <a:off x="9156062" y="2438400"/>
                  <a:ext cx="504835" cy="479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nvGrpSpPr>
              <p:cNvPr id="47" name="グループ化 46">
                <a:extLst>
                  <a:ext uri="{FF2B5EF4-FFF2-40B4-BE49-F238E27FC236}">
                    <a16:creationId xmlns:a16="http://schemas.microsoft.com/office/drawing/2014/main" id="{211C62D1-8866-2A9A-DF56-CF7E169F2AB7}"/>
                  </a:ext>
                </a:extLst>
              </p:cNvPr>
              <p:cNvGrpSpPr/>
              <p:nvPr/>
            </p:nvGrpSpPr>
            <p:grpSpPr>
              <a:xfrm>
                <a:off x="5622985" y="2361635"/>
                <a:ext cx="322874" cy="272513"/>
                <a:chOff x="8291840" y="1837091"/>
                <a:chExt cx="1747971" cy="1475325"/>
              </a:xfrm>
            </p:grpSpPr>
            <p:pic>
              <p:nvPicPr>
                <p:cNvPr id="48" name="図 47">
                  <a:extLst>
                    <a:ext uri="{FF2B5EF4-FFF2-40B4-BE49-F238E27FC236}">
                      <a16:creationId xmlns:a16="http://schemas.microsoft.com/office/drawing/2014/main" id="{6ABFD79E-C84E-3FB0-42A2-3559F49E732A}"/>
                    </a:ext>
                  </a:extLst>
                </p:cNvPr>
                <p:cNvPicPr>
                  <a:picLocks noChangeAspect="1"/>
                </p:cNvPicPr>
                <p:nvPr/>
              </p:nvPicPr>
              <p:blipFill>
                <a:blip r:embed="rId2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291840" y="1837091"/>
                  <a:ext cx="1397836" cy="1397833"/>
                </a:xfrm>
                <a:prstGeom prst="rect">
                  <a:avLst/>
                </a:prstGeom>
              </p:spPr>
            </p:pic>
            <p:pic>
              <p:nvPicPr>
                <p:cNvPr id="49" name="図 48">
                  <a:extLst>
                    <a:ext uri="{FF2B5EF4-FFF2-40B4-BE49-F238E27FC236}">
                      <a16:creationId xmlns:a16="http://schemas.microsoft.com/office/drawing/2014/main" id="{8E69EF3A-959A-5D9E-05BA-AFCDDA104C87}"/>
                    </a:ext>
                  </a:extLst>
                </p:cNvPr>
                <p:cNvPicPr>
                  <a:picLocks noChangeAspect="1"/>
                </p:cNvPicPr>
                <p:nvPr/>
              </p:nvPicPr>
              <p:blipFill>
                <a:blip r:embed="rId24" cstate="print">
                  <a:extLst>
                    <a:ext uri="{BEBA8EAE-BF5A-486C-A8C5-ECC9F3942E4B}">
                      <a14:imgProps xmlns:a14="http://schemas.microsoft.com/office/drawing/2010/main">
                        <a14:imgLayer r:embed="rId25">
                          <a14:imgEffect>
                            <a14:brightnessContrast bright="52000"/>
                          </a14:imgEffect>
                        </a14:imgLayer>
                      </a14:imgProps>
                    </a:ext>
                    <a:ext uri="{28A0092B-C50C-407E-A947-70E740481C1C}">
                      <a14:useLocalDpi xmlns:a14="http://schemas.microsoft.com/office/drawing/2010/main" val="0"/>
                    </a:ext>
                  </a:extLst>
                </a:blip>
                <a:stretch>
                  <a:fillRect/>
                </a:stretch>
              </p:blipFill>
              <p:spPr>
                <a:xfrm>
                  <a:off x="8990758" y="2263361"/>
                  <a:ext cx="1049053" cy="1049055"/>
                </a:xfrm>
                <a:prstGeom prst="rect">
                  <a:avLst/>
                </a:prstGeom>
                <a:effectLst/>
              </p:spPr>
            </p:pic>
            <p:sp>
              <p:nvSpPr>
                <p:cNvPr id="50" name="楕円 49">
                  <a:extLst>
                    <a:ext uri="{FF2B5EF4-FFF2-40B4-BE49-F238E27FC236}">
                      <a16:creationId xmlns:a16="http://schemas.microsoft.com/office/drawing/2014/main" id="{5E83DAE6-B83D-9C67-54A1-894FCA41555A}"/>
                    </a:ext>
                  </a:extLst>
                </p:cNvPr>
                <p:cNvSpPr/>
                <p:nvPr/>
              </p:nvSpPr>
              <p:spPr>
                <a:xfrm>
                  <a:off x="9156062" y="2438402"/>
                  <a:ext cx="504838" cy="479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grpSp>
        </p:grpSp>
      </p:grpSp>
      <p:sp>
        <p:nvSpPr>
          <p:cNvPr id="64" name="タイトル 1">
            <a:extLst>
              <a:ext uri="{FF2B5EF4-FFF2-40B4-BE49-F238E27FC236}">
                <a16:creationId xmlns:a16="http://schemas.microsoft.com/office/drawing/2014/main" id="{B8218066-D1F4-2737-8B50-48CE003336FF}"/>
              </a:ext>
            </a:extLst>
          </p:cNvPr>
          <p:cNvSpPr txBox="1">
            <a:spLocks/>
          </p:cNvSpPr>
          <p:nvPr/>
        </p:nvSpPr>
        <p:spPr bwMode="auto">
          <a:xfrm>
            <a:off x="300026" y="2936292"/>
            <a:ext cx="2913560" cy="33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marL="285750" indent="-285750" algn="l">
              <a:buFont typeface="Wingdings" panose="05000000000000000000" pitchFamily="2" charset="2"/>
              <a:buChar char="u"/>
            </a:pPr>
            <a:r>
              <a:rPr lang="ja-JP" altLang="en-US" sz="1800" b="0">
                <a:solidFill>
                  <a:schemeClr val="tx1"/>
                </a:solidFill>
                <a:latin typeface="BIZ UDPGothic" panose="020B0400000000000000" pitchFamily="34" charset="-128"/>
                <a:ea typeface="BIZ UDPGothic" panose="020B0400000000000000" pitchFamily="34" charset="-128"/>
              </a:rPr>
              <a:t>データの検索方法</a:t>
            </a:r>
          </a:p>
        </p:txBody>
      </p:sp>
      <p:sp>
        <p:nvSpPr>
          <p:cNvPr id="71" name="正方形/長方形 70">
            <a:extLst>
              <a:ext uri="{FF2B5EF4-FFF2-40B4-BE49-F238E27FC236}">
                <a16:creationId xmlns:a16="http://schemas.microsoft.com/office/drawing/2014/main" id="{F19FD7F9-8EF3-9A23-4BEA-EE2D7AC6968E}"/>
              </a:ext>
            </a:extLst>
          </p:cNvPr>
          <p:cNvSpPr/>
          <p:nvPr/>
        </p:nvSpPr>
        <p:spPr>
          <a:xfrm>
            <a:off x="1" y="4882430"/>
            <a:ext cx="9036496" cy="2556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pp.2</a:t>
            </a:r>
            <a:r>
              <a:rPr kumimoji="1" lang="en-US" altLang="ja-JP" sz="900">
                <a:solidFill>
                  <a:schemeClr val="tx1"/>
                </a:solidFill>
                <a:latin typeface="BIZ UDPGothic" panose="020B0400000000000000" pitchFamily="34" charset="-128"/>
                <a:ea typeface="BIZ UDPGothic" panose="020B0400000000000000" pitchFamily="34" charset="-128"/>
              </a:rPr>
              <a:t>, 3.</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26"/>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
        <p:nvSpPr>
          <p:cNvPr id="19" name="テキスト ボックス 18">
            <a:extLst>
              <a:ext uri="{FF2B5EF4-FFF2-40B4-BE49-F238E27FC236}">
                <a16:creationId xmlns:a16="http://schemas.microsoft.com/office/drawing/2014/main" id="{2A0D5A06-339B-1C1F-16D2-B79AD210CD56}"/>
              </a:ext>
            </a:extLst>
          </p:cNvPr>
          <p:cNvSpPr txBox="1"/>
          <p:nvPr/>
        </p:nvSpPr>
        <p:spPr>
          <a:xfrm>
            <a:off x="296813" y="1033845"/>
            <a:ext cx="2957861" cy="369332"/>
          </a:xfrm>
          <a:prstGeom prst="rect">
            <a:avLst/>
          </a:prstGeom>
          <a:noFill/>
        </p:spPr>
        <p:txBody>
          <a:bodyPr wrap="none" rtlCol="0">
            <a:spAutoFit/>
          </a:bodyPr>
          <a:lstStyle/>
          <a:p>
            <a:pPr marL="285750" indent="-285750">
              <a:buFont typeface="Wingdings" pitchFamily="2" charset="2"/>
              <a:buChar char="u"/>
            </a:pPr>
            <a:r>
              <a:rPr lang="ja-JP" altLang="en-US" sz="1800">
                <a:solidFill>
                  <a:schemeClr val="tx1"/>
                </a:solidFill>
                <a:latin typeface="BIZ UDPGothic" panose="020B0400000000000000" pitchFamily="34" charset="-128"/>
                <a:ea typeface="BIZ UDPGothic" panose="020B0400000000000000" pitchFamily="34" charset="-128"/>
              </a:rPr>
              <a:t>研究の際に用いるデータ</a:t>
            </a:r>
            <a:endParaRPr kumimoji="1" lang="ja-JP" altLang="en-US">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871832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ADB6EC4C-3CE6-09E1-7C8F-EEC59F7F8BFE}"/>
              </a:ext>
            </a:extLst>
          </p:cNvPr>
          <p:cNvSpPr>
            <a:spLocks noGrp="1"/>
          </p:cNvSpPr>
          <p:nvPr>
            <p:ph type="title"/>
          </p:nvPr>
        </p:nvSpPr>
        <p:spPr/>
        <p:txBody>
          <a:bodyPr/>
          <a:lstStyle/>
          <a:p>
            <a:endParaRPr lang="ja-JP" altLang="en-US"/>
          </a:p>
        </p:txBody>
      </p:sp>
      <p:sp>
        <p:nvSpPr>
          <p:cNvPr id="3" name="コンテンツ プレースホルダー 2">
            <a:extLst>
              <a:ext uri="{FF2B5EF4-FFF2-40B4-BE49-F238E27FC236}">
                <a16:creationId xmlns:a16="http://schemas.microsoft.com/office/drawing/2014/main" id="{66CF4255-8B46-4E43-B43A-A4E8FC1D566E}"/>
              </a:ext>
            </a:extLst>
          </p:cNvPr>
          <p:cNvSpPr>
            <a:spLocks noGrp="1"/>
          </p:cNvSpPr>
          <p:nvPr>
            <p:ph idx="1"/>
          </p:nvPr>
        </p:nvSpPr>
        <p:spPr>
          <a:xfrm>
            <a:off x="4788024" y="2471122"/>
            <a:ext cx="3876326" cy="1563441"/>
          </a:xfrm>
        </p:spPr>
        <p:txBody>
          <a:bodyPr>
            <a:normAutofit/>
          </a:bodyPr>
          <a:lstStyle/>
          <a:p>
            <a:r>
              <a:rPr lang="ja-JP" altLang="en-US" sz="1400"/>
              <a:t>約</a:t>
            </a:r>
            <a:r>
              <a:rPr lang="en-US" altLang="ja-JP" sz="1400"/>
              <a:t>450</a:t>
            </a:r>
            <a:r>
              <a:rPr lang="ja-JP" altLang="en-US" sz="1400"/>
              <a:t>の分野別リポジトリや機関リポジトリを横断してデータを検索することができる（</a:t>
            </a:r>
            <a:r>
              <a:rPr lang="en-US" altLang="ja-JP" sz="1400"/>
              <a:t>2024</a:t>
            </a:r>
            <a:r>
              <a:rPr lang="ja-JP" altLang="en-US" sz="1400"/>
              <a:t>年</a:t>
            </a:r>
            <a:r>
              <a:rPr lang="en-US" altLang="ja-JP" sz="1400"/>
              <a:t>10</a:t>
            </a:r>
            <a:r>
              <a:rPr lang="ja-JP" altLang="en-US" sz="1400"/>
              <a:t>月現在）</a:t>
            </a:r>
          </a:p>
          <a:p>
            <a:r>
              <a:rPr lang="ja-JP" altLang="en-US" sz="1400"/>
              <a:t>有料のデータベース</a:t>
            </a:r>
            <a:endParaRPr lang="en-US" altLang="ja-JP" sz="1400"/>
          </a:p>
        </p:txBody>
      </p:sp>
      <p:pic>
        <p:nvPicPr>
          <p:cNvPr id="7" name="図 6"/>
          <p:cNvPicPr>
            <a:picLocks noChangeAspect="1"/>
          </p:cNvPicPr>
          <p:nvPr/>
        </p:nvPicPr>
        <p:blipFill rotWithShape="1">
          <a:blip r:embed="rId3"/>
          <a:srcRect t="19662" r="33762" b="4561"/>
          <a:stretch/>
        </p:blipFill>
        <p:spPr>
          <a:xfrm>
            <a:off x="629838" y="1684844"/>
            <a:ext cx="3276000" cy="2998229"/>
          </a:xfrm>
          <a:prstGeom prst="rect">
            <a:avLst/>
          </a:prstGeom>
          <a:effectLst>
            <a:outerShdw blurRad="50800" dist="38100" dir="5400000" algn="t" rotWithShape="0">
              <a:prstClr val="black">
                <a:alpha val="40000"/>
              </a:prstClr>
            </a:outerShdw>
          </a:effectLst>
        </p:spPr>
      </p:pic>
      <p:sp>
        <p:nvSpPr>
          <p:cNvPr id="9" name="テキスト ボックス 8"/>
          <p:cNvSpPr txBox="1"/>
          <p:nvPr/>
        </p:nvSpPr>
        <p:spPr>
          <a:xfrm>
            <a:off x="694740" y="1133373"/>
            <a:ext cx="3507692" cy="461665"/>
          </a:xfrm>
          <a:prstGeom prst="rect">
            <a:avLst/>
          </a:prstGeom>
          <a:noFill/>
        </p:spPr>
        <p:txBody>
          <a:bodyPr wrap="none" rtlCol="0">
            <a:spAutoFit/>
          </a:bodyPr>
          <a:lstStyle/>
          <a:p>
            <a:r>
              <a:rPr lang="en-US" altLang="ja-JP" sz="2400">
                <a:solidFill>
                  <a:schemeClr val="tx1">
                    <a:lumMod val="65000"/>
                    <a:lumOff val="35000"/>
                  </a:schemeClr>
                </a:solidFill>
                <a:latin typeface="BIZ UDPGothic" panose="020B0400000000000000" pitchFamily="34" charset="-128"/>
                <a:ea typeface="BIZ UDPGothic" panose="020B0400000000000000" pitchFamily="34" charset="-128"/>
              </a:rPr>
              <a:t>Data Citation Index</a:t>
            </a:r>
            <a:endParaRPr lang="ja-JP" altLang="en-US" sz="2400">
              <a:solidFill>
                <a:schemeClr val="tx1">
                  <a:lumMod val="65000"/>
                  <a:lumOff val="35000"/>
                </a:schemeClr>
              </a:solidFill>
              <a:latin typeface="BIZ UDPGothic" panose="020B0400000000000000" pitchFamily="34" charset="-128"/>
              <a:ea typeface="BIZ UDPGothic" panose="020B0400000000000000" pitchFamily="34" charset="-128"/>
            </a:endParaRPr>
          </a:p>
        </p:txBody>
      </p:sp>
      <p:pic>
        <p:nvPicPr>
          <p:cNvPr id="11" name="図 10"/>
          <p:cNvPicPr>
            <a:picLocks noChangeAspect="1"/>
          </p:cNvPicPr>
          <p:nvPr/>
        </p:nvPicPr>
        <p:blipFill>
          <a:blip r:embed="rId4"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4451352" y="2176068"/>
            <a:ext cx="241295" cy="241295"/>
          </a:xfrm>
          <a:prstGeom prst="rect">
            <a:avLst/>
          </a:prstGeom>
          <a:noFill/>
          <a:ln>
            <a:noFill/>
          </a:ln>
        </p:spPr>
      </p:pic>
      <p:sp>
        <p:nvSpPr>
          <p:cNvPr id="12" name="テキスト ボックス 11">
            <a:hlinkClick r:id="rId5"/>
          </p:cNvPr>
          <p:cNvSpPr txBox="1"/>
          <p:nvPr/>
        </p:nvSpPr>
        <p:spPr>
          <a:xfrm>
            <a:off x="4687739" y="2089695"/>
            <a:ext cx="4456261" cy="415498"/>
          </a:xfrm>
          <a:prstGeom prst="rect">
            <a:avLst/>
          </a:prstGeom>
          <a:noFill/>
        </p:spPr>
        <p:txBody>
          <a:bodyPr wrap="square" rtlCol="0">
            <a:spAutoFit/>
          </a:bodyPr>
          <a:lstStyle/>
          <a:p>
            <a:r>
              <a:rPr lang="en-US" altLang="ja-JP" sz="1050">
                <a:latin typeface="BIZ UDPGothic" panose="020B0400000000000000" pitchFamily="34" charset="-128"/>
                <a:ea typeface="BIZ UDPGothic" panose="020B0400000000000000" pitchFamily="34" charset="-128"/>
                <a:hlinkClick r:id="rId6"/>
              </a:rPr>
              <a:t>https://webofscience.help.clarivate.com/ja-jp/Content/data-citation-index/data-citation-index.htm</a:t>
            </a:r>
            <a:endParaRPr lang="en-US" altLang="ja-JP" sz="1050">
              <a:latin typeface="BIZ UDPGothic" panose="020B0400000000000000" pitchFamily="34" charset="-128"/>
              <a:ea typeface="BIZ UDPGothic" panose="020B0400000000000000" pitchFamily="34" charset="-128"/>
            </a:endParaRPr>
          </a:p>
        </p:txBody>
      </p:sp>
      <p:sp>
        <p:nvSpPr>
          <p:cNvPr id="13" name="角丸四角形 12"/>
          <p:cNvSpPr/>
          <p:nvPr/>
        </p:nvSpPr>
        <p:spPr>
          <a:xfrm>
            <a:off x="4404295" y="1699230"/>
            <a:ext cx="585788" cy="308996"/>
          </a:xfrm>
          <a:prstGeom prst="roundRect">
            <a:avLst>
              <a:gd name="adj" fmla="val 27671"/>
            </a:avLst>
          </a:prstGeom>
          <a:solidFill>
            <a:schemeClr val="bg1"/>
          </a:solid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a:solidFill>
                  <a:srgbClr val="5B9BD5"/>
                </a:solidFill>
                <a:latin typeface="BIZ UDPGothic" panose="020B0400000000000000" pitchFamily="34" charset="-128"/>
                <a:ea typeface="BIZ UDPGothic" panose="020B0400000000000000" pitchFamily="34" charset="-128"/>
              </a:rPr>
              <a:t>提供元</a:t>
            </a:r>
          </a:p>
        </p:txBody>
      </p:sp>
      <p:sp>
        <p:nvSpPr>
          <p:cNvPr id="14" name="テキスト ボックス 13"/>
          <p:cNvSpPr txBox="1"/>
          <p:nvPr/>
        </p:nvSpPr>
        <p:spPr>
          <a:xfrm>
            <a:off x="5048001" y="1684844"/>
            <a:ext cx="3356372" cy="338554"/>
          </a:xfrm>
          <a:prstGeom prst="rect">
            <a:avLst/>
          </a:prstGeom>
          <a:noFill/>
        </p:spPr>
        <p:txBody>
          <a:bodyPr wrap="square" rtlCol="0">
            <a:spAutoFit/>
          </a:bodyPr>
          <a:lstStyle/>
          <a:p>
            <a:r>
              <a:rPr lang="en-US" altLang="ja-JP" sz="1600">
                <a:latin typeface="BIZ UDPGothic" panose="020B0400000000000000" pitchFamily="34" charset="-128"/>
                <a:ea typeface="BIZ UDPGothic" panose="020B0400000000000000" pitchFamily="34" charset="-128"/>
              </a:rPr>
              <a:t>ClarivateAnalytics</a:t>
            </a:r>
          </a:p>
        </p:txBody>
      </p:sp>
      <p:sp>
        <p:nvSpPr>
          <p:cNvPr id="8" name="正方形/長方形 7">
            <a:extLst>
              <a:ext uri="{FF2B5EF4-FFF2-40B4-BE49-F238E27FC236}">
                <a16:creationId xmlns:a16="http://schemas.microsoft.com/office/drawing/2014/main" id="{CEE6DB61-32CC-00C5-249C-30EE4FCC890B}"/>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15" name="タイトル 12">
            <a:extLst>
              <a:ext uri="{FF2B5EF4-FFF2-40B4-BE49-F238E27FC236}">
                <a16:creationId xmlns:a16="http://schemas.microsoft.com/office/drawing/2014/main" id="{93638BFA-A8CE-3B65-7011-8C82B700CC28}"/>
              </a:ext>
            </a:extLst>
          </p:cNvPr>
          <p:cNvSpPr txBox="1">
            <a:spLocks/>
          </p:cNvSpPr>
          <p:nvPr/>
        </p:nvSpPr>
        <p:spPr bwMode="auto">
          <a:xfrm>
            <a:off x="0" y="0"/>
            <a:ext cx="9144000" cy="8435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36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a:lstStyle>
          <a:p>
            <a:r>
              <a:rPr lang="ja-JP" altLang="en-US" sz="2800">
                <a:latin typeface="BIZ UDPGothic" panose="020B0400000000000000" pitchFamily="34" charset="-128"/>
                <a:ea typeface="BIZ UDPGothic" panose="020B0400000000000000" pitchFamily="34" charset="-128"/>
                <a:cs typeface="+mj-cs"/>
              </a:rPr>
              <a:t>複数のデータリポジトリから一括で検索する</a:t>
            </a:r>
            <a:endParaRPr lang="ja-JP" altLang="en-US" sz="2800"/>
          </a:p>
        </p:txBody>
      </p:sp>
      <p:sp>
        <p:nvSpPr>
          <p:cNvPr id="16" name="楕円 15">
            <a:extLst>
              <a:ext uri="{FF2B5EF4-FFF2-40B4-BE49-F238E27FC236}">
                <a16:creationId xmlns:a16="http://schemas.microsoft.com/office/drawing/2014/main" id="{52136138-250C-B7F1-E75E-3930E1218032}"/>
              </a:ext>
            </a:extLst>
          </p:cNvPr>
          <p:cNvSpPr/>
          <p:nvPr/>
        </p:nvSpPr>
        <p:spPr>
          <a:xfrm>
            <a:off x="724094" y="270209"/>
            <a:ext cx="376463"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1</a:t>
            </a:r>
            <a:endParaRPr lang="ja-JP" altLang="en-US" sz="2100">
              <a:latin typeface="BIZ UDPGothic" panose="020B0400000000000000" pitchFamily="34" charset="-128"/>
              <a:ea typeface="BIZ UDPGothic" panose="020B0400000000000000" pitchFamily="34" charset="-128"/>
            </a:endParaRPr>
          </a:p>
        </p:txBody>
      </p:sp>
      <p:sp>
        <p:nvSpPr>
          <p:cNvPr id="2" name="正方形/長方形 1">
            <a:extLst>
              <a:ext uri="{FF2B5EF4-FFF2-40B4-BE49-F238E27FC236}">
                <a16:creationId xmlns:a16="http://schemas.microsoft.com/office/drawing/2014/main" id="{28F771FF-2DC6-2E1D-415E-D0352F637414}"/>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 4</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7"/>
              </a:rPr>
              <a:t>https://jpcoar.repo.nii.ac.jp/records/294</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012032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a:hlinkClick r:id="rId3"/>
          </p:cNvPr>
          <p:cNvSpPr txBox="1"/>
          <p:nvPr/>
        </p:nvSpPr>
        <p:spPr>
          <a:xfrm>
            <a:off x="4552663" y="2115996"/>
            <a:ext cx="4054923" cy="246221"/>
          </a:xfrm>
          <a:prstGeom prst="rect">
            <a:avLst/>
          </a:prstGeom>
          <a:noFill/>
        </p:spPr>
        <p:txBody>
          <a:bodyPr wrap="square" rtlCol="0">
            <a:spAutoFit/>
          </a:bodyPr>
          <a:lstStyle/>
          <a:p>
            <a:pPr lvl="1"/>
            <a:r>
              <a:rPr lang="en-US" altLang="ja-JP" sz="1000">
                <a:latin typeface="BIZ UDPGothic" panose="020B0400000000000000" pitchFamily="34" charset="-128"/>
                <a:ea typeface="BIZ UDPGothic" panose="020B0400000000000000" pitchFamily="34" charset="-128"/>
                <a:hlinkClick r:id="rId4"/>
              </a:rPr>
              <a:t>https://commons.datacite.org/</a:t>
            </a:r>
            <a:r>
              <a:rPr lang="en-US" altLang="ja-JP" sz="1000">
                <a:latin typeface="BIZ UDPGothic" panose="020B0400000000000000" pitchFamily="34" charset="-128"/>
                <a:ea typeface="BIZ UDPGothic" panose="020B0400000000000000" pitchFamily="34" charset="-128"/>
              </a:rPr>
              <a:t> </a:t>
            </a:r>
          </a:p>
        </p:txBody>
      </p:sp>
      <p:sp>
        <p:nvSpPr>
          <p:cNvPr id="7" name="タイトル 6">
            <a:extLst>
              <a:ext uri="{FF2B5EF4-FFF2-40B4-BE49-F238E27FC236}">
                <a16:creationId xmlns:a16="http://schemas.microsoft.com/office/drawing/2014/main" id="{6C7E1AC6-3247-A9F2-7AD1-5D9B708EB10C}"/>
              </a:ext>
            </a:extLst>
          </p:cNvPr>
          <p:cNvSpPr>
            <a:spLocks noGrp="1"/>
          </p:cNvSpPr>
          <p:nvPr>
            <p:ph type="title"/>
          </p:nvPr>
        </p:nvSpPr>
        <p:spPr/>
        <p:txBody>
          <a:bodyPr/>
          <a:lstStyle/>
          <a:p>
            <a:r>
              <a:rPr lang="ja-JP" altLang="en-US" sz="2800">
                <a:solidFill>
                  <a:schemeClr val="bg1"/>
                </a:solidFill>
                <a:latin typeface="BIZ UDPGothic" panose="020B0400000000000000" pitchFamily="34" charset="-128"/>
                <a:ea typeface="BIZ UDPGothic" panose="020B0400000000000000" pitchFamily="34" charset="-128"/>
                <a:cs typeface="+mj-cs"/>
              </a:rPr>
              <a:t>複数のデータリポジトリから一括で検索する</a:t>
            </a:r>
            <a:endParaRPr lang="ja-JP" altLang="en-US" sz="2800"/>
          </a:p>
        </p:txBody>
      </p:sp>
      <p:sp>
        <p:nvSpPr>
          <p:cNvPr id="3" name="コンテンツ プレースホルダー 2">
            <a:extLst>
              <a:ext uri="{FF2B5EF4-FFF2-40B4-BE49-F238E27FC236}">
                <a16:creationId xmlns:a16="http://schemas.microsoft.com/office/drawing/2014/main" id="{66CF4255-8B46-4E43-B43A-A4E8FC1D566E}"/>
              </a:ext>
            </a:extLst>
          </p:cNvPr>
          <p:cNvSpPr>
            <a:spLocks noGrp="1"/>
          </p:cNvSpPr>
          <p:nvPr>
            <p:ph idx="1"/>
          </p:nvPr>
        </p:nvSpPr>
        <p:spPr>
          <a:xfrm>
            <a:off x="4572000" y="2572825"/>
            <a:ext cx="4114800" cy="1676482"/>
          </a:xfrm>
        </p:spPr>
        <p:txBody>
          <a:bodyPr>
            <a:normAutofit/>
          </a:bodyPr>
          <a:lstStyle/>
          <a:p>
            <a:r>
              <a:rPr lang="en-US" altLang="ja-JP" sz="1500" err="1"/>
              <a:t>DataCiteCommons</a:t>
            </a:r>
            <a:r>
              <a:rPr lang="ja-JP" altLang="en-US" sz="1500"/>
              <a:t>によって付与された</a:t>
            </a:r>
            <a:r>
              <a:rPr lang="en-US" altLang="ja-JP" sz="1500"/>
              <a:t>DOI</a:t>
            </a:r>
            <a:r>
              <a:rPr lang="ja-JP" altLang="en-US" sz="1500"/>
              <a:t>やキーワード、</a:t>
            </a:r>
            <a:r>
              <a:rPr lang="en-US" altLang="ja-JP" sz="1500" err="1"/>
              <a:t>ORCIDid</a:t>
            </a:r>
            <a:r>
              <a:rPr lang="ja-JP" altLang="en-US" sz="1500"/>
              <a:t>から</a:t>
            </a:r>
            <a:br>
              <a:rPr lang="en-US" altLang="ja-JP" sz="1500"/>
            </a:br>
            <a:r>
              <a:rPr lang="ja-JP" altLang="en-US" sz="1500"/>
              <a:t>データ、研究者・研究支援者、組織、リポジトリを検索できる</a:t>
            </a:r>
            <a:endParaRPr lang="en-US" altLang="ja-JP" sz="1500"/>
          </a:p>
        </p:txBody>
      </p:sp>
      <p:sp>
        <p:nvSpPr>
          <p:cNvPr id="9" name="テキスト ボックス 8"/>
          <p:cNvSpPr txBox="1"/>
          <p:nvPr/>
        </p:nvSpPr>
        <p:spPr>
          <a:xfrm>
            <a:off x="713185" y="1183746"/>
            <a:ext cx="3430747" cy="461665"/>
          </a:xfrm>
          <a:prstGeom prst="rect">
            <a:avLst/>
          </a:prstGeom>
          <a:noFill/>
        </p:spPr>
        <p:txBody>
          <a:bodyPr wrap="none" rtlCol="0">
            <a:spAutoFit/>
          </a:bodyPr>
          <a:lstStyle/>
          <a:p>
            <a:r>
              <a:rPr lang="en-US" altLang="ja-JP" sz="2400" err="1">
                <a:solidFill>
                  <a:schemeClr val="tx1">
                    <a:lumMod val="65000"/>
                    <a:lumOff val="35000"/>
                  </a:schemeClr>
                </a:solidFill>
                <a:latin typeface="BIZ UDPGothic" panose="020B0400000000000000" pitchFamily="34" charset="-128"/>
                <a:ea typeface="BIZ UDPGothic" panose="020B0400000000000000" pitchFamily="34" charset="-128"/>
              </a:rPr>
              <a:t>DataCite</a:t>
            </a:r>
            <a:r>
              <a:rPr lang="en-US" altLang="ja-JP" sz="2400">
                <a:solidFill>
                  <a:schemeClr val="tx1">
                    <a:lumMod val="65000"/>
                    <a:lumOff val="35000"/>
                  </a:schemeClr>
                </a:solidFill>
                <a:latin typeface="BIZ UDPGothic" panose="020B0400000000000000" pitchFamily="34" charset="-128"/>
                <a:ea typeface="BIZ UDPGothic" panose="020B0400000000000000" pitchFamily="34" charset="-128"/>
              </a:rPr>
              <a:t> Commons</a:t>
            </a:r>
            <a:endParaRPr lang="ja-JP" altLang="en-US" sz="2400">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4" name="テキスト ボックス 13"/>
          <p:cNvSpPr txBox="1"/>
          <p:nvPr/>
        </p:nvSpPr>
        <p:spPr>
          <a:xfrm>
            <a:off x="5157788" y="1730607"/>
            <a:ext cx="3707607" cy="338554"/>
          </a:xfrm>
          <a:prstGeom prst="rect">
            <a:avLst/>
          </a:prstGeom>
          <a:noFill/>
        </p:spPr>
        <p:txBody>
          <a:bodyPr wrap="square" rtlCol="0">
            <a:spAutoFit/>
          </a:bodyPr>
          <a:lstStyle/>
          <a:p>
            <a:r>
              <a:rPr lang="en-US" altLang="ja-JP" sz="1600" err="1">
                <a:latin typeface="BIZ UDPGothic" panose="020B0400000000000000" pitchFamily="34" charset="-128"/>
                <a:ea typeface="BIZ UDPGothic" panose="020B0400000000000000" pitchFamily="34" charset="-128"/>
              </a:rPr>
              <a:t>DataCite</a:t>
            </a:r>
            <a:r>
              <a:rPr lang="ja-JP" altLang="en-US" sz="1600">
                <a:latin typeface="BIZ UDPGothic" panose="020B0400000000000000" pitchFamily="34" charset="-128"/>
                <a:ea typeface="BIZ UDPGothic" panose="020B0400000000000000" pitchFamily="34" charset="-128"/>
              </a:rPr>
              <a:t>　</a:t>
            </a:r>
            <a:r>
              <a:rPr lang="en-US" altLang="ja-JP" sz="1600">
                <a:latin typeface="BIZ UDPGothic" panose="020B0400000000000000" pitchFamily="34" charset="-128"/>
                <a:ea typeface="BIZ UDPGothic" panose="020B0400000000000000" pitchFamily="34" charset="-128"/>
              </a:rPr>
              <a:t>Commons</a:t>
            </a:r>
          </a:p>
        </p:txBody>
      </p:sp>
      <p:sp>
        <p:nvSpPr>
          <p:cNvPr id="20" name="角丸四角形 19"/>
          <p:cNvSpPr/>
          <p:nvPr/>
        </p:nvSpPr>
        <p:spPr>
          <a:xfrm>
            <a:off x="4572001" y="1747561"/>
            <a:ext cx="585788" cy="266179"/>
          </a:xfrm>
          <a:prstGeom prst="roundRect">
            <a:avLst>
              <a:gd name="adj" fmla="val 27671"/>
            </a:avLst>
          </a:prstGeom>
          <a:solidFill>
            <a:schemeClr val="bg1"/>
          </a:solid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a:solidFill>
                  <a:srgbClr val="5B9BD5"/>
                </a:solidFill>
                <a:latin typeface="BIZ UDPGothic" panose="020B0400000000000000" pitchFamily="34" charset="-128"/>
                <a:ea typeface="BIZ UDPGothic" panose="020B0400000000000000" pitchFamily="34" charset="-128"/>
              </a:rPr>
              <a:t>提供元</a:t>
            </a:r>
          </a:p>
        </p:txBody>
      </p:sp>
      <p:pic>
        <p:nvPicPr>
          <p:cNvPr id="5" name="図 4">
            <a:extLst>
              <a:ext uri="{FF2B5EF4-FFF2-40B4-BE49-F238E27FC236}">
                <a16:creationId xmlns:a16="http://schemas.microsoft.com/office/drawing/2014/main" id="{94948D02-D15A-64F1-F710-52407556D934}"/>
              </a:ext>
            </a:extLst>
          </p:cNvPr>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4572002" y="2168576"/>
            <a:ext cx="241295" cy="241295"/>
          </a:xfrm>
          <a:prstGeom prst="rect">
            <a:avLst/>
          </a:prstGeom>
          <a:noFill/>
          <a:ln>
            <a:noFill/>
          </a:ln>
        </p:spPr>
      </p:pic>
      <p:sp>
        <p:nvSpPr>
          <p:cNvPr id="6" name="正方形/長方形 5">
            <a:extLst>
              <a:ext uri="{FF2B5EF4-FFF2-40B4-BE49-F238E27FC236}">
                <a16:creationId xmlns:a16="http://schemas.microsoft.com/office/drawing/2014/main" id="{9E817A03-AE79-E8D1-F454-24260C2B6E40}"/>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2" name="正方形/長方形 1">
            <a:extLst>
              <a:ext uri="{FF2B5EF4-FFF2-40B4-BE49-F238E27FC236}">
                <a16:creationId xmlns:a16="http://schemas.microsoft.com/office/drawing/2014/main" id="{C298F173-11ED-2D95-1B14-C13F22266553}"/>
              </a:ext>
            </a:extLst>
          </p:cNvPr>
          <p:cNvSpPr/>
          <p:nvPr/>
        </p:nvSpPr>
        <p:spPr>
          <a:xfrm>
            <a:off x="2627" y="4752971"/>
            <a:ext cx="9100071" cy="3905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p.4</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6"/>
              </a:rPr>
              <a:t>https://jpcoar.repo.nii.ac.jp/records/294</a:t>
            </a:r>
            <a:endParaRPr lang="en-US" altLang="ja-JP" sz="900">
              <a:solidFill>
                <a:schemeClr val="tx1"/>
              </a:solidFill>
              <a:latin typeface="BIZ UDPGothic" panose="020B0400000000000000" pitchFamily="34" charset="-128"/>
              <a:ea typeface="BIZ UDPGothic" panose="020B0400000000000000" pitchFamily="34" charset="-128"/>
            </a:endParaRPr>
          </a:p>
          <a:p>
            <a:r>
              <a:rPr kumimoji="1" lang="ja-JP" altLang="en-US" sz="900">
                <a:solidFill>
                  <a:schemeClr val="tx1"/>
                </a:solidFill>
                <a:latin typeface="BIZ UDPGothic" panose="020B0400000000000000" pitchFamily="34" charset="-128"/>
                <a:ea typeface="BIZ UDPGothic" panose="020B0400000000000000" pitchFamily="34" charset="-128"/>
              </a:rPr>
              <a:t>ただし、</a:t>
            </a:r>
            <a:r>
              <a:rPr kumimoji="1" lang="en-US" altLang="ja-JP" sz="900" err="1">
                <a:solidFill>
                  <a:schemeClr val="tx1"/>
                </a:solidFill>
                <a:latin typeface="BIZ UDPGothic" panose="020B0400000000000000" pitchFamily="34" charset="-128"/>
                <a:ea typeface="BIZ UDPGothic" panose="020B0400000000000000" pitchFamily="34" charset="-128"/>
              </a:rPr>
              <a:t>DataCite</a:t>
            </a:r>
            <a:r>
              <a:rPr kumimoji="1" lang="en-US" altLang="ja-JP" sz="900">
                <a:solidFill>
                  <a:schemeClr val="tx1"/>
                </a:solidFill>
                <a:latin typeface="BIZ UDPGothic" panose="020B0400000000000000" pitchFamily="34" charset="-128"/>
                <a:ea typeface="BIZ UDPGothic" panose="020B0400000000000000" pitchFamily="34" charset="-128"/>
              </a:rPr>
              <a:t> Commons</a:t>
            </a:r>
            <a:r>
              <a:rPr kumimoji="1" lang="ja-JP" altLang="en-US" sz="900">
                <a:solidFill>
                  <a:schemeClr val="tx1"/>
                </a:solidFill>
                <a:latin typeface="BIZ UDPGothic" panose="020B0400000000000000" pitchFamily="34" charset="-128"/>
                <a:ea typeface="BIZ UDPGothic" panose="020B0400000000000000" pitchFamily="34" charset="-128"/>
              </a:rPr>
              <a:t>の情報は２０２４年１１月現在最新のものに更新してある。</a:t>
            </a:r>
          </a:p>
        </p:txBody>
      </p:sp>
      <p:sp>
        <p:nvSpPr>
          <p:cNvPr id="4" name="楕円 3">
            <a:extLst>
              <a:ext uri="{FF2B5EF4-FFF2-40B4-BE49-F238E27FC236}">
                <a16:creationId xmlns:a16="http://schemas.microsoft.com/office/drawing/2014/main" id="{5E7BAB93-08F4-7214-E6C3-209A474FCD75}"/>
              </a:ext>
            </a:extLst>
          </p:cNvPr>
          <p:cNvSpPr/>
          <p:nvPr/>
        </p:nvSpPr>
        <p:spPr>
          <a:xfrm>
            <a:off x="724094" y="270209"/>
            <a:ext cx="376463"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1</a:t>
            </a:r>
            <a:endParaRPr lang="ja-JP" altLang="en-US" sz="2100">
              <a:latin typeface="BIZ UDPGothic" panose="020B0400000000000000" pitchFamily="34" charset="-128"/>
              <a:ea typeface="BIZ UDPGothic" panose="020B0400000000000000" pitchFamily="34" charset="-128"/>
            </a:endParaRPr>
          </a:p>
        </p:txBody>
      </p:sp>
      <p:pic>
        <p:nvPicPr>
          <p:cNvPr id="10" name="図 9">
            <a:extLst>
              <a:ext uri="{FF2B5EF4-FFF2-40B4-BE49-F238E27FC236}">
                <a16:creationId xmlns:a16="http://schemas.microsoft.com/office/drawing/2014/main" id="{BAD3D643-6CA0-7DB5-2F1A-A84102843A0A}"/>
              </a:ext>
            </a:extLst>
          </p:cNvPr>
          <p:cNvPicPr>
            <a:picLocks noChangeAspect="1"/>
          </p:cNvPicPr>
          <p:nvPr/>
        </p:nvPicPr>
        <p:blipFill>
          <a:blip r:embed="rId7"/>
          <a:stretch>
            <a:fillRect/>
          </a:stretch>
        </p:blipFill>
        <p:spPr>
          <a:xfrm>
            <a:off x="546497" y="1755524"/>
            <a:ext cx="3793155" cy="26437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8623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0CF2D06B-F0AB-EE13-63F6-B08BC94774EA}"/>
              </a:ext>
            </a:extLst>
          </p:cNvPr>
          <p:cNvSpPr/>
          <p:nvPr/>
        </p:nvSpPr>
        <p:spPr>
          <a:xfrm>
            <a:off x="6752" y="4165023"/>
            <a:ext cx="1436915" cy="9088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13" name="タイトル 12">
            <a:extLst>
              <a:ext uri="{FF2B5EF4-FFF2-40B4-BE49-F238E27FC236}">
                <a16:creationId xmlns:a16="http://schemas.microsoft.com/office/drawing/2014/main" id="{6615A2BF-9ACD-5834-D2B4-16BBEE08E93F}"/>
              </a:ext>
            </a:extLst>
          </p:cNvPr>
          <p:cNvSpPr>
            <a:spLocks noGrp="1"/>
          </p:cNvSpPr>
          <p:nvPr>
            <p:ph type="title"/>
          </p:nvPr>
        </p:nvSpPr>
        <p:spPr/>
        <p:txBody>
          <a:bodyPr/>
          <a:lstStyle/>
          <a:p>
            <a:r>
              <a:rPr lang="ja-JP" altLang="en-US" sz="2800">
                <a:solidFill>
                  <a:schemeClr val="bg1"/>
                </a:solidFill>
                <a:latin typeface="BIZ UDPGothic" panose="020B0400000000000000" pitchFamily="34" charset="-128"/>
                <a:ea typeface="BIZ UDPGothic" panose="020B0400000000000000" pitchFamily="34" charset="-128"/>
                <a:cs typeface="+mj-cs"/>
              </a:rPr>
              <a:t>複数のデータリポジトリから一括で検索する</a:t>
            </a:r>
            <a:endParaRPr lang="ja-JP" altLang="en-US" sz="2800"/>
          </a:p>
        </p:txBody>
      </p:sp>
      <p:sp>
        <p:nvSpPr>
          <p:cNvPr id="3" name="コンテンツ プレースホルダー 2">
            <a:extLst>
              <a:ext uri="{FF2B5EF4-FFF2-40B4-BE49-F238E27FC236}">
                <a16:creationId xmlns:a16="http://schemas.microsoft.com/office/drawing/2014/main" id="{66CF4255-8B46-4E43-B43A-A4E8FC1D566E}"/>
              </a:ext>
            </a:extLst>
          </p:cNvPr>
          <p:cNvSpPr>
            <a:spLocks noGrp="1"/>
          </p:cNvSpPr>
          <p:nvPr>
            <p:ph idx="1"/>
          </p:nvPr>
        </p:nvSpPr>
        <p:spPr>
          <a:xfrm>
            <a:off x="4947364" y="2483277"/>
            <a:ext cx="4183220" cy="2029516"/>
          </a:xfrm>
        </p:spPr>
        <p:txBody>
          <a:bodyPr>
            <a:normAutofit/>
          </a:bodyPr>
          <a:lstStyle/>
          <a:p>
            <a:r>
              <a:rPr lang="ja-JP" altLang="en-US" sz="1500"/>
              <a:t>海外の分野別リポジトリや機関リポジトリ</a:t>
            </a:r>
            <a:br>
              <a:rPr lang="en-US" altLang="ja-JP" sz="1500"/>
            </a:br>
            <a:r>
              <a:rPr lang="ja-JP" altLang="en-US" sz="1500"/>
              <a:t>などから一括で検索可能</a:t>
            </a:r>
          </a:p>
          <a:p>
            <a:r>
              <a:rPr lang="ja-JP" altLang="en-US" sz="1500"/>
              <a:t>提供元やデータの種類で絞り込みを行う</a:t>
            </a:r>
            <a:br>
              <a:rPr lang="en-US" altLang="ja-JP" sz="1500"/>
            </a:br>
            <a:r>
              <a:rPr lang="ja-JP" altLang="en-US" sz="1500"/>
              <a:t>ことができる</a:t>
            </a:r>
          </a:p>
        </p:txBody>
      </p:sp>
      <p:sp>
        <p:nvSpPr>
          <p:cNvPr id="9" name="テキスト ボックス 8"/>
          <p:cNvSpPr txBox="1"/>
          <p:nvPr/>
        </p:nvSpPr>
        <p:spPr>
          <a:xfrm>
            <a:off x="713188" y="1183746"/>
            <a:ext cx="2747868" cy="461665"/>
          </a:xfrm>
          <a:prstGeom prst="rect">
            <a:avLst/>
          </a:prstGeom>
          <a:noFill/>
        </p:spPr>
        <p:txBody>
          <a:bodyPr wrap="none" rtlCol="0">
            <a:spAutoFit/>
          </a:bodyPr>
          <a:lstStyle/>
          <a:p>
            <a:r>
              <a:rPr lang="en-US" altLang="ja-JP" sz="2400" err="1">
                <a:solidFill>
                  <a:schemeClr val="tx1">
                    <a:lumMod val="65000"/>
                    <a:lumOff val="35000"/>
                  </a:schemeClr>
                </a:solidFill>
                <a:latin typeface="BIZ UDPGothic" panose="020B0400000000000000" pitchFamily="34" charset="-128"/>
                <a:ea typeface="BIZ UDPGothic" panose="020B0400000000000000" pitchFamily="34" charset="-128"/>
              </a:rPr>
              <a:t>Mendeley</a:t>
            </a:r>
            <a:r>
              <a:rPr lang="en-US" altLang="ja-JP" sz="2400">
                <a:solidFill>
                  <a:schemeClr val="tx1">
                    <a:lumMod val="65000"/>
                    <a:lumOff val="35000"/>
                  </a:schemeClr>
                </a:solidFill>
                <a:latin typeface="BIZ UDPGothic" panose="020B0400000000000000" pitchFamily="34" charset="-128"/>
                <a:ea typeface="BIZ UDPGothic" panose="020B0400000000000000" pitchFamily="34" charset="-128"/>
              </a:rPr>
              <a:t> Data</a:t>
            </a:r>
            <a:endParaRPr lang="ja-JP" altLang="en-US" sz="2400">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2" name="テキスト ボックス 11">
            <a:hlinkClick r:id="rId3"/>
          </p:cNvPr>
          <p:cNvSpPr txBox="1"/>
          <p:nvPr/>
        </p:nvSpPr>
        <p:spPr>
          <a:xfrm>
            <a:off x="5247015" y="2188898"/>
            <a:ext cx="4054923" cy="261610"/>
          </a:xfrm>
          <a:prstGeom prst="rect">
            <a:avLst/>
          </a:prstGeom>
          <a:noFill/>
        </p:spPr>
        <p:txBody>
          <a:bodyPr wrap="square" rtlCol="0">
            <a:spAutoFit/>
          </a:bodyPr>
          <a:lstStyle/>
          <a:p>
            <a:r>
              <a:rPr lang="en-US" altLang="ja-JP" sz="1050">
                <a:latin typeface="BIZ UDPGothic" panose="020B0400000000000000" pitchFamily="34" charset="-128"/>
                <a:ea typeface="BIZ UDPGothic" panose="020B0400000000000000" pitchFamily="34" charset="-128"/>
                <a:hlinkClick r:id="rId3"/>
              </a:rPr>
              <a:t>https://data.mendeley.com/</a:t>
            </a:r>
            <a:endParaRPr lang="en-US" altLang="ja-JP" sz="1050">
              <a:latin typeface="BIZ UDPGothic" panose="020B0400000000000000" pitchFamily="34" charset="-128"/>
              <a:ea typeface="BIZ UDPGothic" panose="020B0400000000000000" pitchFamily="34" charset="-128"/>
            </a:endParaRPr>
          </a:p>
        </p:txBody>
      </p:sp>
      <p:sp>
        <p:nvSpPr>
          <p:cNvPr id="14" name="テキスト ボックス 13"/>
          <p:cNvSpPr txBox="1"/>
          <p:nvPr/>
        </p:nvSpPr>
        <p:spPr>
          <a:xfrm>
            <a:off x="5539908" y="1756308"/>
            <a:ext cx="3707607" cy="338554"/>
          </a:xfrm>
          <a:prstGeom prst="rect">
            <a:avLst/>
          </a:prstGeom>
          <a:noFill/>
        </p:spPr>
        <p:txBody>
          <a:bodyPr wrap="square" rtlCol="0">
            <a:spAutoFit/>
          </a:bodyPr>
          <a:lstStyle/>
          <a:p>
            <a:r>
              <a:rPr lang="en-US" altLang="ja-JP" sz="1600">
                <a:latin typeface="BIZ UDPGothic" panose="020B0400000000000000" pitchFamily="34" charset="-128"/>
                <a:ea typeface="BIZ UDPGothic" panose="020B0400000000000000" pitchFamily="34" charset="-128"/>
              </a:rPr>
              <a:t>Elsevier</a:t>
            </a:r>
          </a:p>
        </p:txBody>
      </p:sp>
      <p:sp>
        <p:nvSpPr>
          <p:cNvPr id="20" name="角丸四角形 19"/>
          <p:cNvSpPr/>
          <p:nvPr/>
        </p:nvSpPr>
        <p:spPr>
          <a:xfrm>
            <a:off x="4954121" y="1778039"/>
            <a:ext cx="585788" cy="266179"/>
          </a:xfrm>
          <a:prstGeom prst="roundRect">
            <a:avLst>
              <a:gd name="adj" fmla="val 27671"/>
            </a:avLst>
          </a:prstGeom>
          <a:solidFill>
            <a:schemeClr val="bg1"/>
          </a:solid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a:solidFill>
                  <a:srgbClr val="5B9BD5"/>
                </a:solidFill>
                <a:latin typeface="BIZ UDPGothic" panose="020B0400000000000000" pitchFamily="34" charset="-128"/>
                <a:ea typeface="BIZ UDPGothic" panose="020B0400000000000000" pitchFamily="34" charset="-128"/>
              </a:rPr>
              <a:t>提供元</a:t>
            </a:r>
          </a:p>
        </p:txBody>
      </p:sp>
      <p:pic>
        <p:nvPicPr>
          <p:cNvPr id="7" name="図 6">
            <a:extLst>
              <a:ext uri="{FF2B5EF4-FFF2-40B4-BE49-F238E27FC236}">
                <a16:creationId xmlns:a16="http://schemas.microsoft.com/office/drawing/2014/main" id="{BC3FDCA6-32D1-002D-A747-014A58D05B56}"/>
              </a:ext>
            </a:extLst>
          </p:cNvPr>
          <p:cNvPicPr>
            <a:picLocks noChangeAspect="1"/>
          </p:cNvPicPr>
          <p:nvPr/>
        </p:nvPicPr>
        <p:blipFill>
          <a:blip r:embed="rId4"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4954122" y="2199056"/>
            <a:ext cx="241295" cy="241295"/>
          </a:xfrm>
          <a:prstGeom prst="rect">
            <a:avLst/>
          </a:prstGeom>
          <a:noFill/>
          <a:ln>
            <a:noFill/>
          </a:ln>
        </p:spPr>
      </p:pic>
      <p:sp>
        <p:nvSpPr>
          <p:cNvPr id="8" name="正方形/長方形 7">
            <a:extLst>
              <a:ext uri="{FF2B5EF4-FFF2-40B4-BE49-F238E27FC236}">
                <a16:creationId xmlns:a16="http://schemas.microsoft.com/office/drawing/2014/main" id="{8A12B9EF-459E-868B-4B7E-9AB6D26D6786}"/>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4" name="正方形/長方形 3">
            <a:extLst>
              <a:ext uri="{FF2B5EF4-FFF2-40B4-BE49-F238E27FC236}">
                <a16:creationId xmlns:a16="http://schemas.microsoft.com/office/drawing/2014/main" id="{45046B9B-9072-66A8-6348-D2B463D39BCA}"/>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p.6</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5"/>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
        <p:nvSpPr>
          <p:cNvPr id="6" name="楕円 5">
            <a:extLst>
              <a:ext uri="{FF2B5EF4-FFF2-40B4-BE49-F238E27FC236}">
                <a16:creationId xmlns:a16="http://schemas.microsoft.com/office/drawing/2014/main" id="{4B03F971-4CE6-A9A6-9F6E-388461B31F41}"/>
              </a:ext>
            </a:extLst>
          </p:cNvPr>
          <p:cNvSpPr/>
          <p:nvPr/>
        </p:nvSpPr>
        <p:spPr>
          <a:xfrm>
            <a:off x="724094" y="270209"/>
            <a:ext cx="376463"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1</a:t>
            </a:r>
            <a:endParaRPr lang="ja-JP" altLang="en-US" sz="2100">
              <a:latin typeface="BIZ UDPGothic" panose="020B0400000000000000" pitchFamily="34" charset="-128"/>
              <a:ea typeface="BIZ UDPGothic" panose="020B0400000000000000" pitchFamily="34" charset="-128"/>
            </a:endParaRPr>
          </a:p>
        </p:txBody>
      </p:sp>
      <p:pic>
        <p:nvPicPr>
          <p:cNvPr id="11" name="図 10">
            <a:extLst>
              <a:ext uri="{FF2B5EF4-FFF2-40B4-BE49-F238E27FC236}">
                <a16:creationId xmlns:a16="http://schemas.microsoft.com/office/drawing/2014/main" id="{01CA7C34-687A-F863-01A9-6BBA9D737311}"/>
              </a:ext>
            </a:extLst>
          </p:cNvPr>
          <p:cNvPicPr>
            <a:picLocks noChangeAspect="1"/>
          </p:cNvPicPr>
          <p:nvPr/>
        </p:nvPicPr>
        <p:blipFill>
          <a:blip r:embed="rId6"/>
          <a:stretch>
            <a:fillRect/>
          </a:stretch>
        </p:blipFill>
        <p:spPr>
          <a:xfrm>
            <a:off x="629843" y="1773642"/>
            <a:ext cx="4045260" cy="23994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82235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6CF4255-8B46-4E43-B43A-A4E8FC1D566E}"/>
              </a:ext>
            </a:extLst>
          </p:cNvPr>
          <p:cNvSpPr>
            <a:spLocks noGrp="1"/>
          </p:cNvSpPr>
          <p:nvPr>
            <p:ph idx="1"/>
          </p:nvPr>
        </p:nvSpPr>
        <p:spPr>
          <a:xfrm>
            <a:off x="4752253" y="2631053"/>
            <a:ext cx="4347818" cy="2022475"/>
          </a:xfrm>
        </p:spPr>
        <p:txBody>
          <a:bodyPr>
            <a:normAutofit/>
          </a:bodyPr>
          <a:lstStyle/>
          <a:p>
            <a:r>
              <a:rPr lang="ja-JP" altLang="en-US" sz="1500"/>
              <a:t>日本国内の機関リポジトリ等に登録された</a:t>
            </a:r>
            <a:br>
              <a:rPr lang="en-US" altLang="ja-JP" sz="1500"/>
            </a:br>
            <a:r>
              <a:rPr lang="ja-JP" altLang="en-US" sz="1500"/>
              <a:t>研究データを検索することができる</a:t>
            </a:r>
          </a:p>
          <a:p>
            <a:r>
              <a:rPr lang="ja-JP" altLang="en-US" sz="1500"/>
              <a:t>データセットだけでなく論文なども検索対象となっているため、データのみを検索する際は詳細検索を活用する</a:t>
            </a:r>
          </a:p>
        </p:txBody>
      </p:sp>
      <p:sp>
        <p:nvSpPr>
          <p:cNvPr id="9" name="テキスト ボックス 8"/>
          <p:cNvSpPr txBox="1"/>
          <p:nvPr/>
        </p:nvSpPr>
        <p:spPr>
          <a:xfrm>
            <a:off x="713186" y="1183746"/>
            <a:ext cx="2667718" cy="461665"/>
          </a:xfrm>
          <a:prstGeom prst="rect">
            <a:avLst/>
          </a:prstGeom>
          <a:noFill/>
        </p:spPr>
        <p:txBody>
          <a:bodyPr wrap="none" rtlCol="0">
            <a:spAutoFit/>
          </a:bodyPr>
          <a:lstStyle/>
          <a:p>
            <a:r>
              <a:rPr lang="en-US" altLang="ja-JP" sz="2400" err="1">
                <a:solidFill>
                  <a:schemeClr val="tx1">
                    <a:lumMod val="65000"/>
                    <a:lumOff val="35000"/>
                  </a:schemeClr>
                </a:solidFill>
                <a:latin typeface="BIZ UDPGothic" panose="020B0400000000000000" pitchFamily="34" charset="-128"/>
                <a:ea typeface="BIZ UDPGothic" panose="020B0400000000000000" pitchFamily="34" charset="-128"/>
              </a:rPr>
              <a:t>CiNii</a:t>
            </a:r>
            <a:r>
              <a:rPr lang="en-US" altLang="ja-JP" sz="2400">
                <a:solidFill>
                  <a:schemeClr val="tx1">
                    <a:lumMod val="65000"/>
                    <a:lumOff val="35000"/>
                  </a:schemeClr>
                </a:solidFill>
                <a:latin typeface="BIZ UDPGothic" panose="020B0400000000000000" pitchFamily="34" charset="-128"/>
                <a:ea typeface="BIZ UDPGothic" panose="020B0400000000000000" pitchFamily="34" charset="-128"/>
              </a:rPr>
              <a:t> Research</a:t>
            </a:r>
            <a:endParaRPr lang="ja-JP" altLang="en-US" sz="2400">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2" name="テキスト ボックス 11">
            <a:hlinkClick r:id="rId3"/>
          </p:cNvPr>
          <p:cNvSpPr txBox="1"/>
          <p:nvPr/>
        </p:nvSpPr>
        <p:spPr>
          <a:xfrm>
            <a:off x="5045148" y="2254929"/>
            <a:ext cx="4054923" cy="253916"/>
          </a:xfrm>
          <a:prstGeom prst="rect">
            <a:avLst/>
          </a:prstGeom>
          <a:noFill/>
        </p:spPr>
        <p:txBody>
          <a:bodyPr wrap="square" rtlCol="0">
            <a:spAutoFit/>
          </a:bodyPr>
          <a:lstStyle/>
          <a:p>
            <a:r>
              <a:rPr lang="en-US" altLang="ja-JP" sz="1050">
                <a:latin typeface="BIZ UDPGothic" panose="020B0400000000000000" pitchFamily="34" charset="-128"/>
                <a:ea typeface="BIZ UDPGothic" panose="020B0400000000000000" pitchFamily="34" charset="-128"/>
                <a:hlinkClick r:id="rId4"/>
              </a:rPr>
              <a:t>https://cir.nii.ac.jp/</a:t>
            </a:r>
            <a:endParaRPr lang="en-US" altLang="ja-JP" sz="1050">
              <a:latin typeface="BIZ UDPGothic" panose="020B0400000000000000" pitchFamily="34" charset="-128"/>
              <a:ea typeface="BIZ UDPGothic" panose="020B0400000000000000" pitchFamily="34" charset="-128"/>
            </a:endParaRPr>
          </a:p>
        </p:txBody>
      </p:sp>
      <p:sp>
        <p:nvSpPr>
          <p:cNvPr id="14" name="テキスト ボックス 13"/>
          <p:cNvSpPr txBox="1"/>
          <p:nvPr/>
        </p:nvSpPr>
        <p:spPr>
          <a:xfrm>
            <a:off x="5338041" y="1894922"/>
            <a:ext cx="3707607" cy="338554"/>
          </a:xfrm>
          <a:prstGeom prst="rect">
            <a:avLst/>
          </a:prstGeom>
          <a:noFill/>
        </p:spPr>
        <p:txBody>
          <a:bodyPr wrap="square" rtlCol="0">
            <a:spAutoFit/>
          </a:bodyPr>
          <a:lstStyle/>
          <a:p>
            <a:r>
              <a:rPr lang="ja-JP" altLang="en-US" sz="1600">
                <a:latin typeface="BIZ UDPGothic" panose="020B0400000000000000" pitchFamily="34" charset="-128"/>
                <a:ea typeface="BIZ UDPGothic" panose="020B0400000000000000" pitchFamily="34" charset="-128"/>
              </a:rPr>
              <a:t>国立情報学研究所</a:t>
            </a:r>
            <a:r>
              <a:rPr lang="en-US" altLang="zh-CN" sz="1600">
                <a:latin typeface="BIZ UDPGothic" panose="020B0400000000000000" pitchFamily="34" charset="-128"/>
                <a:ea typeface="BIZ UDPGothic" panose="020B0400000000000000" pitchFamily="34" charset="-128"/>
              </a:rPr>
              <a:t>(NII</a:t>
            </a:r>
            <a:r>
              <a:rPr lang="zh-CN" altLang="en-US" sz="1600">
                <a:latin typeface="BIZ UDPGothic" panose="020B0400000000000000" pitchFamily="34" charset="-128"/>
                <a:ea typeface="BIZ UDPGothic" panose="020B0400000000000000" pitchFamily="34" charset="-128"/>
              </a:rPr>
              <a:t>）</a:t>
            </a:r>
            <a:endParaRPr lang="en-US" altLang="ja-JP" sz="1600">
              <a:latin typeface="BIZ UDPGothic" panose="020B0400000000000000" pitchFamily="34" charset="-128"/>
              <a:ea typeface="BIZ UDPGothic" panose="020B0400000000000000" pitchFamily="34" charset="-128"/>
            </a:endParaRPr>
          </a:p>
        </p:txBody>
      </p:sp>
      <p:sp>
        <p:nvSpPr>
          <p:cNvPr id="21" name="角丸四角形 20"/>
          <p:cNvSpPr/>
          <p:nvPr/>
        </p:nvSpPr>
        <p:spPr>
          <a:xfrm>
            <a:off x="4752254" y="1921219"/>
            <a:ext cx="585788" cy="266179"/>
          </a:xfrm>
          <a:prstGeom prst="roundRect">
            <a:avLst>
              <a:gd name="adj" fmla="val 27671"/>
            </a:avLst>
          </a:prstGeom>
          <a:solidFill>
            <a:schemeClr val="bg1"/>
          </a:solid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a:solidFill>
                  <a:srgbClr val="5B9BD5"/>
                </a:solidFill>
                <a:latin typeface="BIZ UDPGothic" panose="020B0400000000000000" pitchFamily="34" charset="-128"/>
                <a:ea typeface="BIZ UDPGothic" panose="020B0400000000000000" pitchFamily="34" charset="-128"/>
              </a:rPr>
              <a:t>提供元</a:t>
            </a:r>
          </a:p>
        </p:txBody>
      </p:sp>
      <p:pic>
        <p:nvPicPr>
          <p:cNvPr id="4" name="図 3">
            <a:extLst>
              <a:ext uri="{FF2B5EF4-FFF2-40B4-BE49-F238E27FC236}">
                <a16:creationId xmlns:a16="http://schemas.microsoft.com/office/drawing/2014/main" id="{21EAD4E5-EDE4-DCB6-C23E-F2BF05C091B0}"/>
              </a:ext>
            </a:extLst>
          </p:cNvPr>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4752255" y="2342232"/>
            <a:ext cx="241295" cy="241295"/>
          </a:xfrm>
          <a:prstGeom prst="rect">
            <a:avLst/>
          </a:prstGeom>
          <a:noFill/>
          <a:ln>
            <a:noFill/>
          </a:ln>
        </p:spPr>
      </p:pic>
      <p:sp>
        <p:nvSpPr>
          <p:cNvPr id="6" name="正方形/長方形 5">
            <a:extLst>
              <a:ext uri="{FF2B5EF4-FFF2-40B4-BE49-F238E27FC236}">
                <a16:creationId xmlns:a16="http://schemas.microsoft.com/office/drawing/2014/main" id="{B5DCB86B-C2A4-BD00-EE2F-9432509B33FE}"/>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15" name="タイトル 12">
            <a:extLst>
              <a:ext uri="{FF2B5EF4-FFF2-40B4-BE49-F238E27FC236}">
                <a16:creationId xmlns:a16="http://schemas.microsoft.com/office/drawing/2014/main" id="{4D3FDF1A-F9E6-68F0-CCA3-4500B1C9DE50}"/>
              </a:ext>
            </a:extLst>
          </p:cNvPr>
          <p:cNvSpPr>
            <a:spLocks noGrp="1"/>
          </p:cNvSpPr>
          <p:nvPr>
            <p:ph type="title"/>
          </p:nvPr>
        </p:nvSpPr>
        <p:spPr>
          <a:xfrm>
            <a:off x="0" y="0"/>
            <a:ext cx="9144000" cy="843558"/>
          </a:xfrm>
        </p:spPr>
        <p:txBody>
          <a:bodyPr/>
          <a:lstStyle/>
          <a:p>
            <a:r>
              <a:rPr lang="ja-JP" altLang="en-US" sz="2800">
                <a:solidFill>
                  <a:schemeClr val="bg1"/>
                </a:solidFill>
                <a:latin typeface="BIZ UDPGothic" panose="020B0400000000000000" pitchFamily="34" charset="-128"/>
                <a:ea typeface="BIZ UDPGothic" panose="020B0400000000000000" pitchFamily="34" charset="-128"/>
                <a:cs typeface="+mj-cs"/>
              </a:rPr>
              <a:t>複数のデータリポジトリから一括で検索する</a:t>
            </a:r>
            <a:endParaRPr lang="ja-JP" altLang="en-US" sz="2800"/>
          </a:p>
        </p:txBody>
      </p:sp>
      <p:sp>
        <p:nvSpPr>
          <p:cNvPr id="2" name="正方形/長方形 1">
            <a:extLst>
              <a:ext uri="{FF2B5EF4-FFF2-40B4-BE49-F238E27FC236}">
                <a16:creationId xmlns:a16="http://schemas.microsoft.com/office/drawing/2014/main" id="{06DC8E78-3089-67CD-DD0C-18BEA74401F8}"/>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p.7</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6"/>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
        <p:nvSpPr>
          <p:cNvPr id="5" name="楕円 4">
            <a:extLst>
              <a:ext uri="{FF2B5EF4-FFF2-40B4-BE49-F238E27FC236}">
                <a16:creationId xmlns:a16="http://schemas.microsoft.com/office/drawing/2014/main" id="{FED6AB9F-1D7B-0523-2AB1-0DC905970EDF}"/>
              </a:ext>
            </a:extLst>
          </p:cNvPr>
          <p:cNvSpPr/>
          <p:nvPr/>
        </p:nvSpPr>
        <p:spPr>
          <a:xfrm>
            <a:off x="724094" y="270209"/>
            <a:ext cx="376463"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1</a:t>
            </a:r>
            <a:endParaRPr lang="ja-JP" altLang="en-US" sz="2100">
              <a:latin typeface="BIZ UDPGothic" panose="020B0400000000000000" pitchFamily="34" charset="-128"/>
              <a:ea typeface="BIZ UDPGothic" panose="020B0400000000000000" pitchFamily="34" charset="-128"/>
            </a:endParaRPr>
          </a:p>
        </p:txBody>
      </p:sp>
      <p:pic>
        <p:nvPicPr>
          <p:cNvPr id="8" name="図 7">
            <a:extLst>
              <a:ext uri="{FF2B5EF4-FFF2-40B4-BE49-F238E27FC236}">
                <a16:creationId xmlns:a16="http://schemas.microsoft.com/office/drawing/2014/main" id="{86235825-5436-CD55-CDFB-B9BFFA5F7B31}"/>
              </a:ext>
            </a:extLst>
          </p:cNvPr>
          <p:cNvPicPr>
            <a:picLocks noChangeAspect="1"/>
          </p:cNvPicPr>
          <p:nvPr/>
        </p:nvPicPr>
        <p:blipFill>
          <a:blip r:embed="rId7"/>
          <a:stretch>
            <a:fillRect/>
          </a:stretch>
        </p:blipFill>
        <p:spPr>
          <a:xfrm>
            <a:off x="629843" y="1912191"/>
            <a:ext cx="3877949" cy="18656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684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コンテンツ プレースホルダー 2">
            <a:extLst>
              <a:ext uri="{FF2B5EF4-FFF2-40B4-BE49-F238E27FC236}">
                <a16:creationId xmlns:a16="http://schemas.microsoft.com/office/drawing/2014/main" id="{66CF4255-8B46-4E43-B43A-A4E8FC1D566E}"/>
              </a:ext>
            </a:extLst>
          </p:cNvPr>
          <p:cNvSpPr txBox="1">
            <a:spLocks/>
          </p:cNvSpPr>
          <p:nvPr/>
        </p:nvSpPr>
        <p:spPr>
          <a:xfrm>
            <a:off x="4571996" y="2534013"/>
            <a:ext cx="3942160" cy="55178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1500">
                <a:latin typeface="BIZ UDPGothic" panose="020B0400000000000000" pitchFamily="34" charset="-128"/>
                <a:ea typeface="BIZ UDPGothic" panose="020B0400000000000000" pitchFamily="34" charset="-128"/>
              </a:rPr>
              <a:t>さまざまな学問分野のデータリポジトリを検索することができる</a:t>
            </a:r>
            <a:endParaRPr lang="en-US" altLang="ja-JP" sz="1500">
              <a:latin typeface="BIZ UDPGothic" panose="020B0400000000000000" pitchFamily="34" charset="-128"/>
              <a:ea typeface="BIZ UDPGothic" panose="020B0400000000000000" pitchFamily="34" charset="-128"/>
            </a:endParaRPr>
          </a:p>
        </p:txBody>
      </p:sp>
      <p:sp>
        <p:nvSpPr>
          <p:cNvPr id="9" name="テキスト ボックス 8"/>
          <p:cNvSpPr txBox="1"/>
          <p:nvPr/>
        </p:nvSpPr>
        <p:spPr>
          <a:xfrm>
            <a:off x="713188" y="1183746"/>
            <a:ext cx="4323620" cy="400110"/>
          </a:xfrm>
          <a:prstGeom prst="rect">
            <a:avLst/>
          </a:prstGeom>
          <a:noFill/>
        </p:spPr>
        <p:txBody>
          <a:bodyPr wrap="none" rtlCol="0">
            <a:spAutoFit/>
          </a:bodyPr>
          <a:lstStyle/>
          <a:p>
            <a:r>
              <a:rPr lang="ja-JP" altLang="en-US" sz="2000">
                <a:solidFill>
                  <a:schemeClr val="tx1">
                    <a:lumMod val="65000"/>
                    <a:lumOff val="35000"/>
                  </a:schemeClr>
                </a:solidFill>
                <a:latin typeface="BIZ UDPGothic" panose="020B0400000000000000" pitchFamily="34" charset="-128"/>
                <a:ea typeface="BIZ UDPGothic" panose="020B0400000000000000" pitchFamily="34" charset="-128"/>
              </a:rPr>
              <a:t>自分の分野のデータリポジトリで探す</a:t>
            </a:r>
          </a:p>
        </p:txBody>
      </p:sp>
      <p:pic>
        <p:nvPicPr>
          <p:cNvPr id="11" name="図 10"/>
          <p:cNvPicPr>
            <a:picLocks noChangeAspect="1"/>
          </p:cNvPicPr>
          <p:nvPr/>
        </p:nvPicPr>
        <p:blipFill rotWithShape="1">
          <a:blip r:embed="rId3"/>
          <a:srcRect t="10156" r="1354" b="4101"/>
          <a:stretch/>
        </p:blipFill>
        <p:spPr>
          <a:xfrm>
            <a:off x="644368" y="1747076"/>
            <a:ext cx="3529217" cy="2454054"/>
          </a:xfrm>
          <a:prstGeom prst="rect">
            <a:avLst/>
          </a:prstGeom>
          <a:effectLst>
            <a:outerShdw blurRad="50800" dist="38100" dir="5400000" algn="t" rotWithShape="0">
              <a:prstClr val="black">
                <a:alpha val="40000"/>
              </a:prstClr>
            </a:outerShdw>
          </a:effectLst>
        </p:spPr>
      </p:pic>
      <p:sp>
        <p:nvSpPr>
          <p:cNvPr id="13" name="テキスト ボックス 12"/>
          <p:cNvSpPr txBox="1"/>
          <p:nvPr/>
        </p:nvSpPr>
        <p:spPr>
          <a:xfrm>
            <a:off x="4572001" y="1721395"/>
            <a:ext cx="1933543" cy="415498"/>
          </a:xfrm>
          <a:prstGeom prst="rect">
            <a:avLst/>
          </a:prstGeom>
          <a:noFill/>
        </p:spPr>
        <p:txBody>
          <a:bodyPr wrap="none" rtlCol="0">
            <a:spAutoFit/>
          </a:bodyPr>
          <a:lstStyle/>
          <a:p>
            <a:r>
              <a:rPr lang="en-US" altLang="ja-JP" sz="2100">
                <a:latin typeface="BIZ UDPGothic" panose="020B0400000000000000" pitchFamily="34" charset="-128"/>
                <a:ea typeface="BIZ UDPGothic" panose="020B0400000000000000" pitchFamily="34" charset="-128"/>
              </a:rPr>
              <a:t>re3data.org</a:t>
            </a:r>
            <a:endParaRPr lang="ja-JP" altLang="en-US" sz="2100">
              <a:latin typeface="BIZ UDPGothic" panose="020B0400000000000000" pitchFamily="34" charset="-128"/>
              <a:ea typeface="BIZ UDPGothic" panose="020B0400000000000000" pitchFamily="34" charset="-128"/>
            </a:endParaRPr>
          </a:p>
        </p:txBody>
      </p:sp>
      <p:sp>
        <p:nvSpPr>
          <p:cNvPr id="22" name="テキスト ボックス 21">
            <a:hlinkClick r:id="rId4"/>
          </p:cNvPr>
          <p:cNvSpPr txBox="1"/>
          <p:nvPr/>
        </p:nvSpPr>
        <p:spPr>
          <a:xfrm>
            <a:off x="4864895" y="2098923"/>
            <a:ext cx="4054923" cy="261610"/>
          </a:xfrm>
          <a:prstGeom prst="rect">
            <a:avLst/>
          </a:prstGeom>
          <a:noFill/>
        </p:spPr>
        <p:txBody>
          <a:bodyPr wrap="square" rtlCol="0">
            <a:spAutoFit/>
          </a:bodyPr>
          <a:lstStyle/>
          <a:p>
            <a:r>
              <a:rPr lang="en-US" altLang="ja-JP" sz="1050">
                <a:latin typeface="BIZ UDPGothic" panose="020B0400000000000000" pitchFamily="34" charset="-128"/>
                <a:ea typeface="BIZ UDPGothic" panose="020B0400000000000000" pitchFamily="34" charset="-128"/>
                <a:hlinkClick r:id="rId4"/>
              </a:rPr>
              <a:t>http://re3data.org/</a:t>
            </a:r>
            <a:endParaRPr lang="en-US" altLang="ja-JP" sz="1050">
              <a:latin typeface="BIZ UDPGothic" panose="020B0400000000000000" pitchFamily="34" charset="-128"/>
              <a:ea typeface="BIZ UDPGothic" panose="020B0400000000000000" pitchFamily="34" charset="-128"/>
            </a:endParaRPr>
          </a:p>
        </p:txBody>
      </p:sp>
      <p:sp>
        <p:nvSpPr>
          <p:cNvPr id="6" name="テキスト ボックス 5">
            <a:extLst>
              <a:ext uri="{FF2B5EF4-FFF2-40B4-BE49-F238E27FC236}">
                <a16:creationId xmlns:a16="http://schemas.microsoft.com/office/drawing/2014/main" id="{7FFA40D0-F0E4-C355-4DFB-BBC3FD175088}"/>
              </a:ext>
            </a:extLst>
          </p:cNvPr>
          <p:cNvSpPr txBox="1"/>
          <p:nvPr/>
        </p:nvSpPr>
        <p:spPr>
          <a:xfrm>
            <a:off x="0" y="289471"/>
            <a:ext cx="9144000" cy="553998"/>
          </a:xfrm>
          <a:prstGeom prst="rect">
            <a:avLst/>
          </a:prstGeom>
          <a:noFill/>
        </p:spPr>
        <p:txBody>
          <a:bodyPr wrap="square" rtlCol="0">
            <a:spAutoFit/>
          </a:bodyPr>
          <a:lstStyle/>
          <a:p>
            <a:pPr algn="ctr"/>
            <a:r>
              <a:rPr lang="ja-JP" altLang="en-US" sz="3000">
                <a:solidFill>
                  <a:schemeClr val="bg1"/>
                </a:solidFill>
                <a:latin typeface="BIZ UDPGothic" panose="020B0400000000000000" pitchFamily="34" charset="-128"/>
                <a:ea typeface="BIZ UDPGothic" panose="020B0400000000000000" pitchFamily="34" charset="-128"/>
                <a:cs typeface="+mj-cs"/>
              </a:rPr>
              <a:t>個別のデータリポジトリで探す</a:t>
            </a:r>
          </a:p>
        </p:txBody>
      </p:sp>
      <p:sp>
        <p:nvSpPr>
          <p:cNvPr id="12" name="楕円 11"/>
          <p:cNvSpPr/>
          <p:nvPr/>
        </p:nvSpPr>
        <p:spPr>
          <a:xfrm>
            <a:off x="1735446" y="383590"/>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2</a:t>
            </a:r>
            <a:endParaRPr lang="ja-JP" altLang="en-US" sz="2100">
              <a:latin typeface="BIZ UDPGothic" panose="020B0400000000000000" pitchFamily="34" charset="-128"/>
              <a:ea typeface="BIZ UDPGothic" panose="020B0400000000000000" pitchFamily="34" charset="-128"/>
            </a:endParaRPr>
          </a:p>
        </p:txBody>
      </p:sp>
      <p:pic>
        <p:nvPicPr>
          <p:cNvPr id="4" name="図 3">
            <a:extLst>
              <a:ext uri="{FF2B5EF4-FFF2-40B4-BE49-F238E27FC236}">
                <a16:creationId xmlns:a16="http://schemas.microsoft.com/office/drawing/2014/main" id="{2BD34A45-AA71-B15A-E7BD-E09EDA701B17}"/>
              </a:ext>
            </a:extLst>
          </p:cNvPr>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4572002" y="2168576"/>
            <a:ext cx="241295" cy="241295"/>
          </a:xfrm>
          <a:prstGeom prst="rect">
            <a:avLst/>
          </a:prstGeom>
          <a:noFill/>
          <a:ln>
            <a:noFill/>
          </a:ln>
        </p:spPr>
      </p:pic>
      <p:sp>
        <p:nvSpPr>
          <p:cNvPr id="5" name="正方形/長方形 4">
            <a:extLst>
              <a:ext uri="{FF2B5EF4-FFF2-40B4-BE49-F238E27FC236}">
                <a16:creationId xmlns:a16="http://schemas.microsoft.com/office/drawing/2014/main" id="{32820056-7437-8050-C3FC-6C5FC676BDAC}"/>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7" name="タイトル 6">
            <a:extLst>
              <a:ext uri="{FF2B5EF4-FFF2-40B4-BE49-F238E27FC236}">
                <a16:creationId xmlns:a16="http://schemas.microsoft.com/office/drawing/2014/main" id="{6E1D0A09-1490-BE1C-DA5D-BCFE4E192722}"/>
              </a:ext>
            </a:extLst>
          </p:cNvPr>
          <p:cNvSpPr>
            <a:spLocks noGrp="1"/>
          </p:cNvSpPr>
          <p:nvPr>
            <p:ph type="title"/>
          </p:nvPr>
        </p:nvSpPr>
        <p:spPr/>
        <p:txBody>
          <a:bodyPr/>
          <a:lstStyle/>
          <a:p>
            <a:r>
              <a:rPr lang="ja-JP" altLang="en-US" sz="2800"/>
              <a:t>個別のデータリポジトリで探す</a:t>
            </a:r>
          </a:p>
        </p:txBody>
      </p:sp>
      <p:sp>
        <p:nvSpPr>
          <p:cNvPr id="10" name="楕円 11">
            <a:extLst>
              <a:ext uri="{FF2B5EF4-FFF2-40B4-BE49-F238E27FC236}">
                <a16:creationId xmlns:a16="http://schemas.microsoft.com/office/drawing/2014/main" id="{E508AD80-76D3-7F46-AC0A-A1DC13AA40DD}"/>
              </a:ext>
            </a:extLst>
          </p:cNvPr>
          <p:cNvSpPr/>
          <p:nvPr/>
        </p:nvSpPr>
        <p:spPr>
          <a:xfrm>
            <a:off x="1769626" y="269798"/>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2</a:t>
            </a:r>
            <a:endParaRPr lang="ja-JP" altLang="en-US" sz="2100">
              <a:latin typeface="BIZ UDPGothic" panose="020B0400000000000000" pitchFamily="34" charset="-128"/>
              <a:ea typeface="BIZ UDPGothic" panose="020B0400000000000000" pitchFamily="34" charset="-128"/>
            </a:endParaRPr>
          </a:p>
        </p:txBody>
      </p:sp>
      <p:sp>
        <p:nvSpPr>
          <p:cNvPr id="2" name="正方形/長方形 1">
            <a:extLst>
              <a:ext uri="{FF2B5EF4-FFF2-40B4-BE49-F238E27FC236}">
                <a16:creationId xmlns:a16="http://schemas.microsoft.com/office/drawing/2014/main" id="{C4EB1647-5037-B0C6-D826-27564972987F}"/>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p.8</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6"/>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291241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723568" y="1183746"/>
            <a:ext cx="4738977" cy="400110"/>
          </a:xfrm>
          <a:prstGeom prst="rect">
            <a:avLst/>
          </a:prstGeom>
          <a:noFill/>
        </p:spPr>
        <p:txBody>
          <a:bodyPr wrap="square" rtlCol="0">
            <a:spAutoFit/>
          </a:bodyPr>
          <a:lstStyle/>
          <a:p>
            <a:r>
              <a:rPr lang="ja-JP" altLang="en-US" sz="2000">
                <a:solidFill>
                  <a:schemeClr val="tx1">
                    <a:lumMod val="65000"/>
                    <a:lumOff val="35000"/>
                  </a:schemeClr>
                </a:solidFill>
                <a:latin typeface="BIZ UDPGothic" panose="020B0400000000000000" pitchFamily="34" charset="-128"/>
                <a:ea typeface="BIZ UDPGothic" panose="020B0400000000000000" pitchFamily="34" charset="-128"/>
              </a:rPr>
              <a:t>汎用的なデータリポジトリで探す</a:t>
            </a:r>
          </a:p>
        </p:txBody>
      </p:sp>
      <p:sp>
        <p:nvSpPr>
          <p:cNvPr id="3" name="コンテンツ プレースホルダー 2">
            <a:extLst>
              <a:ext uri="{FF2B5EF4-FFF2-40B4-BE49-F238E27FC236}">
                <a16:creationId xmlns:a16="http://schemas.microsoft.com/office/drawing/2014/main" id="{F875A789-E691-4B80-BCAF-533C8C76BE70}"/>
              </a:ext>
            </a:extLst>
          </p:cNvPr>
          <p:cNvSpPr>
            <a:spLocks noGrp="1"/>
          </p:cNvSpPr>
          <p:nvPr>
            <p:ph idx="1"/>
          </p:nvPr>
        </p:nvSpPr>
        <p:spPr>
          <a:xfrm>
            <a:off x="629843" y="4041639"/>
            <a:ext cx="2248447" cy="463673"/>
          </a:xfrm>
        </p:spPr>
        <p:txBody>
          <a:bodyPr>
            <a:normAutofit/>
          </a:bodyPr>
          <a:lstStyle/>
          <a:p>
            <a:pPr marL="144000" indent="-144000">
              <a:buFont typeface="Arial" panose="020B0604020202020204" pitchFamily="34" charset="0"/>
              <a:buChar char="•"/>
            </a:pPr>
            <a:r>
              <a:rPr lang="en-US" altLang="ja-JP" sz="1200"/>
              <a:t>Creative</a:t>
            </a:r>
            <a:r>
              <a:rPr lang="ja-JP" altLang="en-US" sz="1200"/>
              <a:t> </a:t>
            </a:r>
            <a:r>
              <a:rPr lang="en-US" altLang="ja-JP" sz="1200"/>
              <a:t>Commons</a:t>
            </a:r>
            <a:r>
              <a:rPr lang="ja-JP" altLang="en-US" sz="1200"/>
              <a:t>ライセンスで公開されている</a:t>
            </a:r>
            <a:endParaRPr lang="en-US" altLang="ja-JP" sz="1200"/>
          </a:p>
        </p:txBody>
      </p:sp>
      <p:sp>
        <p:nvSpPr>
          <p:cNvPr id="11" name="テキスト ボックス 10"/>
          <p:cNvSpPr txBox="1"/>
          <p:nvPr/>
        </p:nvSpPr>
        <p:spPr>
          <a:xfrm>
            <a:off x="629841" y="1557771"/>
            <a:ext cx="1239442" cy="369332"/>
          </a:xfrm>
          <a:prstGeom prst="rect">
            <a:avLst/>
          </a:prstGeom>
          <a:noFill/>
        </p:spPr>
        <p:txBody>
          <a:bodyPr wrap="none" rtlCol="0">
            <a:spAutoFit/>
          </a:bodyPr>
          <a:lstStyle/>
          <a:p>
            <a:r>
              <a:rPr lang="en-US" altLang="ja-JP" err="1">
                <a:solidFill>
                  <a:schemeClr val="tx1">
                    <a:lumMod val="65000"/>
                    <a:lumOff val="35000"/>
                  </a:schemeClr>
                </a:solidFill>
                <a:latin typeface="BIZ UDPGothic" panose="020B0400000000000000" pitchFamily="34" charset="-128"/>
                <a:ea typeface="BIZ UDPGothic" panose="020B0400000000000000" pitchFamily="34" charset="-128"/>
              </a:rPr>
              <a:t>figshare</a:t>
            </a:r>
            <a:endParaRPr lang="ja-JP" altLang="en-US">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2" name="テキスト ボックス 11"/>
          <p:cNvSpPr txBox="1"/>
          <p:nvPr/>
        </p:nvSpPr>
        <p:spPr>
          <a:xfrm>
            <a:off x="3389238" y="1557771"/>
            <a:ext cx="938077" cy="369332"/>
          </a:xfrm>
          <a:prstGeom prst="rect">
            <a:avLst/>
          </a:prstGeom>
          <a:noFill/>
        </p:spPr>
        <p:txBody>
          <a:bodyPr wrap="none" rtlCol="0">
            <a:spAutoFit/>
          </a:bodyPr>
          <a:lstStyle/>
          <a:p>
            <a:r>
              <a:rPr lang="en-US" altLang="ja-JP" dirty="0">
                <a:solidFill>
                  <a:schemeClr val="tx1">
                    <a:lumMod val="65000"/>
                    <a:lumOff val="35000"/>
                  </a:schemeClr>
                </a:solidFill>
                <a:latin typeface="BIZ UDPGothic" panose="020B0400000000000000" pitchFamily="34" charset="-128"/>
                <a:ea typeface="BIZ UDPGothic" panose="020B0400000000000000" pitchFamily="34" charset="-128"/>
              </a:rPr>
              <a:t>Dryad</a:t>
            </a:r>
            <a:endParaRPr lang="ja-JP" altLang="en-US" dirty="0">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3" name="テキスト ボックス 12"/>
          <p:cNvSpPr txBox="1"/>
          <p:nvPr/>
        </p:nvSpPr>
        <p:spPr>
          <a:xfrm>
            <a:off x="6250985" y="1545958"/>
            <a:ext cx="1117614" cy="369332"/>
          </a:xfrm>
          <a:prstGeom prst="rect">
            <a:avLst/>
          </a:prstGeom>
          <a:noFill/>
        </p:spPr>
        <p:txBody>
          <a:bodyPr wrap="none" rtlCol="0">
            <a:spAutoFit/>
          </a:bodyPr>
          <a:lstStyle/>
          <a:p>
            <a:r>
              <a:rPr lang="en-US" altLang="ja-JP" err="1">
                <a:solidFill>
                  <a:schemeClr val="tx1">
                    <a:lumMod val="65000"/>
                    <a:lumOff val="35000"/>
                  </a:schemeClr>
                </a:solidFill>
                <a:latin typeface="BIZ UDPGothic" panose="020B0400000000000000" pitchFamily="34" charset="-128"/>
                <a:ea typeface="BIZ UDPGothic" panose="020B0400000000000000" pitchFamily="34" charset="-128"/>
              </a:rPr>
              <a:t>zenodo</a:t>
            </a:r>
            <a:endParaRPr lang="ja-JP" altLang="en-US">
              <a:solidFill>
                <a:schemeClr val="tx1">
                  <a:lumMod val="65000"/>
                  <a:lumOff val="35000"/>
                </a:schemeClr>
              </a:solidFill>
              <a:latin typeface="BIZ UDPGothic" panose="020B0400000000000000" pitchFamily="34" charset="-128"/>
              <a:ea typeface="BIZ UDPGothic" panose="020B0400000000000000" pitchFamily="34" charset="-128"/>
            </a:endParaRPr>
          </a:p>
        </p:txBody>
      </p:sp>
      <p:pic>
        <p:nvPicPr>
          <p:cNvPr id="14" name="図 13"/>
          <p:cNvPicPr>
            <a:picLocks noChangeAspect="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616395" y="3757986"/>
            <a:ext cx="241295" cy="241295"/>
          </a:xfrm>
          <a:prstGeom prst="rect">
            <a:avLst/>
          </a:prstGeom>
        </p:spPr>
      </p:pic>
      <p:pic>
        <p:nvPicPr>
          <p:cNvPr id="15" name="図 14"/>
          <p:cNvPicPr>
            <a:picLocks noChangeAspect="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3389239" y="3757986"/>
            <a:ext cx="241295" cy="241295"/>
          </a:xfrm>
          <a:prstGeom prst="rect">
            <a:avLst/>
          </a:prstGeom>
        </p:spPr>
      </p:pic>
      <p:pic>
        <p:nvPicPr>
          <p:cNvPr id="16" name="図 15"/>
          <p:cNvPicPr>
            <a:picLocks noChangeAspect="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6250987" y="3757986"/>
            <a:ext cx="241295" cy="241295"/>
          </a:xfrm>
          <a:prstGeom prst="rect">
            <a:avLst/>
          </a:prstGeom>
        </p:spPr>
      </p:pic>
      <p:sp>
        <p:nvSpPr>
          <p:cNvPr id="17" name="テキスト ボックス 16">
            <a:hlinkClick r:id="rId4"/>
          </p:cNvPr>
          <p:cNvSpPr txBox="1"/>
          <p:nvPr/>
        </p:nvSpPr>
        <p:spPr>
          <a:xfrm>
            <a:off x="851589" y="3751675"/>
            <a:ext cx="2233348" cy="253916"/>
          </a:xfrm>
          <a:prstGeom prst="rect">
            <a:avLst/>
          </a:prstGeom>
          <a:noFill/>
        </p:spPr>
        <p:txBody>
          <a:bodyPr wrap="square" rtlCol="0">
            <a:spAutoFit/>
          </a:bodyPr>
          <a:lstStyle/>
          <a:p>
            <a:r>
              <a:rPr lang="en-US" altLang="ja-JP" sz="1000">
                <a:latin typeface="BIZ UDPGothic" panose="020B0400000000000000" pitchFamily="34" charset="-128"/>
                <a:ea typeface="BIZ UDPGothic" panose="020B0400000000000000" pitchFamily="34" charset="-128"/>
                <a:hlinkClick r:id="rId4"/>
              </a:rPr>
              <a:t>https://figshare.com/</a:t>
            </a:r>
            <a:endParaRPr lang="en-US" altLang="ja-JP" sz="1000">
              <a:latin typeface="BIZ UDPGothic" panose="020B0400000000000000" pitchFamily="34" charset="-128"/>
              <a:ea typeface="BIZ UDPGothic" panose="020B0400000000000000" pitchFamily="34" charset="-128"/>
            </a:endParaRPr>
          </a:p>
        </p:txBody>
      </p:sp>
      <p:sp>
        <p:nvSpPr>
          <p:cNvPr id="18" name="テキスト ボックス 17">
            <a:hlinkClick r:id="rId5"/>
          </p:cNvPr>
          <p:cNvSpPr txBox="1"/>
          <p:nvPr/>
        </p:nvSpPr>
        <p:spPr>
          <a:xfrm>
            <a:off x="3630533" y="3751675"/>
            <a:ext cx="2368572" cy="253916"/>
          </a:xfrm>
          <a:prstGeom prst="rect">
            <a:avLst/>
          </a:prstGeom>
          <a:noFill/>
        </p:spPr>
        <p:txBody>
          <a:bodyPr wrap="square" rtlCol="0">
            <a:spAutoFit/>
          </a:bodyPr>
          <a:lstStyle/>
          <a:p>
            <a:r>
              <a:rPr lang="en-US" altLang="ja-JP" sz="1000">
                <a:latin typeface="BIZ UDPGothic" panose="020B0400000000000000" pitchFamily="34" charset="-128"/>
                <a:ea typeface="BIZ UDPGothic" panose="020B0400000000000000" pitchFamily="34" charset="-128"/>
                <a:hlinkClick r:id="rId5"/>
              </a:rPr>
              <a:t>https://datadryad.org/stash</a:t>
            </a:r>
            <a:endParaRPr lang="en-US" altLang="ja-JP" sz="1000">
              <a:latin typeface="BIZ UDPGothic" panose="020B0400000000000000" pitchFamily="34" charset="-128"/>
              <a:ea typeface="BIZ UDPGothic" panose="020B0400000000000000" pitchFamily="34" charset="-128"/>
            </a:endParaRPr>
          </a:p>
        </p:txBody>
      </p:sp>
      <p:sp>
        <p:nvSpPr>
          <p:cNvPr id="19" name="テキスト ボックス 18">
            <a:hlinkClick r:id="rId6"/>
          </p:cNvPr>
          <p:cNvSpPr txBox="1"/>
          <p:nvPr/>
        </p:nvSpPr>
        <p:spPr>
          <a:xfrm>
            <a:off x="6493764" y="3751675"/>
            <a:ext cx="2233348" cy="253916"/>
          </a:xfrm>
          <a:prstGeom prst="rect">
            <a:avLst/>
          </a:prstGeom>
          <a:noFill/>
        </p:spPr>
        <p:txBody>
          <a:bodyPr wrap="square" rtlCol="0">
            <a:spAutoFit/>
          </a:bodyPr>
          <a:lstStyle/>
          <a:p>
            <a:r>
              <a:rPr lang="en-US" altLang="ja-JP" sz="1000">
                <a:latin typeface="BIZ UDPGothic" panose="020B0400000000000000" pitchFamily="34" charset="-128"/>
                <a:ea typeface="BIZ UDPGothic" panose="020B0400000000000000" pitchFamily="34" charset="-128"/>
                <a:hlinkClick r:id="rId6"/>
              </a:rPr>
              <a:t>https://zenodo.org/</a:t>
            </a:r>
            <a:endParaRPr lang="en-US" altLang="ja-JP" sz="1000">
              <a:latin typeface="BIZ UDPGothic" panose="020B0400000000000000" pitchFamily="34" charset="-128"/>
              <a:ea typeface="BIZ UDPGothic" panose="020B0400000000000000" pitchFamily="34" charset="-128"/>
            </a:endParaRPr>
          </a:p>
        </p:txBody>
      </p:sp>
      <p:sp>
        <p:nvSpPr>
          <p:cNvPr id="22" name="コンテンツ プレースホルダー 2">
            <a:extLst>
              <a:ext uri="{FF2B5EF4-FFF2-40B4-BE49-F238E27FC236}">
                <a16:creationId xmlns:a16="http://schemas.microsoft.com/office/drawing/2014/main" id="{F875A789-E691-4B80-BCAF-533C8C76BE70}"/>
              </a:ext>
            </a:extLst>
          </p:cNvPr>
          <p:cNvSpPr txBox="1">
            <a:spLocks/>
          </p:cNvSpPr>
          <p:nvPr/>
        </p:nvSpPr>
        <p:spPr>
          <a:xfrm>
            <a:off x="6250987" y="4041639"/>
            <a:ext cx="2263175" cy="64444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44000" indent="-144000"/>
            <a:r>
              <a:rPr lang="ja-JP" altLang="en-US" sz="1200">
                <a:latin typeface="BIZ UDPGothic" panose="020B0400000000000000" pitchFamily="34" charset="-128"/>
                <a:ea typeface="BIZ UDPGothic" panose="020B0400000000000000" pitchFamily="34" charset="-128"/>
              </a:rPr>
              <a:t>様々なライセンスで公開されているため、利用の際は注意</a:t>
            </a:r>
            <a:endParaRPr lang="en-US" altLang="ja-JP" sz="1200">
              <a:latin typeface="BIZ UDPGothic" panose="020B0400000000000000" pitchFamily="34" charset="-128"/>
              <a:ea typeface="BIZ UDPGothic" panose="020B0400000000000000" pitchFamily="34" charset="-128"/>
            </a:endParaRPr>
          </a:p>
        </p:txBody>
      </p:sp>
      <p:sp>
        <p:nvSpPr>
          <p:cNvPr id="23" name="コンテンツ プレースホルダー 2">
            <a:extLst>
              <a:ext uri="{FF2B5EF4-FFF2-40B4-BE49-F238E27FC236}">
                <a16:creationId xmlns:a16="http://schemas.microsoft.com/office/drawing/2014/main" id="{F875A789-E691-4B80-BCAF-533C8C76BE70}"/>
              </a:ext>
            </a:extLst>
          </p:cNvPr>
          <p:cNvSpPr txBox="1">
            <a:spLocks/>
          </p:cNvSpPr>
          <p:nvPr/>
        </p:nvSpPr>
        <p:spPr>
          <a:xfrm>
            <a:off x="3389238" y="4037107"/>
            <a:ext cx="2230878" cy="80274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44000" indent="-144000"/>
            <a:r>
              <a:rPr lang="ja-JP" altLang="en-US" sz="1200">
                <a:latin typeface="BIZ UDPGothic" panose="020B0400000000000000" pitchFamily="34" charset="-128"/>
                <a:ea typeface="BIZ UDPGothic" panose="020B0400000000000000" pitchFamily="34" charset="-128"/>
              </a:rPr>
              <a:t>生命科学系のデータリポジトリとして利用されていた。すべてのデータがパブリックドメイン</a:t>
            </a:r>
            <a:endParaRPr lang="en-US" altLang="ja-JP" sz="1200">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219064F2-A57A-6F09-0190-7DB3A41AAC27}"/>
              </a:ext>
            </a:extLst>
          </p:cNvPr>
          <p:cNvSpPr txBox="1"/>
          <p:nvPr/>
        </p:nvSpPr>
        <p:spPr>
          <a:xfrm>
            <a:off x="0" y="289471"/>
            <a:ext cx="9144000" cy="553998"/>
          </a:xfrm>
          <a:prstGeom prst="rect">
            <a:avLst/>
          </a:prstGeom>
          <a:noFill/>
        </p:spPr>
        <p:txBody>
          <a:bodyPr wrap="square" rtlCol="0">
            <a:spAutoFit/>
          </a:bodyPr>
          <a:lstStyle/>
          <a:p>
            <a:pPr algn="ctr"/>
            <a:r>
              <a:rPr lang="ja-JP" altLang="en-US" sz="3000">
                <a:solidFill>
                  <a:schemeClr val="bg1"/>
                </a:solidFill>
                <a:latin typeface="BIZ UDPGothic" panose="020B0400000000000000" pitchFamily="34" charset="-128"/>
                <a:ea typeface="BIZ UDPGothic" panose="020B0400000000000000" pitchFamily="34" charset="-128"/>
                <a:cs typeface="+mj-cs"/>
              </a:rPr>
              <a:t>個別のデータリポジトリで探す</a:t>
            </a:r>
          </a:p>
        </p:txBody>
      </p:sp>
      <p:sp>
        <p:nvSpPr>
          <p:cNvPr id="20" name="正方形/長方形 19">
            <a:extLst>
              <a:ext uri="{FF2B5EF4-FFF2-40B4-BE49-F238E27FC236}">
                <a16:creationId xmlns:a16="http://schemas.microsoft.com/office/drawing/2014/main" id="{3593138D-B457-F53A-FD72-291DBA939320}"/>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21" name="タイトル 6">
            <a:extLst>
              <a:ext uri="{FF2B5EF4-FFF2-40B4-BE49-F238E27FC236}">
                <a16:creationId xmlns:a16="http://schemas.microsoft.com/office/drawing/2014/main" id="{FEAD20EA-91D1-FDAF-DD9A-9D57AE76A86D}"/>
              </a:ext>
            </a:extLst>
          </p:cNvPr>
          <p:cNvSpPr>
            <a:spLocks noGrp="1"/>
          </p:cNvSpPr>
          <p:nvPr>
            <p:ph type="title"/>
          </p:nvPr>
        </p:nvSpPr>
        <p:spPr>
          <a:xfrm>
            <a:off x="0" y="0"/>
            <a:ext cx="9144000" cy="843558"/>
          </a:xfrm>
        </p:spPr>
        <p:txBody>
          <a:bodyPr/>
          <a:lstStyle/>
          <a:p>
            <a:r>
              <a:rPr lang="ja-JP" altLang="en-US" sz="2800"/>
              <a:t>個別のデータリポジトリで探す</a:t>
            </a:r>
          </a:p>
        </p:txBody>
      </p:sp>
      <p:sp>
        <p:nvSpPr>
          <p:cNvPr id="24" name="楕円 11">
            <a:extLst>
              <a:ext uri="{FF2B5EF4-FFF2-40B4-BE49-F238E27FC236}">
                <a16:creationId xmlns:a16="http://schemas.microsoft.com/office/drawing/2014/main" id="{A9C6D091-571F-58DD-AC57-449546B8026A}"/>
              </a:ext>
            </a:extLst>
          </p:cNvPr>
          <p:cNvSpPr/>
          <p:nvPr/>
        </p:nvSpPr>
        <p:spPr>
          <a:xfrm>
            <a:off x="1769626" y="269798"/>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2</a:t>
            </a:r>
            <a:endParaRPr lang="ja-JP" altLang="en-US" sz="2100">
              <a:latin typeface="BIZ UDPGothic" panose="020B0400000000000000" pitchFamily="34" charset="-128"/>
              <a:ea typeface="BIZ UDPGothic" panose="020B0400000000000000" pitchFamily="34" charset="-128"/>
            </a:endParaRPr>
          </a:p>
        </p:txBody>
      </p:sp>
      <p:sp>
        <p:nvSpPr>
          <p:cNvPr id="6" name="正方形/長方形 5">
            <a:extLst>
              <a:ext uri="{FF2B5EF4-FFF2-40B4-BE49-F238E27FC236}">
                <a16:creationId xmlns:a16="http://schemas.microsoft.com/office/drawing/2014/main" id="{B5A263DD-68D1-80C9-6E34-22A50A3905B0}"/>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p.9</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7"/>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pic>
        <p:nvPicPr>
          <p:cNvPr id="9" name="図 8">
            <a:extLst>
              <a:ext uri="{FF2B5EF4-FFF2-40B4-BE49-F238E27FC236}">
                <a16:creationId xmlns:a16="http://schemas.microsoft.com/office/drawing/2014/main" id="{006D943C-DCC1-6A57-052D-A7930E609DE6}"/>
              </a:ext>
            </a:extLst>
          </p:cNvPr>
          <p:cNvPicPr>
            <a:picLocks noChangeAspect="1"/>
          </p:cNvPicPr>
          <p:nvPr/>
        </p:nvPicPr>
        <p:blipFill>
          <a:blip r:embed="rId8"/>
          <a:stretch>
            <a:fillRect/>
          </a:stretch>
        </p:blipFill>
        <p:spPr>
          <a:xfrm>
            <a:off x="703212" y="1932424"/>
            <a:ext cx="2175075" cy="1638877"/>
          </a:xfrm>
          <a:prstGeom prst="rect">
            <a:avLst/>
          </a:prstGeom>
          <a:ln>
            <a:noFill/>
          </a:ln>
          <a:effectLst>
            <a:outerShdw blurRad="292100" dist="139700" dir="2700000" algn="tl" rotWithShape="0">
              <a:srgbClr val="333333">
                <a:alpha val="65000"/>
              </a:srgbClr>
            </a:outerShdw>
          </a:effectLst>
        </p:spPr>
      </p:pic>
      <p:pic>
        <p:nvPicPr>
          <p:cNvPr id="26" name="図 25">
            <a:extLst>
              <a:ext uri="{FF2B5EF4-FFF2-40B4-BE49-F238E27FC236}">
                <a16:creationId xmlns:a16="http://schemas.microsoft.com/office/drawing/2014/main" id="{5301278D-24C5-1B42-952A-BE3AED095F89}"/>
              </a:ext>
            </a:extLst>
          </p:cNvPr>
          <p:cNvPicPr>
            <a:picLocks noChangeAspect="1"/>
          </p:cNvPicPr>
          <p:nvPr/>
        </p:nvPicPr>
        <p:blipFill>
          <a:blip r:embed="rId9"/>
          <a:stretch>
            <a:fillRect/>
          </a:stretch>
        </p:blipFill>
        <p:spPr>
          <a:xfrm>
            <a:off x="3497263" y="1925405"/>
            <a:ext cx="2369551" cy="1638877"/>
          </a:xfrm>
          <a:prstGeom prst="rect">
            <a:avLst/>
          </a:prstGeom>
          <a:ln>
            <a:noFill/>
          </a:ln>
          <a:effectLst>
            <a:outerShdw blurRad="292100" dist="139700" dir="2700000" algn="tl" rotWithShape="0">
              <a:srgbClr val="333333">
                <a:alpha val="65000"/>
              </a:srgbClr>
            </a:outerShdw>
          </a:effectLst>
        </p:spPr>
      </p:pic>
      <p:pic>
        <p:nvPicPr>
          <p:cNvPr id="28" name="図 27">
            <a:extLst>
              <a:ext uri="{FF2B5EF4-FFF2-40B4-BE49-F238E27FC236}">
                <a16:creationId xmlns:a16="http://schemas.microsoft.com/office/drawing/2014/main" id="{5B7202C9-9E75-40FD-0C89-3DD677F20476}"/>
              </a:ext>
            </a:extLst>
          </p:cNvPr>
          <p:cNvPicPr>
            <a:picLocks noChangeAspect="1"/>
          </p:cNvPicPr>
          <p:nvPr/>
        </p:nvPicPr>
        <p:blipFill>
          <a:blip r:embed="rId10"/>
          <a:stretch>
            <a:fillRect/>
          </a:stretch>
        </p:blipFill>
        <p:spPr>
          <a:xfrm>
            <a:off x="6318716" y="1932423"/>
            <a:ext cx="2583443" cy="16388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4266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srcRect t="9506" r="1718" b="22544"/>
          <a:stretch/>
        </p:blipFill>
        <p:spPr>
          <a:xfrm>
            <a:off x="1087186" y="1939741"/>
            <a:ext cx="3333148" cy="1843597"/>
          </a:xfrm>
          <a:prstGeom prst="rect">
            <a:avLst/>
          </a:prstGeom>
          <a:effectLst>
            <a:outerShdw blurRad="50800" dist="38100" dir="5400000" algn="t" rotWithShape="0">
              <a:prstClr val="black">
                <a:alpha val="40000"/>
              </a:prstClr>
            </a:outerShdw>
          </a:effectLst>
        </p:spPr>
      </p:pic>
      <p:sp>
        <p:nvSpPr>
          <p:cNvPr id="7" name="テキスト ボックス 6"/>
          <p:cNvSpPr txBox="1"/>
          <p:nvPr/>
        </p:nvSpPr>
        <p:spPr>
          <a:xfrm>
            <a:off x="713187" y="1183746"/>
            <a:ext cx="6473247" cy="400110"/>
          </a:xfrm>
          <a:prstGeom prst="rect">
            <a:avLst/>
          </a:prstGeom>
          <a:noFill/>
        </p:spPr>
        <p:txBody>
          <a:bodyPr wrap="none" rtlCol="0">
            <a:spAutoFit/>
          </a:bodyPr>
          <a:lstStyle/>
          <a:p>
            <a:r>
              <a:rPr lang="ja-JP" altLang="en-US" sz="2000">
                <a:solidFill>
                  <a:schemeClr val="tx1">
                    <a:lumMod val="65000"/>
                    <a:lumOff val="35000"/>
                  </a:schemeClr>
                </a:solidFill>
                <a:latin typeface="BIZ UDPGothic" panose="020B0400000000000000" pitchFamily="34" charset="-128"/>
                <a:ea typeface="BIZ UDPGothic" panose="020B0400000000000000" pitchFamily="34" charset="-128"/>
              </a:rPr>
              <a:t>小規模なデータセットを探す（＝機関リポジトリから探す）</a:t>
            </a:r>
          </a:p>
        </p:txBody>
      </p:sp>
      <p:pic>
        <p:nvPicPr>
          <p:cNvPr id="4" name="図 3"/>
          <p:cNvPicPr>
            <a:picLocks noChangeAspect="1"/>
          </p:cNvPicPr>
          <p:nvPr/>
        </p:nvPicPr>
        <p:blipFill rotWithShape="1">
          <a:blip r:embed="rId4"/>
          <a:srcRect t="9367" r="2322" b="23721"/>
          <a:stretch/>
        </p:blipFill>
        <p:spPr>
          <a:xfrm>
            <a:off x="5020010" y="1902012"/>
            <a:ext cx="3346707" cy="1834071"/>
          </a:xfrm>
          <a:prstGeom prst="rect">
            <a:avLst/>
          </a:prstGeom>
          <a:effectLst>
            <a:outerShdw blurRad="50800" dist="38100" dir="5400000" algn="t" rotWithShape="0">
              <a:prstClr val="black">
                <a:alpha val="40000"/>
              </a:prstClr>
            </a:outerShdw>
          </a:effectLst>
        </p:spPr>
      </p:pic>
      <p:sp>
        <p:nvSpPr>
          <p:cNvPr id="10" name="テキスト ボックス 9"/>
          <p:cNvSpPr txBox="1"/>
          <p:nvPr/>
        </p:nvSpPr>
        <p:spPr>
          <a:xfrm>
            <a:off x="1049413" y="1567575"/>
            <a:ext cx="1609736" cy="369332"/>
          </a:xfrm>
          <a:prstGeom prst="rect">
            <a:avLst/>
          </a:prstGeom>
          <a:noFill/>
        </p:spPr>
        <p:txBody>
          <a:bodyPr wrap="none" rtlCol="0">
            <a:spAutoFit/>
          </a:bodyPr>
          <a:lstStyle/>
          <a:p>
            <a:r>
              <a:rPr lang="en-US" altLang="ja-JP" err="1">
                <a:solidFill>
                  <a:schemeClr val="tx1">
                    <a:lumMod val="65000"/>
                    <a:lumOff val="35000"/>
                  </a:schemeClr>
                </a:solidFill>
                <a:latin typeface="BIZ UDPGothic" panose="020B0400000000000000" pitchFamily="34" charset="-128"/>
                <a:ea typeface="BIZ UDPGothic" panose="020B0400000000000000" pitchFamily="34" charset="-128"/>
              </a:rPr>
              <a:t>OpenDOAR</a:t>
            </a:r>
            <a:endParaRPr lang="ja-JP" altLang="en-US">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1" name="テキスト ボックス 10"/>
          <p:cNvSpPr txBox="1"/>
          <p:nvPr/>
        </p:nvSpPr>
        <p:spPr>
          <a:xfrm>
            <a:off x="5020010" y="1552737"/>
            <a:ext cx="907621" cy="369332"/>
          </a:xfrm>
          <a:prstGeom prst="rect">
            <a:avLst/>
          </a:prstGeom>
          <a:noFill/>
        </p:spPr>
        <p:txBody>
          <a:bodyPr wrap="none" rtlCol="0">
            <a:spAutoFit/>
          </a:bodyPr>
          <a:lstStyle/>
          <a:p>
            <a:r>
              <a:rPr lang="en-US" altLang="ja-JP">
                <a:solidFill>
                  <a:schemeClr val="tx1">
                    <a:lumMod val="65000"/>
                    <a:lumOff val="35000"/>
                  </a:schemeClr>
                </a:solidFill>
                <a:latin typeface="BIZ UDPGothic" panose="020B0400000000000000" pitchFamily="34" charset="-128"/>
                <a:ea typeface="BIZ UDPGothic" panose="020B0400000000000000" pitchFamily="34" charset="-128"/>
              </a:rPr>
              <a:t>ROAR</a:t>
            </a:r>
            <a:endParaRPr lang="ja-JP" altLang="en-US">
              <a:solidFill>
                <a:schemeClr val="tx1">
                  <a:lumMod val="65000"/>
                  <a:lumOff val="35000"/>
                </a:schemeClr>
              </a:solidFill>
              <a:latin typeface="BIZ UDPGothic" panose="020B0400000000000000" pitchFamily="34" charset="-128"/>
              <a:ea typeface="BIZ UDPGothic" panose="020B0400000000000000" pitchFamily="34" charset="-128"/>
            </a:endParaRPr>
          </a:p>
        </p:txBody>
      </p:sp>
      <p:pic>
        <p:nvPicPr>
          <p:cNvPr id="12" name="図 11"/>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1087186" y="3905825"/>
            <a:ext cx="241295" cy="241295"/>
          </a:xfrm>
          <a:prstGeom prst="rect">
            <a:avLst/>
          </a:prstGeom>
        </p:spPr>
      </p:pic>
      <p:pic>
        <p:nvPicPr>
          <p:cNvPr id="14" name="図 13"/>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5026789" y="3896294"/>
            <a:ext cx="241295" cy="241295"/>
          </a:xfrm>
          <a:prstGeom prst="rect">
            <a:avLst/>
          </a:prstGeom>
        </p:spPr>
      </p:pic>
      <p:sp>
        <p:nvSpPr>
          <p:cNvPr id="15" name="テキスト ボックス 14">
            <a:hlinkClick r:id="rId6"/>
          </p:cNvPr>
          <p:cNvSpPr txBox="1"/>
          <p:nvPr/>
        </p:nvSpPr>
        <p:spPr>
          <a:xfrm>
            <a:off x="5255315" y="3887971"/>
            <a:ext cx="3111402" cy="253916"/>
          </a:xfrm>
          <a:prstGeom prst="rect">
            <a:avLst/>
          </a:prstGeom>
          <a:noFill/>
        </p:spPr>
        <p:txBody>
          <a:bodyPr wrap="square" rtlCol="0">
            <a:spAutoFit/>
          </a:bodyPr>
          <a:lstStyle/>
          <a:p>
            <a:r>
              <a:rPr lang="en-US" altLang="ja-JP" sz="1050">
                <a:solidFill>
                  <a:prstClr val="black"/>
                </a:solidFill>
                <a:latin typeface="BIZ UDPGothic" panose="020B0400000000000000" pitchFamily="34" charset="-128"/>
                <a:ea typeface="BIZ UDPGothic" panose="020B0400000000000000" pitchFamily="34" charset="-128"/>
                <a:hlinkClick r:id="rId6"/>
              </a:rPr>
              <a:t>http://roar.eprints.org/</a:t>
            </a:r>
            <a:endParaRPr lang="en-US" altLang="ja-JP" sz="1050">
              <a:latin typeface="BIZ UDPGothic" panose="020B0400000000000000" pitchFamily="34" charset="-128"/>
              <a:ea typeface="BIZ UDPGothic" panose="020B0400000000000000" pitchFamily="34" charset="-128"/>
            </a:endParaRPr>
          </a:p>
        </p:txBody>
      </p:sp>
      <p:sp>
        <p:nvSpPr>
          <p:cNvPr id="17" name="コンテンツ プレースホルダー 2">
            <a:extLst>
              <a:ext uri="{FF2B5EF4-FFF2-40B4-BE49-F238E27FC236}">
                <a16:creationId xmlns:a16="http://schemas.microsoft.com/office/drawing/2014/main" id="{F875A789-E691-4B80-BCAF-533C8C76BE70}"/>
              </a:ext>
            </a:extLst>
          </p:cNvPr>
          <p:cNvSpPr txBox="1">
            <a:spLocks/>
          </p:cNvSpPr>
          <p:nvPr/>
        </p:nvSpPr>
        <p:spPr>
          <a:xfrm>
            <a:off x="1027270" y="4258625"/>
            <a:ext cx="3674987" cy="49473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1200">
                <a:latin typeface="BIZ UDPGothic" panose="020B0400000000000000" pitchFamily="34" charset="-128"/>
                <a:ea typeface="BIZ UDPGothic" panose="020B0400000000000000" pitchFamily="34" charset="-128"/>
              </a:rPr>
              <a:t>世界の機関リポジトリを検索することができる</a:t>
            </a:r>
            <a:endParaRPr lang="en-US" altLang="ja-JP" sz="1200">
              <a:latin typeface="BIZ UDPGothic" panose="020B0400000000000000" pitchFamily="34" charset="-128"/>
              <a:ea typeface="BIZ UDPGothic" panose="020B0400000000000000" pitchFamily="34" charset="-128"/>
            </a:endParaRPr>
          </a:p>
        </p:txBody>
      </p:sp>
      <p:sp>
        <p:nvSpPr>
          <p:cNvPr id="18" name="コンテンツ プレースホルダー 2">
            <a:extLst>
              <a:ext uri="{FF2B5EF4-FFF2-40B4-BE49-F238E27FC236}">
                <a16:creationId xmlns:a16="http://schemas.microsoft.com/office/drawing/2014/main" id="{F875A789-E691-4B80-BCAF-533C8C76BE70}"/>
              </a:ext>
            </a:extLst>
          </p:cNvPr>
          <p:cNvSpPr txBox="1">
            <a:spLocks/>
          </p:cNvSpPr>
          <p:nvPr/>
        </p:nvSpPr>
        <p:spPr>
          <a:xfrm>
            <a:off x="5026788" y="4246520"/>
            <a:ext cx="3443443" cy="49473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1200">
                <a:latin typeface="BIZ UDPGothic" panose="020B0400000000000000" pitchFamily="34" charset="-128"/>
                <a:ea typeface="BIZ UDPGothic" panose="020B0400000000000000" pitchFamily="34" charset="-128"/>
              </a:rPr>
              <a:t>登録レコードの推移を確認することができる</a:t>
            </a:r>
            <a:endParaRPr lang="en-US" altLang="ja-JP" sz="1200">
              <a:latin typeface="BIZ UDPGothic" panose="020B0400000000000000" pitchFamily="34" charset="-128"/>
              <a:ea typeface="BIZ UDPGothic" panose="020B0400000000000000" pitchFamily="34" charset="-128"/>
            </a:endParaRPr>
          </a:p>
        </p:txBody>
      </p:sp>
      <p:sp>
        <p:nvSpPr>
          <p:cNvPr id="9" name="正方形/長方形 8">
            <a:extLst>
              <a:ext uri="{FF2B5EF4-FFF2-40B4-BE49-F238E27FC236}">
                <a16:creationId xmlns:a16="http://schemas.microsoft.com/office/drawing/2014/main" id="{FF553469-3CD2-7041-6B95-76CD2C135D6B}"/>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16" name="タイトル 6">
            <a:extLst>
              <a:ext uri="{FF2B5EF4-FFF2-40B4-BE49-F238E27FC236}">
                <a16:creationId xmlns:a16="http://schemas.microsoft.com/office/drawing/2014/main" id="{EC374171-8D9C-C41E-E675-505796568FF2}"/>
              </a:ext>
            </a:extLst>
          </p:cNvPr>
          <p:cNvSpPr>
            <a:spLocks noGrp="1"/>
          </p:cNvSpPr>
          <p:nvPr>
            <p:ph type="title"/>
          </p:nvPr>
        </p:nvSpPr>
        <p:spPr>
          <a:xfrm>
            <a:off x="0" y="0"/>
            <a:ext cx="9144000" cy="843558"/>
          </a:xfrm>
        </p:spPr>
        <p:txBody>
          <a:bodyPr/>
          <a:lstStyle/>
          <a:p>
            <a:r>
              <a:rPr lang="ja-JP" altLang="en-US" sz="2800"/>
              <a:t>個別のデータリポジトリで探す</a:t>
            </a:r>
          </a:p>
        </p:txBody>
      </p:sp>
      <p:sp>
        <p:nvSpPr>
          <p:cNvPr id="19" name="楕円 11">
            <a:extLst>
              <a:ext uri="{FF2B5EF4-FFF2-40B4-BE49-F238E27FC236}">
                <a16:creationId xmlns:a16="http://schemas.microsoft.com/office/drawing/2014/main" id="{2F8056D6-D5F2-F4BB-D20A-274D52CB10A0}"/>
              </a:ext>
            </a:extLst>
          </p:cNvPr>
          <p:cNvSpPr/>
          <p:nvPr/>
        </p:nvSpPr>
        <p:spPr>
          <a:xfrm>
            <a:off x="1769626" y="269798"/>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2</a:t>
            </a:r>
            <a:endParaRPr lang="ja-JP" altLang="en-US" sz="2100">
              <a:latin typeface="BIZ UDPGothic" panose="020B0400000000000000" pitchFamily="34" charset="-128"/>
              <a:ea typeface="BIZ UDPGothic" panose="020B0400000000000000" pitchFamily="34" charset="-128"/>
            </a:endParaRPr>
          </a:p>
        </p:txBody>
      </p:sp>
      <p:sp>
        <p:nvSpPr>
          <p:cNvPr id="3" name="正方形/長方形 2">
            <a:extLst>
              <a:ext uri="{FF2B5EF4-FFF2-40B4-BE49-F238E27FC236}">
                <a16:creationId xmlns:a16="http://schemas.microsoft.com/office/drawing/2014/main" id="{CABBBD18-9E6E-56DB-6057-6AA565C80134}"/>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p.10</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7"/>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
        <p:nvSpPr>
          <p:cNvPr id="5" name="テキスト ボックス 4">
            <a:hlinkClick r:id="rId8"/>
            <a:extLst>
              <a:ext uri="{FF2B5EF4-FFF2-40B4-BE49-F238E27FC236}">
                <a16:creationId xmlns:a16="http://schemas.microsoft.com/office/drawing/2014/main" id="{43ED730F-088F-40C2-B613-8AF21526CA61}"/>
              </a:ext>
            </a:extLst>
          </p:cNvPr>
          <p:cNvSpPr txBox="1"/>
          <p:nvPr/>
        </p:nvSpPr>
        <p:spPr>
          <a:xfrm>
            <a:off x="1308930" y="3887971"/>
            <a:ext cx="3111402" cy="253916"/>
          </a:xfrm>
          <a:prstGeom prst="rect">
            <a:avLst/>
          </a:prstGeom>
          <a:noFill/>
        </p:spPr>
        <p:txBody>
          <a:bodyPr wrap="square" rtlCol="0">
            <a:spAutoFit/>
          </a:bodyPr>
          <a:lstStyle/>
          <a:p>
            <a:r>
              <a:rPr lang="en-US" altLang="ja-JP" sz="1050">
                <a:latin typeface="BIZ UDPGothic" panose="020B0400000000000000" pitchFamily="34" charset="-128"/>
                <a:ea typeface="BIZ UDPGothic" panose="020B0400000000000000" pitchFamily="34" charset="-128"/>
                <a:hlinkClick r:id="rId9"/>
              </a:rPr>
              <a:t>https://www.jisc.ac.uk/opendoar</a:t>
            </a:r>
            <a:r>
              <a:rPr lang="en-US" altLang="ja-JP" sz="1050">
                <a:latin typeface="BIZ UDPGothic" panose="020B0400000000000000" pitchFamily="34" charset="-128"/>
                <a:ea typeface="BIZ UDPGothic" panose="020B0400000000000000" pitchFamily="34" charset="-128"/>
              </a:rPr>
              <a:t> </a:t>
            </a:r>
          </a:p>
        </p:txBody>
      </p:sp>
    </p:spTree>
    <p:extLst>
      <p:ext uri="{BB962C8B-B14F-4D97-AF65-F5344CB8AC3E}">
        <p14:creationId xmlns:p14="http://schemas.microsoft.com/office/powerpoint/2010/main" val="3557319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F7EA1E1C-8C07-D42B-0BE1-B1CC23864A2D}"/>
              </a:ext>
            </a:extLst>
          </p:cNvPr>
          <p:cNvSpPr>
            <a:spLocks noGrp="1"/>
          </p:cNvSpPr>
          <p:nvPr>
            <p:ph type="title"/>
          </p:nvPr>
        </p:nvSpPr>
        <p:spPr/>
        <p:txBody>
          <a:bodyPr/>
          <a:lstStyle/>
          <a:p>
            <a:r>
              <a:rPr lang="ja-JP" altLang="en-US" sz="2800"/>
              <a:t>データジャーナルから探す</a:t>
            </a:r>
          </a:p>
        </p:txBody>
      </p:sp>
      <p:sp>
        <p:nvSpPr>
          <p:cNvPr id="3" name="コンテンツ プレースホルダー 2">
            <a:extLst>
              <a:ext uri="{FF2B5EF4-FFF2-40B4-BE49-F238E27FC236}">
                <a16:creationId xmlns:a16="http://schemas.microsoft.com/office/drawing/2014/main" id="{70590BA8-B8B7-4A19-A20C-4B067FA20B99}"/>
              </a:ext>
            </a:extLst>
          </p:cNvPr>
          <p:cNvSpPr>
            <a:spLocks noGrp="1"/>
          </p:cNvSpPr>
          <p:nvPr>
            <p:ph idx="1"/>
          </p:nvPr>
        </p:nvSpPr>
        <p:spPr>
          <a:xfrm>
            <a:off x="1252601" y="1191718"/>
            <a:ext cx="7434199" cy="2157449"/>
          </a:xfrm>
        </p:spPr>
        <p:txBody>
          <a:bodyPr>
            <a:normAutofit/>
          </a:bodyPr>
          <a:lstStyle/>
          <a:p>
            <a:pPr marL="0" indent="0">
              <a:buNone/>
            </a:pPr>
            <a:r>
              <a:rPr lang="ja-JP" altLang="en-US" sz="2000">
                <a:solidFill>
                  <a:schemeClr val="tx1">
                    <a:lumMod val="65000"/>
                    <a:lumOff val="35000"/>
                  </a:schemeClr>
                </a:solidFill>
                <a:latin typeface="BIZ UDPGothic" panose="020B0400000000000000" pitchFamily="34" charset="-128"/>
                <a:ea typeface="BIZ UDPGothic" panose="020B0400000000000000" pitchFamily="34" charset="-128"/>
              </a:rPr>
              <a:t>データジャーナルとは</a:t>
            </a:r>
            <a:r>
              <a:rPr lang="en-US" altLang="ja-JP" sz="2000">
                <a:solidFill>
                  <a:schemeClr val="tx1">
                    <a:lumMod val="65000"/>
                    <a:lumOff val="35000"/>
                  </a:schemeClr>
                </a:solidFill>
                <a:latin typeface="BIZ UDPGothic" panose="020B0400000000000000" pitchFamily="34" charset="-128"/>
                <a:ea typeface="BIZ UDPGothic" panose="020B0400000000000000" pitchFamily="34" charset="-128"/>
              </a:rPr>
              <a:t>……</a:t>
            </a:r>
            <a:endParaRPr lang="en-US" altLang="ja-JP" sz="2000"/>
          </a:p>
          <a:p>
            <a:pPr marL="0" indent="0">
              <a:buNone/>
            </a:pPr>
            <a:r>
              <a:rPr lang="ja-JP" altLang="en-US" sz="1400"/>
              <a:t>実験や観測で得られた数値などの「データ」について、その取得方法や処理方法、所在等について記載した論文（＝データ論文）を専門に受け付けるジャーナル</a:t>
            </a:r>
            <a:endParaRPr lang="en-US" altLang="ja-JP" sz="1400"/>
          </a:p>
          <a:p>
            <a:pPr marL="0" indent="0">
              <a:buNone/>
            </a:pPr>
            <a:endParaRPr lang="en-US" altLang="ja-JP" sz="1500"/>
          </a:p>
          <a:p>
            <a:pPr marL="0" indent="0">
              <a:buNone/>
            </a:pPr>
            <a:r>
              <a:rPr lang="ja-JP" altLang="en-US" sz="1400">
                <a:latin typeface="BIZ UDPGothic" panose="020B0400000000000000" pitchFamily="34" charset="-128"/>
                <a:ea typeface="BIZ UDPGothic" panose="020B0400000000000000" pitchFamily="34" charset="-128"/>
              </a:rPr>
              <a:t>データ論文は通常の論文同様、論文検索データベースを使用して検索を行う</a:t>
            </a:r>
            <a:endParaRPr lang="en-US" altLang="ja-JP" sz="1400">
              <a:latin typeface="BIZ UDPGothic" panose="020B0400000000000000" pitchFamily="34" charset="-128"/>
              <a:ea typeface="BIZ UDPGothic" panose="020B0400000000000000" pitchFamily="34" charset="-128"/>
            </a:endParaRPr>
          </a:p>
          <a:p>
            <a:pPr marL="0" indent="0">
              <a:buNone/>
            </a:pPr>
            <a:endParaRPr lang="en-US" altLang="ja-JP" sz="1500"/>
          </a:p>
          <a:p>
            <a:pPr marL="0" indent="0">
              <a:buNone/>
            </a:pPr>
            <a:r>
              <a:rPr lang="ja-JP" altLang="en-US" sz="1400">
                <a:latin typeface="BIZ UDPGothic" panose="020B0400000000000000" pitchFamily="34" charset="-128"/>
                <a:ea typeface="BIZ UDPGothic" panose="020B0400000000000000" pitchFamily="34" charset="-128"/>
              </a:rPr>
              <a:t>例）</a:t>
            </a:r>
            <a:r>
              <a:rPr lang="en-US" altLang="ja-JP" sz="1400">
                <a:latin typeface="BIZ UDPGothic" panose="020B0400000000000000" pitchFamily="34" charset="-128"/>
                <a:ea typeface="BIZ UDPGothic" panose="020B0400000000000000" pitchFamily="34" charset="-128"/>
              </a:rPr>
              <a:t>Web of Science</a:t>
            </a:r>
            <a:r>
              <a:rPr lang="ja-JP" altLang="en-US" sz="1400">
                <a:latin typeface="BIZ UDPGothic" panose="020B0400000000000000" pitchFamily="34" charset="-128"/>
                <a:ea typeface="BIZ UDPGothic" panose="020B0400000000000000" pitchFamily="34" charset="-128"/>
              </a:rPr>
              <a:t>でデータ論文に絞って検索したいとき</a:t>
            </a:r>
            <a:endParaRPr lang="en-US" altLang="ja-JP" sz="1400">
              <a:latin typeface="BIZ UDPGothic" panose="020B0400000000000000" pitchFamily="34" charset="-128"/>
              <a:ea typeface="BIZ UDPGothic" panose="020B0400000000000000" pitchFamily="34" charset="-128"/>
            </a:endParaRPr>
          </a:p>
          <a:p>
            <a:pPr marL="0" indent="0">
              <a:buNone/>
            </a:pPr>
            <a:endParaRPr lang="en-US" altLang="ja-JP" sz="1500"/>
          </a:p>
        </p:txBody>
      </p:sp>
      <p:pic>
        <p:nvPicPr>
          <p:cNvPr id="6" name="図 5"/>
          <p:cNvPicPr>
            <a:picLocks noChangeAspect="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rot="20096038">
            <a:off x="731922" y="1208996"/>
            <a:ext cx="502547" cy="502547"/>
          </a:xfrm>
          <a:prstGeom prst="rect">
            <a:avLst/>
          </a:prstGeom>
        </p:spPr>
      </p:pic>
      <p:pic>
        <p:nvPicPr>
          <p:cNvPr id="7" name="図 6"/>
          <p:cNvPicPr>
            <a:picLocks noChangeAspect="1"/>
          </p:cNvPicPr>
          <p:nvPr/>
        </p:nvPicPr>
        <p:blipFill rotWithShape="1">
          <a:blip r:embed="rId4"/>
          <a:srcRect t="31445" r="19805" b="52181"/>
          <a:stretch/>
        </p:blipFill>
        <p:spPr>
          <a:xfrm>
            <a:off x="1078555" y="3126709"/>
            <a:ext cx="6986889" cy="1141236"/>
          </a:xfrm>
          <a:prstGeom prst="rect">
            <a:avLst/>
          </a:prstGeom>
          <a:effectLst>
            <a:outerShdw blurRad="50800" dist="38100" dir="5400000" algn="t" rotWithShape="0">
              <a:prstClr val="black">
                <a:alpha val="40000"/>
              </a:prstClr>
            </a:outerShdw>
          </a:effectLst>
        </p:spPr>
      </p:pic>
      <p:sp>
        <p:nvSpPr>
          <p:cNvPr id="9" name="楕円 8"/>
          <p:cNvSpPr/>
          <p:nvPr/>
        </p:nvSpPr>
        <p:spPr>
          <a:xfrm>
            <a:off x="2051720" y="274369"/>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3</a:t>
            </a:r>
            <a:endParaRPr lang="ja-JP" altLang="en-US" sz="2100">
              <a:latin typeface="BIZ UDPGothic" panose="020B0400000000000000" pitchFamily="34" charset="-128"/>
              <a:ea typeface="BIZ UDPGothic" panose="020B0400000000000000" pitchFamily="34" charset="-128"/>
            </a:endParaRPr>
          </a:p>
        </p:txBody>
      </p:sp>
      <p:sp>
        <p:nvSpPr>
          <p:cNvPr id="2" name="正方形/長方形 1">
            <a:extLst>
              <a:ext uri="{FF2B5EF4-FFF2-40B4-BE49-F238E27FC236}">
                <a16:creationId xmlns:a16="http://schemas.microsoft.com/office/drawing/2014/main" id="{3C02FE56-B718-3A87-478A-16E2C62853CC}"/>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p.11</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5"/>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808663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709916" y="1183746"/>
            <a:ext cx="5864106" cy="400110"/>
          </a:xfrm>
          <a:prstGeom prst="rect">
            <a:avLst/>
          </a:prstGeom>
          <a:noFill/>
        </p:spPr>
        <p:txBody>
          <a:bodyPr wrap="none" rtlCol="0">
            <a:spAutoFit/>
          </a:bodyPr>
          <a:lstStyle/>
          <a:p>
            <a:r>
              <a:rPr lang="ja-JP" altLang="en-US" sz="2000">
                <a:solidFill>
                  <a:schemeClr val="tx1">
                    <a:lumMod val="65000"/>
                    <a:lumOff val="35000"/>
                  </a:schemeClr>
                </a:solidFill>
                <a:latin typeface="BIZ UDPGothic" panose="020B0400000000000000" pitchFamily="34" charset="-128"/>
                <a:ea typeface="BIZ UDPGothic" panose="020B0400000000000000" pitchFamily="34" charset="-128"/>
              </a:rPr>
              <a:t>データジャーナルからデータを入手する方法（一例）</a:t>
            </a:r>
          </a:p>
        </p:txBody>
      </p:sp>
      <p:sp>
        <p:nvSpPr>
          <p:cNvPr id="46" name="テキスト ボックス 45"/>
          <p:cNvSpPr txBox="1"/>
          <p:nvPr/>
        </p:nvSpPr>
        <p:spPr>
          <a:xfrm>
            <a:off x="709919" y="1636049"/>
            <a:ext cx="2829621" cy="369332"/>
          </a:xfrm>
          <a:prstGeom prst="rect">
            <a:avLst/>
          </a:prstGeom>
          <a:noFill/>
        </p:spPr>
        <p:txBody>
          <a:bodyPr wrap="none" rtlCol="0">
            <a:spAutoFit/>
          </a:bodyPr>
          <a:lstStyle/>
          <a:p>
            <a:r>
              <a:rPr lang="ja-JP" altLang="en-US" sz="1500">
                <a:solidFill>
                  <a:schemeClr val="tx1">
                    <a:lumMod val="65000"/>
                    <a:lumOff val="35000"/>
                  </a:schemeClr>
                </a:solidFill>
                <a:latin typeface="BIZ UDPGothic" panose="020B0400000000000000" pitchFamily="34" charset="-128"/>
                <a:ea typeface="BIZ UDPGothic" panose="020B0400000000000000" pitchFamily="34" charset="-128"/>
              </a:rPr>
              <a:t>例）</a:t>
            </a:r>
            <a:r>
              <a:rPr lang="en-US" altLang="ja-JP">
                <a:solidFill>
                  <a:schemeClr val="tx1">
                    <a:lumMod val="65000"/>
                    <a:lumOff val="35000"/>
                  </a:schemeClr>
                </a:solidFill>
                <a:latin typeface="BIZ UDPGothic" panose="020B0400000000000000" pitchFamily="34" charset="-128"/>
                <a:ea typeface="BIZ UDPGothic" panose="020B0400000000000000" pitchFamily="34" charset="-128"/>
              </a:rPr>
              <a:t>Polar Data Journal</a:t>
            </a:r>
            <a:endParaRPr lang="ja-JP" altLang="en-US" sz="1500">
              <a:solidFill>
                <a:schemeClr val="tx1">
                  <a:lumMod val="65000"/>
                  <a:lumOff val="35000"/>
                </a:schemeClr>
              </a:solidFill>
              <a:latin typeface="BIZ UDPGothic" panose="020B0400000000000000" pitchFamily="34" charset="-128"/>
              <a:ea typeface="BIZ UDPGothic" panose="020B0400000000000000" pitchFamily="34" charset="-128"/>
            </a:endParaRPr>
          </a:p>
        </p:txBody>
      </p:sp>
      <p:pic>
        <p:nvPicPr>
          <p:cNvPr id="47" name="図 46"/>
          <p:cNvPicPr>
            <a:picLocks noChangeAspect="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5879957" y="1740202"/>
            <a:ext cx="218078" cy="218078"/>
          </a:xfrm>
          <a:prstGeom prst="rect">
            <a:avLst/>
          </a:prstGeom>
          <a:noFill/>
          <a:ln>
            <a:noFill/>
          </a:ln>
        </p:spPr>
      </p:pic>
      <p:sp>
        <p:nvSpPr>
          <p:cNvPr id="48" name="コンテンツ プレースホルダー 2">
            <a:extLst>
              <a:ext uri="{FF2B5EF4-FFF2-40B4-BE49-F238E27FC236}">
                <a16:creationId xmlns:a16="http://schemas.microsoft.com/office/drawing/2014/main" id="{70590BA8-B8B7-4A19-A20C-4B067FA20B99}"/>
              </a:ext>
            </a:extLst>
          </p:cNvPr>
          <p:cNvSpPr txBox="1">
            <a:spLocks/>
          </p:cNvSpPr>
          <p:nvPr/>
        </p:nvSpPr>
        <p:spPr>
          <a:xfrm>
            <a:off x="6098035" y="1680457"/>
            <a:ext cx="2290389" cy="343187"/>
          </a:xfrm>
          <a:prstGeom prst="rect">
            <a:avLst/>
          </a:prstGeom>
        </p:spPr>
        <p:txBody>
          <a:bodyPr vert="horz" lIns="68580" tIns="34290" rIns="68580" bIns="34290" rtlCol="0">
            <a:noAutofit/>
          </a:bodyPr>
          <a:lstStyle>
            <a:lvl1pPr marL="228600" indent="-228600" algn="l" defTabSz="914400" rtl="0" eaLnBrk="1" latinLnBrk="0" hangingPunct="1">
              <a:lnSpc>
                <a:spcPct val="130000"/>
              </a:lnSpc>
              <a:spcBef>
                <a:spcPts val="1000"/>
              </a:spcBef>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200">
                <a:latin typeface="BIZ UDPGothic" panose="020B0400000000000000" pitchFamily="34" charset="-128"/>
                <a:ea typeface="BIZ UDPGothic" panose="020B0400000000000000" pitchFamily="34" charset="-128"/>
                <a:hlinkClick r:id="rId4"/>
              </a:rPr>
              <a:t>https://pdr.repo.nii.ac.jp/</a:t>
            </a:r>
            <a:endParaRPr lang="ja-JP" altLang="en-US" sz="1200">
              <a:latin typeface="BIZ UDPGothic" panose="020B0400000000000000" pitchFamily="34" charset="-128"/>
              <a:ea typeface="BIZ UDPGothic" panose="020B0400000000000000" pitchFamily="34" charset="-128"/>
            </a:endParaRPr>
          </a:p>
        </p:txBody>
      </p:sp>
      <p:sp>
        <p:nvSpPr>
          <p:cNvPr id="3" name="テキスト ボックス 2"/>
          <p:cNvSpPr txBox="1"/>
          <p:nvPr/>
        </p:nvSpPr>
        <p:spPr>
          <a:xfrm>
            <a:off x="806170" y="2081712"/>
            <a:ext cx="7776356" cy="646331"/>
          </a:xfrm>
          <a:prstGeom prst="rect">
            <a:avLst/>
          </a:prstGeom>
          <a:noFill/>
        </p:spPr>
        <p:txBody>
          <a:bodyPr wrap="square" rtlCol="0">
            <a:spAutoFit/>
          </a:bodyPr>
          <a:lstStyle/>
          <a:p>
            <a:r>
              <a:rPr lang="ja-JP" altLang="en-US">
                <a:latin typeface="BIZ UDPGothic" panose="020B0400000000000000" pitchFamily="34" charset="-128"/>
                <a:ea typeface="BIZ UDPGothic" panose="020B0400000000000000" pitchFamily="34" charset="-128"/>
              </a:rPr>
              <a:t>論文をダウンロードできる</a:t>
            </a:r>
            <a:r>
              <a:rPr lang="en-US" altLang="ja-JP">
                <a:latin typeface="BIZ UDPGothic" panose="020B0400000000000000" pitchFamily="34" charset="-128"/>
                <a:ea typeface="BIZ UDPGothic" panose="020B0400000000000000" pitchFamily="34" charset="-128"/>
              </a:rPr>
              <a:t>Web</a:t>
            </a:r>
            <a:r>
              <a:rPr lang="ja-JP" altLang="en-US">
                <a:latin typeface="BIZ UDPGothic" panose="020B0400000000000000" pitchFamily="34" charset="-128"/>
                <a:ea typeface="BIZ UDPGothic" panose="020B0400000000000000" pitchFamily="34" charset="-128"/>
              </a:rPr>
              <a:t>ページ上にある「関連サイト」のリンク先からダウンロード</a:t>
            </a:r>
          </a:p>
        </p:txBody>
      </p:sp>
      <p:sp>
        <p:nvSpPr>
          <p:cNvPr id="49" name="テキスト ボックス 48"/>
          <p:cNvSpPr txBox="1"/>
          <p:nvPr/>
        </p:nvSpPr>
        <p:spPr>
          <a:xfrm>
            <a:off x="709916" y="3014188"/>
            <a:ext cx="2097049" cy="369332"/>
          </a:xfrm>
          <a:prstGeom prst="rect">
            <a:avLst/>
          </a:prstGeom>
          <a:noFill/>
        </p:spPr>
        <p:txBody>
          <a:bodyPr wrap="none" rtlCol="0">
            <a:spAutoFit/>
          </a:bodyPr>
          <a:lstStyle/>
          <a:p>
            <a:r>
              <a:rPr lang="ja-JP" altLang="en-US" sz="1500">
                <a:solidFill>
                  <a:schemeClr val="tx1">
                    <a:lumMod val="65000"/>
                    <a:lumOff val="35000"/>
                  </a:schemeClr>
                </a:solidFill>
                <a:latin typeface="BIZ UDPGothic" panose="020B0400000000000000" pitchFamily="34" charset="-128"/>
                <a:ea typeface="BIZ UDPGothic" panose="020B0400000000000000" pitchFamily="34" charset="-128"/>
              </a:rPr>
              <a:t>例）</a:t>
            </a:r>
            <a:r>
              <a:rPr lang="en-US" altLang="ja-JP">
                <a:solidFill>
                  <a:schemeClr val="tx1">
                    <a:lumMod val="65000"/>
                    <a:lumOff val="35000"/>
                  </a:schemeClr>
                </a:solidFill>
                <a:latin typeface="BIZ UDPGothic" panose="020B0400000000000000" pitchFamily="34" charset="-128"/>
                <a:ea typeface="BIZ UDPGothic" panose="020B0400000000000000" pitchFamily="34" charset="-128"/>
              </a:rPr>
              <a:t>Data in Brief</a:t>
            </a:r>
            <a:endParaRPr lang="ja-JP" altLang="en-US" sz="1500">
              <a:solidFill>
                <a:schemeClr val="tx1">
                  <a:lumMod val="65000"/>
                  <a:lumOff val="35000"/>
                </a:schemeClr>
              </a:solidFill>
              <a:latin typeface="BIZ UDPGothic" panose="020B0400000000000000" pitchFamily="34" charset="-128"/>
              <a:ea typeface="BIZ UDPGothic" panose="020B0400000000000000" pitchFamily="34" charset="-128"/>
            </a:endParaRPr>
          </a:p>
        </p:txBody>
      </p:sp>
      <p:pic>
        <p:nvPicPr>
          <p:cNvPr id="50" name="図 49"/>
          <p:cNvPicPr>
            <a:picLocks noChangeAspect="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3532930" y="3116859"/>
            <a:ext cx="218078" cy="218078"/>
          </a:xfrm>
          <a:prstGeom prst="rect">
            <a:avLst/>
          </a:prstGeom>
          <a:noFill/>
          <a:ln>
            <a:noFill/>
          </a:ln>
        </p:spPr>
      </p:pic>
      <p:sp>
        <p:nvSpPr>
          <p:cNvPr id="51" name="コンテンツ プレースホルダー 2">
            <a:extLst>
              <a:ext uri="{FF2B5EF4-FFF2-40B4-BE49-F238E27FC236}">
                <a16:creationId xmlns:a16="http://schemas.microsoft.com/office/drawing/2014/main" id="{70590BA8-B8B7-4A19-A20C-4B067FA20B99}"/>
              </a:ext>
            </a:extLst>
          </p:cNvPr>
          <p:cNvSpPr txBox="1">
            <a:spLocks/>
          </p:cNvSpPr>
          <p:nvPr/>
        </p:nvSpPr>
        <p:spPr>
          <a:xfrm>
            <a:off x="3776119" y="3054305"/>
            <a:ext cx="4612305" cy="343187"/>
          </a:xfrm>
          <a:prstGeom prst="rect">
            <a:avLst/>
          </a:prstGeom>
        </p:spPr>
        <p:txBody>
          <a:bodyPr vert="horz" lIns="68580" tIns="34290" rIns="68580" bIns="34290" rtlCol="0">
            <a:normAutofit/>
          </a:bodyPr>
          <a:lstStyle>
            <a:lvl1pPr marL="228600" indent="-228600" algn="l" defTabSz="914400" rtl="0" eaLnBrk="1" latinLnBrk="0" hangingPunct="1">
              <a:lnSpc>
                <a:spcPct val="130000"/>
              </a:lnSpc>
              <a:spcBef>
                <a:spcPts val="1000"/>
              </a:spcBef>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200">
                <a:latin typeface="BIZ UDPGothic" panose="020B0400000000000000" pitchFamily="34" charset="-128"/>
                <a:ea typeface="BIZ UDPGothic" panose="020B0400000000000000" pitchFamily="34" charset="-128"/>
                <a:hlinkClick r:id="rId5"/>
              </a:rPr>
              <a:t>https://www.sciencedirect.com/journal/data-in-brief</a:t>
            </a:r>
            <a:endParaRPr lang="ja-JP" altLang="en-US" sz="1200">
              <a:latin typeface="BIZ UDPGothic" panose="020B0400000000000000" pitchFamily="34" charset="-128"/>
              <a:ea typeface="BIZ UDPGothic" panose="020B0400000000000000" pitchFamily="34" charset="-128"/>
            </a:endParaRPr>
          </a:p>
        </p:txBody>
      </p:sp>
      <p:sp>
        <p:nvSpPr>
          <p:cNvPr id="52" name="テキスト ボックス 51"/>
          <p:cNvSpPr txBox="1"/>
          <p:nvPr/>
        </p:nvSpPr>
        <p:spPr>
          <a:xfrm>
            <a:off x="806171" y="3458774"/>
            <a:ext cx="8302333" cy="584775"/>
          </a:xfrm>
          <a:prstGeom prst="rect">
            <a:avLst/>
          </a:prstGeom>
          <a:noFill/>
        </p:spPr>
        <p:txBody>
          <a:bodyPr wrap="square" rtlCol="0">
            <a:spAutoFit/>
          </a:bodyPr>
          <a:lstStyle/>
          <a:p>
            <a:r>
              <a:rPr lang="ja-JP" altLang="en-US" sz="1600">
                <a:latin typeface="BIZ UDPGothic" panose="020B0400000000000000" pitchFamily="34" charset="-128"/>
                <a:ea typeface="BIZ UDPGothic" panose="020B0400000000000000" pitchFamily="34" charset="-128"/>
              </a:rPr>
              <a:t>論文をダウンロードできる</a:t>
            </a:r>
            <a:r>
              <a:rPr lang="en-US" altLang="ja-JP" sz="1600">
                <a:latin typeface="BIZ UDPGothic" panose="020B0400000000000000" pitchFamily="34" charset="-128"/>
                <a:ea typeface="BIZ UDPGothic" panose="020B0400000000000000" pitchFamily="34" charset="-128"/>
              </a:rPr>
              <a:t>Web</a:t>
            </a:r>
            <a:r>
              <a:rPr lang="ja-JP" altLang="en-US" sz="1600">
                <a:latin typeface="BIZ UDPGothic" panose="020B0400000000000000" pitchFamily="34" charset="-128"/>
                <a:ea typeface="BIZ UDPGothic" panose="020B0400000000000000" pitchFamily="34" charset="-128"/>
              </a:rPr>
              <a:t>ページ上にある</a:t>
            </a:r>
            <a:r>
              <a:rPr lang="en-US" altLang="ja-JP" sz="1600">
                <a:latin typeface="BIZ UDPGothic" panose="020B0400000000000000" pitchFamily="34" charset="-128"/>
                <a:ea typeface="BIZ UDPGothic" panose="020B0400000000000000" pitchFamily="34" charset="-128"/>
              </a:rPr>
              <a:t> “ How data were acquired” </a:t>
            </a:r>
            <a:r>
              <a:rPr lang="ja-JP" altLang="en-US" sz="1600">
                <a:latin typeface="BIZ UDPGothic" panose="020B0400000000000000" pitchFamily="34" charset="-128"/>
                <a:ea typeface="BIZ UDPGothic" panose="020B0400000000000000" pitchFamily="34" charset="-128"/>
              </a:rPr>
              <a:t>の</a:t>
            </a:r>
            <a:br>
              <a:rPr lang="en-US" altLang="ja-JP" sz="1600">
                <a:latin typeface="BIZ UDPGothic" panose="020B0400000000000000" pitchFamily="34" charset="-128"/>
                <a:ea typeface="BIZ UDPGothic" panose="020B0400000000000000" pitchFamily="34" charset="-128"/>
              </a:rPr>
            </a:br>
            <a:r>
              <a:rPr lang="ja-JP" altLang="en-US" sz="1600">
                <a:latin typeface="BIZ UDPGothic" panose="020B0400000000000000" pitchFamily="34" charset="-128"/>
                <a:ea typeface="BIZ UDPGothic" panose="020B0400000000000000" pitchFamily="34" charset="-128"/>
              </a:rPr>
              <a:t>リンク先からダウンロード</a:t>
            </a:r>
            <a:endParaRPr lang="en-US" altLang="ja-JP" sz="1600">
              <a:latin typeface="BIZ UDPGothic" panose="020B0400000000000000" pitchFamily="34" charset="-128"/>
              <a:ea typeface="BIZ UDPGothic" panose="020B0400000000000000" pitchFamily="34" charset="-128"/>
            </a:endParaRPr>
          </a:p>
        </p:txBody>
      </p:sp>
      <p:sp>
        <p:nvSpPr>
          <p:cNvPr id="6" name="正方形/長方形 5">
            <a:extLst>
              <a:ext uri="{FF2B5EF4-FFF2-40B4-BE49-F238E27FC236}">
                <a16:creationId xmlns:a16="http://schemas.microsoft.com/office/drawing/2014/main" id="{C8E0E69A-8E4C-AB22-D7DE-0D9B4D2B6422}"/>
              </a:ext>
            </a:extLst>
          </p:cNvPr>
          <p:cNvSpPr/>
          <p:nvPr/>
        </p:nvSpPr>
        <p:spPr>
          <a:xfrm>
            <a:off x="629843" y="1183746"/>
            <a:ext cx="83345" cy="39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8" name="タイトル 9">
            <a:extLst>
              <a:ext uri="{FF2B5EF4-FFF2-40B4-BE49-F238E27FC236}">
                <a16:creationId xmlns:a16="http://schemas.microsoft.com/office/drawing/2014/main" id="{FDABBA08-C32B-ADC6-A251-FB028A1ABC4E}"/>
              </a:ext>
            </a:extLst>
          </p:cNvPr>
          <p:cNvSpPr>
            <a:spLocks noGrp="1"/>
          </p:cNvSpPr>
          <p:nvPr>
            <p:ph type="title"/>
          </p:nvPr>
        </p:nvSpPr>
        <p:spPr>
          <a:xfrm>
            <a:off x="0" y="0"/>
            <a:ext cx="9144000" cy="843558"/>
          </a:xfrm>
        </p:spPr>
        <p:txBody>
          <a:bodyPr/>
          <a:lstStyle/>
          <a:p>
            <a:r>
              <a:rPr lang="ja-JP" altLang="en-US" sz="2800"/>
              <a:t>データジャーナルから探す</a:t>
            </a:r>
          </a:p>
        </p:txBody>
      </p:sp>
      <p:sp>
        <p:nvSpPr>
          <p:cNvPr id="9" name="楕円 8">
            <a:extLst>
              <a:ext uri="{FF2B5EF4-FFF2-40B4-BE49-F238E27FC236}">
                <a16:creationId xmlns:a16="http://schemas.microsoft.com/office/drawing/2014/main" id="{806C4DF9-B0D4-B4AA-696A-4C8A291F684C}"/>
              </a:ext>
            </a:extLst>
          </p:cNvPr>
          <p:cNvSpPr/>
          <p:nvPr/>
        </p:nvSpPr>
        <p:spPr>
          <a:xfrm>
            <a:off x="2051720" y="274369"/>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3</a:t>
            </a:r>
            <a:endParaRPr lang="ja-JP" altLang="en-US" sz="2100">
              <a:latin typeface="BIZ UDPGothic" panose="020B0400000000000000" pitchFamily="34" charset="-128"/>
              <a:ea typeface="BIZ UDPGothic" panose="020B0400000000000000" pitchFamily="34" charset="-128"/>
            </a:endParaRPr>
          </a:p>
        </p:txBody>
      </p:sp>
      <p:sp>
        <p:nvSpPr>
          <p:cNvPr id="2" name="正方形/長方形 1">
            <a:extLst>
              <a:ext uri="{FF2B5EF4-FFF2-40B4-BE49-F238E27FC236}">
                <a16:creationId xmlns:a16="http://schemas.microsoft.com/office/drawing/2014/main" id="{8C5B066D-1C5B-A5D7-62EF-37AB151557B0}"/>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p.12</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6"/>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050712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BD7F8828-5E19-FF79-53DE-64BB405210E2}"/>
              </a:ext>
            </a:extLst>
          </p:cNvPr>
          <p:cNvGrpSpPr/>
          <p:nvPr/>
        </p:nvGrpSpPr>
        <p:grpSpPr>
          <a:xfrm>
            <a:off x="627460" y="2823268"/>
            <a:ext cx="1037452" cy="326632"/>
            <a:chOff x="629843" y="3061505"/>
            <a:chExt cx="1037452" cy="326632"/>
          </a:xfrm>
        </p:grpSpPr>
        <p:sp>
          <p:nvSpPr>
            <p:cNvPr id="7" name="正方形/長方形 6"/>
            <p:cNvSpPr/>
            <p:nvPr/>
          </p:nvSpPr>
          <p:spPr>
            <a:xfrm>
              <a:off x="629843" y="3061505"/>
              <a:ext cx="83345" cy="301869"/>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9" name="テキスト ボックス 8"/>
            <p:cNvSpPr txBox="1"/>
            <p:nvPr/>
          </p:nvSpPr>
          <p:spPr>
            <a:xfrm>
              <a:off x="713188" y="3064972"/>
              <a:ext cx="954107" cy="323165"/>
            </a:xfrm>
            <a:prstGeom prst="rect">
              <a:avLst/>
            </a:prstGeom>
            <a:noFill/>
          </p:spPr>
          <p:txBody>
            <a:bodyPr wrap="none" rtlCol="0">
              <a:spAutoFit/>
            </a:bodyPr>
            <a:lstStyle/>
            <a:p>
              <a:r>
                <a:rPr lang="ja-JP" altLang="en-US" sz="1500">
                  <a:solidFill>
                    <a:schemeClr val="tx1">
                      <a:lumMod val="65000"/>
                      <a:lumOff val="35000"/>
                    </a:schemeClr>
                  </a:solidFill>
                  <a:latin typeface="BIZ UDPGothic" panose="020B0400000000000000" pitchFamily="34" charset="-128"/>
                  <a:ea typeface="BIZ UDPGothic" panose="020B0400000000000000" pitchFamily="34" charset="-128"/>
                </a:rPr>
                <a:t>引用情報</a:t>
              </a:r>
            </a:p>
          </p:txBody>
        </p:sp>
      </p:grpSp>
      <p:sp>
        <p:nvSpPr>
          <p:cNvPr id="12" name="コンテンツ プレースホルダー 2">
            <a:extLst>
              <a:ext uri="{FF2B5EF4-FFF2-40B4-BE49-F238E27FC236}">
                <a16:creationId xmlns:a16="http://schemas.microsoft.com/office/drawing/2014/main" id="{DBC40D8F-18D5-492E-BEBD-C215F5D3A480}"/>
              </a:ext>
            </a:extLst>
          </p:cNvPr>
          <p:cNvSpPr txBox="1">
            <a:spLocks/>
          </p:cNvSpPr>
          <p:nvPr/>
        </p:nvSpPr>
        <p:spPr>
          <a:xfrm>
            <a:off x="627460" y="3168415"/>
            <a:ext cx="7886700" cy="1506944"/>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130000"/>
              </a:lnSpc>
              <a:spcBef>
                <a:spcPts val="1000"/>
              </a:spcBef>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500" b="1">
                <a:latin typeface="BIZ UDPGothic" panose="020B0400000000000000" pitchFamily="34" charset="-128"/>
                <a:ea typeface="BIZ UDPGothic" panose="020B0400000000000000" pitchFamily="34" charset="-128"/>
              </a:rPr>
              <a:t>e.g.)APA</a:t>
            </a:r>
            <a:r>
              <a:rPr lang="ja-JP" altLang="en-US" sz="1500" b="1">
                <a:latin typeface="BIZ UDPGothic" panose="020B0400000000000000" pitchFamily="34" charset="-128"/>
                <a:ea typeface="BIZ UDPGothic" panose="020B0400000000000000" pitchFamily="34" charset="-128"/>
              </a:rPr>
              <a:t>形式でデータが引用されている例</a:t>
            </a:r>
            <a:br>
              <a:rPr lang="en-US" altLang="ja-JP" sz="1500">
                <a:latin typeface="BIZ UDPGothic" panose="020B0400000000000000" pitchFamily="34" charset="-128"/>
                <a:ea typeface="BIZ UDPGothic" panose="020B0400000000000000" pitchFamily="34" charset="-128"/>
              </a:rPr>
            </a:br>
            <a:r>
              <a:rPr lang="en-US" altLang="ja-JP" sz="1200">
                <a:latin typeface="BIZ UDPGothic" panose="020B0400000000000000" pitchFamily="34" charset="-128"/>
                <a:ea typeface="BIZ UDPGothic" panose="020B0400000000000000" pitchFamily="34" charset="-128"/>
              </a:rPr>
              <a:t>Wilkinson, M. D., Dumontier, M., </a:t>
            </a:r>
            <a:r>
              <a:rPr lang="en-US" altLang="ja-JP" sz="1200" err="1">
                <a:latin typeface="BIZ UDPGothic" panose="020B0400000000000000" pitchFamily="34" charset="-128"/>
                <a:ea typeface="BIZ UDPGothic" panose="020B0400000000000000" pitchFamily="34" charset="-128"/>
              </a:rPr>
              <a:t>Aalbersberg</a:t>
            </a:r>
            <a:r>
              <a:rPr lang="en-US" altLang="ja-JP" sz="1200">
                <a:latin typeface="BIZ UDPGothic" panose="020B0400000000000000" pitchFamily="34" charset="-128"/>
                <a:ea typeface="BIZ UDPGothic" panose="020B0400000000000000" pitchFamily="34" charset="-128"/>
              </a:rPr>
              <a:t>, </a:t>
            </a:r>
            <a:r>
              <a:rPr lang="en-US" altLang="ja-JP" sz="1200" err="1">
                <a:latin typeface="BIZ UDPGothic" panose="020B0400000000000000" pitchFamily="34" charset="-128"/>
                <a:ea typeface="BIZ UDPGothic" panose="020B0400000000000000" pitchFamily="34" charset="-128"/>
              </a:rPr>
              <a:t>Ij</a:t>
            </a:r>
            <a:r>
              <a:rPr lang="en-US" altLang="ja-JP" sz="1200">
                <a:latin typeface="BIZ UDPGothic" panose="020B0400000000000000" pitchFamily="34" charset="-128"/>
                <a:ea typeface="BIZ UDPGothic" panose="020B0400000000000000" pitchFamily="34" charset="-128"/>
              </a:rPr>
              <a:t>. J., Appleton, G., Axton, M., </a:t>
            </a:r>
            <a:r>
              <a:rPr lang="en-US" altLang="ja-JP" sz="1200" err="1">
                <a:latin typeface="BIZ UDPGothic" panose="020B0400000000000000" pitchFamily="34" charset="-128"/>
                <a:ea typeface="BIZ UDPGothic" panose="020B0400000000000000" pitchFamily="34" charset="-128"/>
              </a:rPr>
              <a:t>Baak</a:t>
            </a:r>
            <a:r>
              <a:rPr lang="en-US" altLang="ja-JP" sz="1200">
                <a:latin typeface="BIZ UDPGothic" panose="020B0400000000000000" pitchFamily="34" charset="-128"/>
                <a:ea typeface="BIZ UDPGothic" panose="020B0400000000000000" pitchFamily="34" charset="-128"/>
              </a:rPr>
              <a:t>, A., Blomberg, N., </a:t>
            </a:r>
            <a:r>
              <a:rPr lang="en-US" altLang="ja-JP" sz="1200" err="1">
                <a:latin typeface="BIZ UDPGothic" panose="020B0400000000000000" pitchFamily="34" charset="-128"/>
                <a:ea typeface="BIZ UDPGothic" panose="020B0400000000000000" pitchFamily="34" charset="-128"/>
              </a:rPr>
              <a:t>Boiten</a:t>
            </a:r>
            <a:r>
              <a:rPr lang="en-US" altLang="ja-JP" sz="1200">
                <a:latin typeface="BIZ UDPGothic" panose="020B0400000000000000" pitchFamily="34" charset="-128"/>
                <a:ea typeface="BIZ UDPGothic" panose="020B0400000000000000" pitchFamily="34" charset="-128"/>
              </a:rPr>
              <a:t>, J.-W., da Silva Santos, L. B., </a:t>
            </a:r>
            <a:r>
              <a:rPr lang="en-US" altLang="ja-JP" sz="1200" err="1">
                <a:latin typeface="BIZ UDPGothic" panose="020B0400000000000000" pitchFamily="34" charset="-128"/>
                <a:ea typeface="BIZ UDPGothic" panose="020B0400000000000000" pitchFamily="34" charset="-128"/>
              </a:rPr>
              <a:t>Bourne</a:t>
            </a:r>
            <a:r>
              <a:rPr lang="en-US" altLang="ja-JP" sz="1200">
                <a:latin typeface="BIZ UDPGothic" panose="020B0400000000000000" pitchFamily="34" charset="-128"/>
                <a:ea typeface="BIZ UDPGothic" panose="020B0400000000000000" pitchFamily="34" charset="-128"/>
              </a:rPr>
              <a:t>, P. E., </a:t>
            </a:r>
            <a:r>
              <a:rPr lang="en-US" altLang="ja-JP" sz="1200" err="1">
                <a:latin typeface="BIZ UDPGothic" panose="020B0400000000000000" pitchFamily="34" charset="-128"/>
                <a:ea typeface="BIZ UDPGothic" panose="020B0400000000000000" pitchFamily="34" charset="-128"/>
              </a:rPr>
              <a:t>Bouwman</a:t>
            </a:r>
            <a:r>
              <a:rPr lang="en-US" altLang="ja-JP" sz="1200">
                <a:latin typeface="BIZ UDPGothic" panose="020B0400000000000000" pitchFamily="34" charset="-128"/>
                <a:ea typeface="BIZ UDPGothic" panose="020B0400000000000000" pitchFamily="34" charset="-128"/>
              </a:rPr>
              <a:t>, J., Brookes, A. J., Clark, T., </a:t>
            </a:r>
            <a:r>
              <a:rPr lang="en-US" altLang="ja-JP" sz="1200" err="1">
                <a:latin typeface="BIZ UDPGothic" panose="020B0400000000000000" pitchFamily="34" charset="-128"/>
                <a:ea typeface="BIZ UDPGothic" panose="020B0400000000000000" pitchFamily="34" charset="-128"/>
              </a:rPr>
              <a:t>Crosas</a:t>
            </a:r>
            <a:r>
              <a:rPr lang="en-US" altLang="ja-JP" sz="1200">
                <a:latin typeface="BIZ UDPGothic" panose="020B0400000000000000" pitchFamily="34" charset="-128"/>
                <a:ea typeface="BIZ UDPGothic" panose="020B0400000000000000" pitchFamily="34" charset="-128"/>
              </a:rPr>
              <a:t>, M., </a:t>
            </a:r>
            <a:r>
              <a:rPr lang="en-US" altLang="ja-JP" sz="1200" err="1">
                <a:latin typeface="BIZ UDPGothic" panose="020B0400000000000000" pitchFamily="34" charset="-128"/>
                <a:ea typeface="BIZ UDPGothic" panose="020B0400000000000000" pitchFamily="34" charset="-128"/>
              </a:rPr>
              <a:t>Dillo</a:t>
            </a:r>
            <a:r>
              <a:rPr lang="en-US" altLang="ja-JP" sz="1200">
                <a:latin typeface="BIZ UDPGothic" panose="020B0400000000000000" pitchFamily="34" charset="-128"/>
                <a:ea typeface="BIZ UDPGothic" panose="020B0400000000000000" pitchFamily="34" charset="-128"/>
              </a:rPr>
              <a:t>, I., </a:t>
            </a:r>
            <a:r>
              <a:rPr lang="en-US" altLang="ja-JP" sz="1200" err="1">
                <a:latin typeface="BIZ UDPGothic" panose="020B0400000000000000" pitchFamily="34" charset="-128"/>
                <a:ea typeface="BIZ UDPGothic" panose="020B0400000000000000" pitchFamily="34" charset="-128"/>
              </a:rPr>
              <a:t>Dumon</a:t>
            </a:r>
            <a:r>
              <a:rPr lang="en-US" altLang="ja-JP" sz="1200">
                <a:latin typeface="BIZ UDPGothic" panose="020B0400000000000000" pitchFamily="34" charset="-128"/>
                <a:ea typeface="BIZ UDPGothic" panose="020B0400000000000000" pitchFamily="34" charset="-128"/>
              </a:rPr>
              <a:t>, O., Edmunds, S., </a:t>
            </a:r>
            <a:r>
              <a:rPr lang="en-US" altLang="ja-JP" sz="1200" err="1">
                <a:latin typeface="BIZ UDPGothic" panose="020B0400000000000000" pitchFamily="34" charset="-128"/>
                <a:ea typeface="BIZ UDPGothic" panose="020B0400000000000000" pitchFamily="34" charset="-128"/>
              </a:rPr>
              <a:t>Evelo</a:t>
            </a:r>
            <a:r>
              <a:rPr lang="en-US" altLang="ja-JP" sz="1200">
                <a:latin typeface="BIZ UDPGothic" panose="020B0400000000000000" pitchFamily="34" charset="-128"/>
                <a:ea typeface="BIZ UDPGothic" panose="020B0400000000000000" pitchFamily="34" charset="-128"/>
              </a:rPr>
              <a:t>, C. T., </a:t>
            </a:r>
            <a:r>
              <a:rPr lang="en-US" altLang="ja-JP" sz="1200" err="1">
                <a:latin typeface="BIZ UDPGothic" panose="020B0400000000000000" pitchFamily="34" charset="-128"/>
                <a:ea typeface="BIZ UDPGothic" panose="020B0400000000000000" pitchFamily="34" charset="-128"/>
              </a:rPr>
              <a:t>Finkers</a:t>
            </a:r>
            <a:r>
              <a:rPr lang="en-US" altLang="ja-JP" sz="1200">
                <a:latin typeface="BIZ UDPGothic" panose="020B0400000000000000" pitchFamily="34" charset="-128"/>
                <a:ea typeface="BIZ UDPGothic" panose="020B0400000000000000" pitchFamily="34" charset="-128"/>
              </a:rPr>
              <a:t>, R., … Mons, B. (2016). The FAIR Guiding Principles for scientific data management and stewardship. </a:t>
            </a:r>
            <a:r>
              <a:rPr lang="en-US" altLang="ja-JP" sz="1200" i="1">
                <a:latin typeface="BIZ UDPGothic" panose="020B0400000000000000" pitchFamily="34" charset="-128"/>
                <a:ea typeface="BIZ UDPGothic" panose="020B0400000000000000" pitchFamily="34" charset="-128"/>
              </a:rPr>
              <a:t>Scientific Data</a:t>
            </a:r>
            <a:r>
              <a:rPr lang="en-US" altLang="ja-JP" sz="1200">
                <a:latin typeface="BIZ UDPGothic" panose="020B0400000000000000" pitchFamily="34" charset="-128"/>
                <a:ea typeface="BIZ UDPGothic" panose="020B0400000000000000" pitchFamily="34" charset="-128"/>
              </a:rPr>
              <a:t>, 3(1). </a:t>
            </a:r>
            <a:r>
              <a:rPr lang="en-US" altLang="ja-JP" sz="1200">
                <a:latin typeface="BIZ UDPGothic" panose="020B0400000000000000" pitchFamily="34" charset="-128"/>
                <a:ea typeface="BIZ UDPGothic" panose="020B0400000000000000" pitchFamily="34" charset="-128"/>
                <a:hlinkClick r:id="rId3"/>
              </a:rPr>
              <a:t>https://doi.org/10.1038/sdata.2016.18</a:t>
            </a:r>
            <a:endParaRPr lang="en-US" altLang="ja-JP" sz="1200">
              <a:latin typeface="BIZ UDPGothic" panose="020B0400000000000000" pitchFamily="34" charset="-128"/>
              <a:ea typeface="BIZ UDPGothic" panose="020B0400000000000000" pitchFamily="34" charset="-128"/>
            </a:endParaRPr>
          </a:p>
        </p:txBody>
      </p:sp>
      <p:sp>
        <p:nvSpPr>
          <p:cNvPr id="4" name="正方形/長方形 3"/>
          <p:cNvSpPr/>
          <p:nvPr/>
        </p:nvSpPr>
        <p:spPr>
          <a:xfrm>
            <a:off x="683325" y="4586189"/>
            <a:ext cx="8445690" cy="230832"/>
          </a:xfrm>
          <a:prstGeom prst="rect">
            <a:avLst/>
          </a:prstGeom>
        </p:spPr>
        <p:txBody>
          <a:bodyPr wrap="square">
            <a:spAutoFit/>
          </a:bodyPr>
          <a:lstStyle/>
          <a:p>
            <a:r>
              <a:rPr lang="ja-JP" altLang="en-US" sz="900">
                <a:latin typeface="BIZ UDPGothic" panose="020B0400000000000000" pitchFamily="34" charset="-128"/>
                <a:ea typeface="BIZ UDPGothic" panose="020B0400000000000000" pitchFamily="34" charset="-128"/>
              </a:rPr>
              <a:t>Ref:  DataCite, Cite Your Data  </a:t>
            </a:r>
            <a:r>
              <a:rPr lang="ja-JP" altLang="en-US" sz="900">
                <a:latin typeface="BIZ UDPGothic" panose="020B0400000000000000" pitchFamily="34" charset="-128"/>
                <a:ea typeface="BIZ UDPGothic" panose="020B0400000000000000" pitchFamily="34" charset="-128"/>
                <a:hlinkClick r:id="rId4"/>
              </a:rPr>
              <a:t>https://www.datacite.org/cite-your-data.html</a:t>
            </a:r>
            <a:endParaRPr lang="ja-JP" altLang="en-US" sz="900">
              <a:latin typeface="BIZ UDPGothic" panose="020B0400000000000000" pitchFamily="34" charset="-128"/>
              <a:ea typeface="BIZ UDPGothic" panose="020B0400000000000000" pitchFamily="34" charset="-128"/>
            </a:endParaRPr>
          </a:p>
        </p:txBody>
      </p:sp>
      <p:sp>
        <p:nvSpPr>
          <p:cNvPr id="10" name="正方形/長方形 9"/>
          <p:cNvSpPr/>
          <p:nvPr/>
        </p:nvSpPr>
        <p:spPr>
          <a:xfrm>
            <a:off x="641652" y="1243592"/>
            <a:ext cx="83345" cy="301869"/>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Gothic" panose="020B0400000000000000" pitchFamily="34" charset="-128"/>
              <a:ea typeface="BIZ UDPGothic" panose="020B0400000000000000" pitchFamily="34" charset="-128"/>
            </a:endParaRPr>
          </a:p>
        </p:txBody>
      </p:sp>
      <p:sp>
        <p:nvSpPr>
          <p:cNvPr id="13" name="テキスト ボックス 12"/>
          <p:cNvSpPr txBox="1"/>
          <p:nvPr/>
        </p:nvSpPr>
        <p:spPr>
          <a:xfrm>
            <a:off x="683324" y="1241340"/>
            <a:ext cx="6495689" cy="323165"/>
          </a:xfrm>
          <a:prstGeom prst="rect">
            <a:avLst/>
          </a:prstGeom>
          <a:noFill/>
        </p:spPr>
        <p:txBody>
          <a:bodyPr wrap="none" rtlCol="0">
            <a:spAutoFit/>
          </a:bodyPr>
          <a:lstStyle/>
          <a:p>
            <a:r>
              <a:rPr lang="ja-JP" altLang="en-US" sz="1500">
                <a:solidFill>
                  <a:schemeClr val="tx1">
                    <a:lumMod val="65000"/>
                    <a:lumOff val="35000"/>
                  </a:schemeClr>
                </a:solidFill>
                <a:latin typeface="BIZ UDPGothic" panose="020B0400000000000000" pitchFamily="34" charset="-128"/>
                <a:ea typeface="BIZ UDPGothic" panose="020B0400000000000000" pitchFamily="34" charset="-128"/>
              </a:rPr>
              <a:t>専用のフィールド</a:t>
            </a:r>
            <a:r>
              <a:rPr lang="en-US" altLang="ja-JP" sz="1500">
                <a:solidFill>
                  <a:schemeClr val="tx1">
                    <a:lumMod val="65000"/>
                    <a:lumOff val="35000"/>
                  </a:schemeClr>
                </a:solidFill>
                <a:latin typeface="BIZ UDPGothic" panose="020B0400000000000000" pitchFamily="34" charset="-128"/>
                <a:ea typeface="BIZ UDPGothic" panose="020B0400000000000000" pitchFamily="34" charset="-128"/>
              </a:rPr>
              <a:t>(Data availability statement, </a:t>
            </a:r>
            <a:r>
              <a:rPr lang="ja-JP" altLang="en-US" sz="1500">
                <a:solidFill>
                  <a:schemeClr val="tx1">
                    <a:lumMod val="65000"/>
                    <a:lumOff val="35000"/>
                  </a:schemeClr>
                </a:solidFill>
                <a:latin typeface="BIZ UDPGothic" panose="020B0400000000000000" pitchFamily="34" charset="-128"/>
                <a:ea typeface="BIZ UDPGothic" panose="020B0400000000000000" pitchFamily="34" charset="-128"/>
              </a:rPr>
              <a:t>データの可用性</a:t>
            </a:r>
            <a:r>
              <a:rPr lang="en-US" altLang="ja-JP" sz="1500">
                <a:solidFill>
                  <a:schemeClr val="tx1">
                    <a:lumMod val="65000"/>
                    <a:lumOff val="35000"/>
                  </a:schemeClr>
                </a:solidFill>
                <a:latin typeface="BIZ UDPGothic" panose="020B0400000000000000" pitchFamily="34" charset="-128"/>
                <a:ea typeface="BIZ UDPGothic" panose="020B0400000000000000" pitchFamily="34" charset="-128"/>
              </a:rPr>
              <a:t>etc.)</a:t>
            </a:r>
            <a:endParaRPr lang="ja-JP" altLang="en-US" sz="1500">
              <a:solidFill>
                <a:schemeClr val="tx1">
                  <a:lumMod val="65000"/>
                  <a:lumOff val="35000"/>
                </a:schemeClr>
              </a:solidFill>
              <a:latin typeface="BIZ UDPGothic" panose="020B0400000000000000" pitchFamily="34" charset="-128"/>
              <a:ea typeface="BIZ UDPGothic" panose="020B0400000000000000" pitchFamily="34" charset="-128"/>
            </a:endParaRPr>
          </a:p>
        </p:txBody>
      </p:sp>
      <p:sp>
        <p:nvSpPr>
          <p:cNvPr id="15" name="コンテンツ プレースホルダー 2">
            <a:extLst>
              <a:ext uri="{FF2B5EF4-FFF2-40B4-BE49-F238E27FC236}">
                <a16:creationId xmlns:a16="http://schemas.microsoft.com/office/drawing/2014/main" id="{DBC40D8F-18D5-492E-BEBD-C215F5D3A480}"/>
              </a:ext>
            </a:extLst>
          </p:cNvPr>
          <p:cNvSpPr txBox="1">
            <a:spLocks/>
          </p:cNvSpPr>
          <p:nvPr/>
        </p:nvSpPr>
        <p:spPr>
          <a:xfrm>
            <a:off x="639269" y="1617199"/>
            <a:ext cx="7886700" cy="1206069"/>
          </a:xfrm>
          <a:prstGeom prst="rect">
            <a:avLst/>
          </a:prstGeom>
        </p:spPr>
        <p:txBody>
          <a:bodyPr vert="horz" lIns="68580" tIns="34290" rIns="68580" bIns="34290" rtlCol="0">
            <a:normAutofit/>
          </a:bodyPr>
          <a:lstStyle>
            <a:lvl1pPr marL="228600" indent="-228600" algn="l" defTabSz="914400" rtl="0" eaLnBrk="1" latinLnBrk="0" hangingPunct="1">
              <a:lnSpc>
                <a:spcPct val="130000"/>
              </a:lnSpc>
              <a:spcBef>
                <a:spcPts val="1000"/>
              </a:spcBef>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500" b="1">
                <a:latin typeface="BIZ UDPGothic" panose="020B0400000000000000" pitchFamily="34" charset="-128"/>
                <a:ea typeface="BIZ UDPGothic" panose="020B0400000000000000" pitchFamily="34" charset="-128"/>
              </a:rPr>
              <a:t>e.g.)</a:t>
            </a:r>
            <a:r>
              <a:rPr lang="ja-JP" altLang="en-US" sz="1500" b="1">
                <a:latin typeface="BIZ UDPGothic" panose="020B0400000000000000" pitchFamily="34" charset="-128"/>
                <a:ea typeface="BIZ UDPGothic" panose="020B0400000000000000" pitchFamily="34" charset="-128"/>
              </a:rPr>
              <a:t>　</a:t>
            </a:r>
            <a:r>
              <a:rPr lang="en-US" altLang="ja-JP" sz="1500" b="1">
                <a:latin typeface="BIZ UDPGothic" panose="020B0400000000000000" pitchFamily="34" charset="-128"/>
                <a:ea typeface="BIZ UDPGothic" panose="020B0400000000000000" pitchFamily="34" charset="-128"/>
              </a:rPr>
              <a:t>“Microbiome”</a:t>
            </a:r>
            <a:r>
              <a:rPr lang="ja-JP" altLang="en-US" sz="1500" b="1">
                <a:latin typeface="BIZ UDPGothic" panose="020B0400000000000000" pitchFamily="34" charset="-128"/>
                <a:ea typeface="BIZ UDPGothic" panose="020B0400000000000000" pitchFamily="34" charset="-128"/>
              </a:rPr>
              <a:t>のある論文</a:t>
            </a:r>
            <a:r>
              <a:rPr lang="en-US" altLang="ja-JP" sz="1100">
                <a:latin typeface="BIZ UDPGothic" panose="020B0400000000000000" pitchFamily="34" charset="-128"/>
                <a:ea typeface="BIZ UDPGothic" panose="020B0400000000000000" pitchFamily="34" charset="-128"/>
              </a:rPr>
              <a:t>(</a:t>
            </a:r>
            <a:r>
              <a:rPr lang="en-US" altLang="ja-JP" sz="1100">
                <a:latin typeface="BIZ UDPGothic" panose="020B0400000000000000" pitchFamily="34" charset="-128"/>
                <a:ea typeface="BIZ UDPGothic" panose="020B0400000000000000" pitchFamily="34" charset="-128"/>
                <a:hlinkClick r:id="rId5"/>
              </a:rPr>
              <a:t>https://doi.org/10.1186/2049-2618-2-7</a:t>
            </a:r>
            <a:r>
              <a:rPr lang="en-US" altLang="ja-JP" sz="1100">
                <a:latin typeface="BIZ UDPGothic" panose="020B0400000000000000" pitchFamily="34" charset="-128"/>
                <a:ea typeface="BIZ UDPGothic" panose="020B0400000000000000" pitchFamily="34" charset="-128"/>
              </a:rPr>
              <a:t>)</a:t>
            </a:r>
            <a:r>
              <a:rPr lang="ja-JP" altLang="en-US" sz="1500" b="1">
                <a:latin typeface="BIZ UDPGothic" panose="020B0400000000000000" pitchFamily="34" charset="-128"/>
                <a:ea typeface="BIZ UDPGothic" panose="020B0400000000000000" pitchFamily="34" charset="-128"/>
              </a:rPr>
              <a:t>の例</a:t>
            </a:r>
            <a:br>
              <a:rPr lang="en-US" altLang="ja-JP" sz="1500" b="1">
                <a:latin typeface="BIZ UDPGothic" panose="020B0400000000000000" pitchFamily="34" charset="-128"/>
                <a:ea typeface="BIZ UDPGothic" panose="020B0400000000000000" pitchFamily="34" charset="-128"/>
              </a:rPr>
            </a:br>
            <a:r>
              <a:rPr lang="en-US" altLang="ja-JP" sz="1500">
                <a:latin typeface="BIZ UDPGothic" panose="020B0400000000000000" pitchFamily="34" charset="-128"/>
                <a:ea typeface="BIZ UDPGothic" panose="020B0400000000000000" pitchFamily="34" charset="-128"/>
              </a:rPr>
              <a:t>Conclusion</a:t>
            </a:r>
            <a:r>
              <a:rPr lang="ja-JP" altLang="en-US" sz="1500">
                <a:latin typeface="BIZ UDPGothic" panose="020B0400000000000000" pitchFamily="34" charset="-128"/>
                <a:ea typeface="BIZ UDPGothic" panose="020B0400000000000000" pitchFamily="34" charset="-128"/>
              </a:rPr>
              <a:t>内に</a:t>
            </a:r>
            <a:r>
              <a:rPr lang="en-US" altLang="ja-JP" sz="1500">
                <a:latin typeface="BIZ UDPGothic" panose="020B0400000000000000" pitchFamily="34" charset="-128"/>
                <a:ea typeface="BIZ UDPGothic" panose="020B0400000000000000" pitchFamily="34" charset="-128"/>
              </a:rPr>
              <a:t> </a:t>
            </a:r>
            <a:r>
              <a:rPr lang="en-US" altLang="ja-JP" sz="1500" b="1">
                <a:latin typeface="BIZ UDPGothic" panose="020B0400000000000000" pitchFamily="34" charset="-128"/>
                <a:ea typeface="BIZ UDPGothic" panose="020B0400000000000000" pitchFamily="34" charset="-128"/>
              </a:rPr>
              <a:t>“Availability of supporting data”</a:t>
            </a:r>
            <a:r>
              <a:rPr lang="ja-JP" altLang="en-US" sz="1500">
                <a:latin typeface="BIZ UDPGothic" panose="020B0400000000000000" pitchFamily="34" charset="-128"/>
                <a:ea typeface="BIZ UDPGothic" panose="020B0400000000000000" pitchFamily="34" charset="-128"/>
              </a:rPr>
              <a:t>という項目がある。</a:t>
            </a:r>
            <a:br>
              <a:rPr lang="en-US" altLang="ja-JP" sz="1500">
                <a:latin typeface="BIZ UDPGothic" panose="020B0400000000000000" pitchFamily="34" charset="-128"/>
                <a:ea typeface="BIZ UDPGothic" panose="020B0400000000000000" pitchFamily="34" charset="-128"/>
              </a:rPr>
            </a:br>
            <a:r>
              <a:rPr lang="en-US" altLang="ja-JP" sz="1200">
                <a:latin typeface="BIZ UDPGothic" panose="020B0400000000000000" pitchFamily="34" charset="-128"/>
                <a:ea typeface="BIZ UDPGothic" panose="020B0400000000000000" pitchFamily="34" charset="-128"/>
              </a:rPr>
              <a:t>Sequence files and metadata for all samples used in this study have been deposited in </a:t>
            </a:r>
            <a:r>
              <a:rPr lang="en-US" altLang="ja-JP" sz="1200" err="1">
                <a:latin typeface="BIZ UDPGothic" panose="020B0400000000000000" pitchFamily="34" charset="-128"/>
                <a:ea typeface="BIZ UDPGothic" panose="020B0400000000000000" pitchFamily="34" charset="-128"/>
              </a:rPr>
              <a:t>Figshare</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6"/>
              </a:rPr>
              <a:t>http://dx.doi.org/10.6084/m9.figshare.687155</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（後略）</a:t>
            </a:r>
            <a:endParaRPr lang="en-US" altLang="ja-JP" sz="1200">
              <a:latin typeface="BIZ UDPGothic" panose="020B0400000000000000" pitchFamily="34" charset="-128"/>
              <a:ea typeface="BIZ UDPGothic" panose="020B0400000000000000" pitchFamily="34" charset="-128"/>
            </a:endParaRPr>
          </a:p>
        </p:txBody>
      </p:sp>
      <p:sp>
        <p:nvSpPr>
          <p:cNvPr id="16" name="テキスト ボックス 15">
            <a:extLst>
              <a:ext uri="{FF2B5EF4-FFF2-40B4-BE49-F238E27FC236}">
                <a16:creationId xmlns:a16="http://schemas.microsoft.com/office/drawing/2014/main" id="{9CD620B8-FB4F-A243-6D56-EF8F6638DAFB}"/>
              </a:ext>
            </a:extLst>
          </p:cNvPr>
          <p:cNvSpPr txBox="1"/>
          <p:nvPr/>
        </p:nvSpPr>
        <p:spPr>
          <a:xfrm>
            <a:off x="-1190" y="322667"/>
            <a:ext cx="9144000" cy="553998"/>
          </a:xfrm>
          <a:prstGeom prst="rect">
            <a:avLst/>
          </a:prstGeom>
          <a:noFill/>
        </p:spPr>
        <p:txBody>
          <a:bodyPr wrap="square" rtlCol="0">
            <a:spAutoFit/>
          </a:bodyPr>
          <a:lstStyle/>
          <a:p>
            <a:pPr algn="ctr"/>
            <a:r>
              <a:rPr lang="ja-JP" altLang="en-US" sz="3000">
                <a:solidFill>
                  <a:schemeClr val="bg1"/>
                </a:solidFill>
                <a:latin typeface="BIZ UDPGothic" panose="020B0400000000000000" pitchFamily="34" charset="-128"/>
                <a:ea typeface="BIZ UDPGothic" panose="020B0400000000000000" pitchFamily="34" charset="-128"/>
                <a:cs typeface="+mj-cs"/>
              </a:rPr>
              <a:t>論文に記載されている情報からデータを探す</a:t>
            </a:r>
          </a:p>
        </p:txBody>
      </p:sp>
      <p:sp>
        <p:nvSpPr>
          <p:cNvPr id="17" name="楕円 16">
            <a:extLst>
              <a:ext uri="{FF2B5EF4-FFF2-40B4-BE49-F238E27FC236}">
                <a16:creationId xmlns:a16="http://schemas.microsoft.com/office/drawing/2014/main" id="{25802685-10CA-09C6-8786-DCF9E8A688D3}"/>
              </a:ext>
            </a:extLst>
          </p:cNvPr>
          <p:cNvSpPr/>
          <p:nvPr/>
        </p:nvSpPr>
        <p:spPr>
          <a:xfrm>
            <a:off x="317564" y="416786"/>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4</a:t>
            </a:r>
            <a:endParaRPr lang="ja-JP" altLang="en-US" sz="2100">
              <a:latin typeface="BIZ UDPGothic" panose="020B0400000000000000" pitchFamily="34" charset="-128"/>
              <a:ea typeface="BIZ UDPGothic" panose="020B0400000000000000" pitchFamily="34" charset="-128"/>
            </a:endParaRPr>
          </a:p>
        </p:txBody>
      </p:sp>
      <p:sp>
        <p:nvSpPr>
          <p:cNvPr id="5" name="タイトル 4">
            <a:extLst>
              <a:ext uri="{FF2B5EF4-FFF2-40B4-BE49-F238E27FC236}">
                <a16:creationId xmlns:a16="http://schemas.microsoft.com/office/drawing/2014/main" id="{CC2E11D3-9848-0EE0-27DB-A6883408A0C1}"/>
              </a:ext>
            </a:extLst>
          </p:cNvPr>
          <p:cNvSpPr>
            <a:spLocks noGrp="1"/>
          </p:cNvSpPr>
          <p:nvPr>
            <p:ph type="title"/>
          </p:nvPr>
        </p:nvSpPr>
        <p:spPr/>
        <p:txBody>
          <a:bodyPr/>
          <a:lstStyle/>
          <a:p>
            <a:r>
              <a:rPr lang="ja-JP" altLang="en-US" sz="2800"/>
              <a:t>論文に記載されている情報からデータを探す</a:t>
            </a:r>
          </a:p>
        </p:txBody>
      </p:sp>
      <p:sp>
        <p:nvSpPr>
          <p:cNvPr id="11" name="楕円 16">
            <a:extLst>
              <a:ext uri="{FF2B5EF4-FFF2-40B4-BE49-F238E27FC236}">
                <a16:creationId xmlns:a16="http://schemas.microsoft.com/office/drawing/2014/main" id="{BAFBE9B2-169F-EEFE-5442-DE6F41F792DD}"/>
              </a:ext>
            </a:extLst>
          </p:cNvPr>
          <p:cNvSpPr/>
          <p:nvPr/>
        </p:nvSpPr>
        <p:spPr>
          <a:xfrm>
            <a:off x="627460" y="289013"/>
            <a:ext cx="365760" cy="36576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100">
                <a:latin typeface="BIZ UDPGothic" panose="020B0400000000000000" pitchFamily="34" charset="-128"/>
                <a:ea typeface="BIZ UDPGothic" panose="020B0400000000000000" pitchFamily="34" charset="-128"/>
              </a:rPr>
              <a:t>4</a:t>
            </a:r>
            <a:endParaRPr lang="ja-JP" altLang="en-US" sz="2100">
              <a:latin typeface="BIZ UDPGothic" panose="020B0400000000000000" pitchFamily="34" charset="-128"/>
              <a:ea typeface="BIZ UDPGothic" panose="020B0400000000000000" pitchFamily="34" charset="-128"/>
            </a:endParaRPr>
          </a:p>
        </p:txBody>
      </p:sp>
      <p:sp>
        <p:nvSpPr>
          <p:cNvPr id="3" name="正方形/長方形 2">
            <a:extLst>
              <a:ext uri="{FF2B5EF4-FFF2-40B4-BE49-F238E27FC236}">
                <a16:creationId xmlns:a16="http://schemas.microsoft.com/office/drawing/2014/main" id="{EF6DD71D-09BF-4589-7400-83F094FDBDAE}"/>
              </a:ext>
            </a:extLst>
          </p:cNvPr>
          <p:cNvSpPr/>
          <p:nvPr/>
        </p:nvSpPr>
        <p:spPr>
          <a:xfrm>
            <a:off x="0" y="4968703"/>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研究中</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データの検索・発見・収集」</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p.1</a:t>
            </a:r>
            <a:r>
              <a:rPr kumimoji="1" lang="en-US" altLang="ja-JP" sz="900">
                <a:solidFill>
                  <a:schemeClr val="tx1"/>
                </a:solidFill>
                <a:latin typeface="BIZ UDPGothic" panose="020B0400000000000000" pitchFamily="34" charset="-128"/>
                <a:ea typeface="BIZ UDPGothic" panose="020B0400000000000000" pitchFamily="34" charset="-128"/>
              </a:rPr>
              <a:t>3.</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7"/>
              </a:rPr>
              <a:t>https://jpcoar.repo.nii.ac.jp/records/294</a:t>
            </a:r>
            <a:r>
              <a:rPr lang="ja-JP" altLang="en-US" sz="900">
                <a:solidFill>
                  <a:schemeClr val="tx1"/>
                </a:solidFill>
                <a:latin typeface="BIZ UDPGothic" panose="020B0400000000000000" pitchFamily="34" charset="-128"/>
                <a:ea typeface="BIZ UDPGothic" panose="020B0400000000000000" pitchFamily="34" charset="-128"/>
              </a:rPr>
              <a:t>を加工。</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4128101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445821" y="1139509"/>
            <a:ext cx="6350330" cy="775772"/>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p:txBody>
          <a:bodyPr/>
          <a:lstStyle/>
          <a:p>
            <a:r>
              <a:rPr kumimoji="1" lang="ja-JP" altLang="en-US"/>
              <a:t>利用条件の確認：ライセンス</a:t>
            </a:r>
          </a:p>
        </p:txBody>
      </p:sp>
      <p:sp>
        <p:nvSpPr>
          <p:cNvPr id="3" name="コンテンツ プレースホルダー 2"/>
          <p:cNvSpPr>
            <a:spLocks noGrp="1"/>
          </p:cNvSpPr>
          <p:nvPr>
            <p:ph idx="1"/>
          </p:nvPr>
        </p:nvSpPr>
        <p:spPr>
          <a:xfrm>
            <a:off x="1534886" y="1141055"/>
            <a:ext cx="6172200" cy="787595"/>
          </a:xfrm>
        </p:spPr>
        <p:txBody>
          <a:bodyPr anchor="ctr">
            <a:normAutofit fontScale="62500" lnSpcReduction="20000"/>
          </a:bodyPr>
          <a:lstStyle/>
          <a:p>
            <a:pPr marL="0" indent="0">
              <a:buNone/>
            </a:pPr>
            <a:r>
              <a:rPr lang="ja-JP" altLang="en-US"/>
              <a:t>作成者・管理者などが、コンテンツの利用許諾の条件</a:t>
            </a:r>
            <a:endParaRPr lang="en-US" altLang="ja-JP"/>
          </a:p>
          <a:p>
            <a:pPr marL="0" indent="0">
              <a:buNone/>
            </a:pPr>
            <a:r>
              <a:rPr lang="ja-JP" altLang="en-US"/>
              <a:t>（ライセンス）を表示している場合、それに従う</a:t>
            </a:r>
            <a:endParaRPr lang="en-US" altLang="ja-JP"/>
          </a:p>
        </p:txBody>
      </p:sp>
      <p:sp>
        <p:nvSpPr>
          <p:cNvPr id="41" name="テキスト ボックス 40"/>
          <p:cNvSpPr txBox="1"/>
          <p:nvPr/>
        </p:nvSpPr>
        <p:spPr>
          <a:xfrm>
            <a:off x="1576926" y="4201776"/>
            <a:ext cx="7162096" cy="523220"/>
          </a:xfrm>
          <a:prstGeom prst="rect">
            <a:avLst/>
          </a:prstGeom>
          <a:noFill/>
        </p:spPr>
        <p:txBody>
          <a:bodyPr wrap="square" rtlCol="0">
            <a:spAutoFit/>
          </a:bodyPr>
          <a:lstStyle/>
          <a:p>
            <a:r>
              <a:rPr lang="en-US" altLang="ja-JP" sz="1400">
                <a:solidFill>
                  <a:prstClr val="black"/>
                </a:solidFill>
                <a:latin typeface="BIZ UDPGothic" panose="020B0400000000000000" pitchFamily="34" charset="-128"/>
                <a:ea typeface="BIZ UDPGothic" panose="020B0400000000000000" pitchFamily="34" charset="-128"/>
              </a:rPr>
              <a:t>※</a:t>
            </a:r>
            <a:r>
              <a:rPr lang="ja-JP" altLang="en-US" sz="1400">
                <a:solidFill>
                  <a:prstClr val="black"/>
                </a:solidFill>
                <a:latin typeface="BIZ UDPGothic" panose="020B0400000000000000" pitchFamily="34" charset="-128"/>
                <a:ea typeface="BIZ UDPGothic" panose="020B0400000000000000" pitchFamily="34" charset="-128"/>
              </a:rPr>
              <a:t>ライセンスが付与されていなくても、その他の知的財産権で保護されている</a:t>
            </a:r>
            <a:endParaRPr lang="en-US" altLang="ja-JP" sz="1400">
              <a:solidFill>
                <a:prstClr val="black"/>
              </a:solidFill>
              <a:latin typeface="BIZ UDPGothic" panose="020B0400000000000000" pitchFamily="34" charset="-128"/>
              <a:ea typeface="BIZ UDPGothic" panose="020B0400000000000000" pitchFamily="34" charset="-128"/>
            </a:endParaRPr>
          </a:p>
          <a:p>
            <a:r>
              <a:rPr lang="ja-JP" altLang="en-US" sz="1400">
                <a:solidFill>
                  <a:prstClr val="black"/>
                </a:solidFill>
                <a:latin typeface="BIZ UDPGothic" panose="020B0400000000000000" pitchFamily="34" charset="-128"/>
                <a:ea typeface="BIZ UDPGothic" panose="020B0400000000000000" pitchFamily="34" charset="-128"/>
              </a:rPr>
              <a:t>可能性がある点に留意</a:t>
            </a:r>
          </a:p>
        </p:txBody>
      </p:sp>
      <p:pic>
        <p:nvPicPr>
          <p:cNvPr id="13" name="図 12" descr="座る, 小さい, コンピュータ, テーブル が含まれている画像&#10;&#10;自動的に生成された説明">
            <a:extLst>
              <a:ext uri="{FF2B5EF4-FFF2-40B4-BE49-F238E27FC236}">
                <a16:creationId xmlns:a16="http://schemas.microsoft.com/office/drawing/2014/main" id="{0E695A4C-E62E-BB5B-0649-BC047B41F1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6822" y="2637646"/>
            <a:ext cx="1810811" cy="1633538"/>
          </a:xfrm>
          <a:prstGeom prst="rect">
            <a:avLst/>
          </a:prstGeom>
        </p:spPr>
      </p:pic>
      <p:sp>
        <p:nvSpPr>
          <p:cNvPr id="23" name="吹き出し: 角を丸めた四角形 22">
            <a:extLst>
              <a:ext uri="{FF2B5EF4-FFF2-40B4-BE49-F238E27FC236}">
                <a16:creationId xmlns:a16="http://schemas.microsoft.com/office/drawing/2014/main" id="{7AFD1F3F-C243-2C2C-58C5-4613B9905D6B}"/>
              </a:ext>
            </a:extLst>
          </p:cNvPr>
          <p:cNvSpPr/>
          <p:nvPr/>
        </p:nvSpPr>
        <p:spPr>
          <a:xfrm>
            <a:off x="3955137" y="2350913"/>
            <a:ext cx="2985803" cy="612648"/>
          </a:xfrm>
          <a:prstGeom prst="wedgeRoundRectCallout">
            <a:avLst>
              <a:gd name="adj1" fmla="val -61865"/>
              <a:gd name="adj2" fmla="val -21563"/>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latin typeface="BIZ UDPGothic" panose="020B0400000000000000" pitchFamily="34" charset="-128"/>
                <a:ea typeface="BIZ UDPGothic" panose="020B0400000000000000" pitchFamily="34" charset="-128"/>
              </a:rPr>
              <a:t>利用条件：クレジット</a:t>
            </a:r>
            <a:r>
              <a:rPr lang="ja-JP" altLang="en-US">
                <a:solidFill>
                  <a:schemeClr val="tx1"/>
                </a:solidFill>
                <a:latin typeface="BIZ UDPGothic" panose="020B0400000000000000" pitchFamily="34" charset="-128"/>
                <a:ea typeface="BIZ UDPGothic" panose="020B0400000000000000" pitchFamily="34" charset="-128"/>
              </a:rPr>
              <a:t>の</a:t>
            </a:r>
            <a:r>
              <a:rPr kumimoji="1" lang="ja-JP" altLang="en-US">
                <a:solidFill>
                  <a:schemeClr val="tx1"/>
                </a:solidFill>
                <a:latin typeface="BIZ UDPGothic" panose="020B0400000000000000" pitchFamily="34" charset="-128"/>
                <a:ea typeface="BIZ UDPGothic" panose="020B0400000000000000" pitchFamily="34" charset="-128"/>
              </a:rPr>
              <a:t>表示</a:t>
            </a:r>
          </a:p>
        </p:txBody>
      </p:sp>
      <p:sp>
        <p:nvSpPr>
          <p:cNvPr id="24" name="吹き出し: 角を丸めた四角形 23">
            <a:extLst>
              <a:ext uri="{FF2B5EF4-FFF2-40B4-BE49-F238E27FC236}">
                <a16:creationId xmlns:a16="http://schemas.microsoft.com/office/drawing/2014/main" id="{C11F0A22-396A-6FF4-73F3-51F05182E6BD}"/>
              </a:ext>
            </a:extLst>
          </p:cNvPr>
          <p:cNvSpPr/>
          <p:nvPr/>
        </p:nvSpPr>
        <p:spPr>
          <a:xfrm>
            <a:off x="2774731" y="3308024"/>
            <a:ext cx="3061780" cy="612648"/>
          </a:xfrm>
          <a:prstGeom prst="wedgeRoundRectCallout">
            <a:avLst>
              <a:gd name="adj1" fmla="val 57685"/>
              <a:gd name="adj2" fmla="val -19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BIZ UDPGothic" panose="020B0400000000000000" pitchFamily="34" charset="-128"/>
                <a:ea typeface="BIZ UDPGothic" panose="020B0400000000000000" pitchFamily="34" charset="-128"/>
              </a:rPr>
              <a:t>利用条件が一目でわかる！</a:t>
            </a:r>
            <a:endParaRPr kumimoji="1" lang="ja-JP" altLang="en-US">
              <a:solidFill>
                <a:schemeClr val="tx1"/>
              </a:solidFill>
              <a:latin typeface="BIZ UDPGothic" panose="020B0400000000000000" pitchFamily="34" charset="-128"/>
              <a:ea typeface="BIZ UDPGothic" panose="020B0400000000000000" pitchFamily="34" charset="-128"/>
            </a:endParaRPr>
          </a:p>
        </p:txBody>
      </p:sp>
      <p:sp>
        <p:nvSpPr>
          <p:cNvPr id="25" name="テキスト ボックス 24">
            <a:extLst>
              <a:ext uri="{FF2B5EF4-FFF2-40B4-BE49-F238E27FC236}">
                <a16:creationId xmlns:a16="http://schemas.microsoft.com/office/drawing/2014/main" id="{13DF6A37-0715-C119-74A2-436370AC6F70}"/>
              </a:ext>
            </a:extLst>
          </p:cNvPr>
          <p:cNvSpPr txBox="1"/>
          <p:nvPr/>
        </p:nvSpPr>
        <p:spPr>
          <a:xfrm>
            <a:off x="7796151" y="2938692"/>
            <a:ext cx="978201" cy="369332"/>
          </a:xfrm>
          <a:prstGeom prst="rect">
            <a:avLst/>
          </a:prstGeom>
          <a:noFill/>
        </p:spPr>
        <p:txBody>
          <a:bodyPr wrap="square" rtlCol="0">
            <a:spAutoFit/>
          </a:bodyPr>
          <a:lstStyle/>
          <a:p>
            <a:r>
              <a:rPr kumimoji="1" lang="ja-JP" altLang="en-US">
                <a:latin typeface="BIZ UDPGothic" panose="020B0400000000000000" pitchFamily="34" charset="-128"/>
                <a:ea typeface="BIZ UDPGothic" panose="020B0400000000000000" pitchFamily="34" charset="-128"/>
              </a:rPr>
              <a:t>利用者</a:t>
            </a:r>
          </a:p>
        </p:txBody>
      </p:sp>
      <p:grpSp>
        <p:nvGrpSpPr>
          <p:cNvPr id="29" name="グループ化 28">
            <a:extLst>
              <a:ext uri="{FF2B5EF4-FFF2-40B4-BE49-F238E27FC236}">
                <a16:creationId xmlns:a16="http://schemas.microsoft.com/office/drawing/2014/main" id="{AFED8FF2-289D-441C-EAE6-C3A9B304F8A9}"/>
              </a:ext>
            </a:extLst>
          </p:cNvPr>
          <p:cNvGrpSpPr/>
          <p:nvPr/>
        </p:nvGrpSpPr>
        <p:grpSpPr>
          <a:xfrm>
            <a:off x="255591" y="2114711"/>
            <a:ext cx="3214066" cy="1843910"/>
            <a:chOff x="213551" y="2009611"/>
            <a:chExt cx="3214066" cy="1843910"/>
          </a:xfrm>
        </p:grpSpPr>
        <p:pic>
          <p:nvPicPr>
            <p:cNvPr id="27" name="図 26">
              <a:extLst>
                <a:ext uri="{FF2B5EF4-FFF2-40B4-BE49-F238E27FC236}">
                  <a16:creationId xmlns:a16="http://schemas.microsoft.com/office/drawing/2014/main" id="{17CB941B-AC97-7AAA-ABCB-00B2036A2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13551" y="2073600"/>
              <a:ext cx="1802051" cy="1779921"/>
            </a:xfrm>
            <a:prstGeom prst="rect">
              <a:avLst/>
            </a:prstGeom>
          </p:spPr>
        </p:pic>
        <p:pic>
          <p:nvPicPr>
            <p:cNvPr id="14" name="図 13"/>
            <p:cNvPicPr>
              <a:picLocks noChangeAspect="1"/>
            </p:cNvPicPr>
            <p:nvPr/>
          </p:nvPicPr>
          <p:blipFill>
            <a:blip r:embed="rId5"/>
            <a:stretch>
              <a:fillRect/>
            </a:stretch>
          </p:blipFill>
          <p:spPr>
            <a:xfrm>
              <a:off x="1535252" y="2009611"/>
              <a:ext cx="1138246" cy="1384352"/>
            </a:xfrm>
            <a:prstGeom prst="rect">
              <a:avLst/>
            </a:prstGeom>
          </p:spPr>
        </p:pic>
        <p:pic>
          <p:nvPicPr>
            <p:cNvPr id="22" name="図 21" descr="挿絵 が含まれている画像&#10;&#10;自動的に生成された説明">
              <a:extLst>
                <a:ext uri="{FF2B5EF4-FFF2-40B4-BE49-F238E27FC236}">
                  <a16:creationId xmlns:a16="http://schemas.microsoft.com/office/drawing/2014/main" id="{EE1CA696-D0E7-A14B-DEB4-4F1B39E86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4886" y="2208158"/>
              <a:ext cx="1892731" cy="660550"/>
            </a:xfrm>
            <a:prstGeom prst="rect">
              <a:avLst/>
            </a:prstGeom>
          </p:spPr>
        </p:pic>
      </p:grpSp>
      <p:sp>
        <p:nvSpPr>
          <p:cNvPr id="30" name="テキスト ボックス 29">
            <a:extLst>
              <a:ext uri="{FF2B5EF4-FFF2-40B4-BE49-F238E27FC236}">
                <a16:creationId xmlns:a16="http://schemas.microsoft.com/office/drawing/2014/main" id="{D00F51C9-03CF-CE58-2717-D4A7FD12BE12}"/>
              </a:ext>
            </a:extLst>
          </p:cNvPr>
          <p:cNvSpPr txBox="1"/>
          <p:nvPr/>
        </p:nvSpPr>
        <p:spPr>
          <a:xfrm>
            <a:off x="598725" y="3837944"/>
            <a:ext cx="1314158" cy="369332"/>
          </a:xfrm>
          <a:prstGeom prst="rect">
            <a:avLst/>
          </a:prstGeom>
          <a:noFill/>
        </p:spPr>
        <p:txBody>
          <a:bodyPr wrap="square" rtlCol="0">
            <a:spAutoFit/>
          </a:bodyPr>
          <a:lstStyle/>
          <a:p>
            <a:r>
              <a:rPr lang="ja-JP" altLang="en-US">
                <a:latin typeface="BIZ UDPGothic" panose="020B0400000000000000" pitchFamily="34" charset="-128"/>
                <a:ea typeface="BIZ UDPGothic" panose="020B0400000000000000" pitchFamily="34" charset="-128"/>
              </a:rPr>
              <a:t>作成者</a:t>
            </a:r>
            <a:endParaRPr kumimoji="1" lang="ja-JP" altLang="en-US">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249801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B6AA937E-FA31-F7B6-9B2E-10DE14CFB07D}"/>
              </a:ext>
            </a:extLst>
          </p:cNvPr>
          <p:cNvSpPr txBox="1">
            <a:spLocks/>
          </p:cNvSpPr>
          <p:nvPr/>
        </p:nvSpPr>
        <p:spPr bwMode="auto">
          <a:xfrm>
            <a:off x="1929306" y="2453441"/>
            <a:ext cx="7214694" cy="97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marL="457200" indent="-457200" algn="l">
              <a:buFont typeface="Wingdings" panose="05000000000000000000" pitchFamily="2" charset="2"/>
              <a:buChar char="u"/>
            </a:pPr>
            <a:r>
              <a:rPr lang="ja-JP" altLang="en-US" sz="2400" b="0">
                <a:solidFill>
                  <a:schemeClr val="tx1"/>
                </a:solidFill>
                <a:latin typeface="BIZ UDPGothic" panose="020B0400000000000000" pitchFamily="34" charset="-128"/>
                <a:ea typeface="BIZ UDPGothic" panose="020B0400000000000000" pitchFamily="34" charset="-128"/>
              </a:rPr>
              <a:t>管理者側からの意思表示</a:t>
            </a:r>
          </a:p>
        </p:txBody>
      </p:sp>
      <p:sp>
        <p:nvSpPr>
          <p:cNvPr id="4" name="タイトル 3">
            <a:extLst>
              <a:ext uri="{FF2B5EF4-FFF2-40B4-BE49-F238E27FC236}">
                <a16:creationId xmlns:a16="http://schemas.microsoft.com/office/drawing/2014/main" id="{9F1166BD-2146-D52A-5E5D-63A19E892491}"/>
              </a:ext>
            </a:extLst>
          </p:cNvPr>
          <p:cNvSpPr>
            <a:spLocks noGrp="1"/>
          </p:cNvSpPr>
          <p:nvPr>
            <p:ph type="title"/>
          </p:nvPr>
        </p:nvSpPr>
        <p:spPr/>
        <p:txBody>
          <a:bodyPr/>
          <a:lstStyle/>
          <a:p>
            <a:r>
              <a:rPr lang="ja-JP" altLang="en-US"/>
              <a:t>利用条件の確認：ライセンス</a:t>
            </a:r>
          </a:p>
        </p:txBody>
      </p:sp>
      <p:sp>
        <p:nvSpPr>
          <p:cNvPr id="7" name="タイトル 1">
            <a:extLst>
              <a:ext uri="{FF2B5EF4-FFF2-40B4-BE49-F238E27FC236}">
                <a16:creationId xmlns:a16="http://schemas.microsoft.com/office/drawing/2014/main" id="{34FA8894-8389-F738-E345-4473E3738062}"/>
              </a:ext>
            </a:extLst>
          </p:cNvPr>
          <p:cNvSpPr txBox="1">
            <a:spLocks/>
          </p:cNvSpPr>
          <p:nvPr/>
        </p:nvSpPr>
        <p:spPr bwMode="auto">
          <a:xfrm>
            <a:off x="1929306" y="1754386"/>
            <a:ext cx="7214694" cy="97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marL="457200" indent="-457200" algn="l">
              <a:buFont typeface="Wingdings" panose="05000000000000000000" pitchFamily="2" charset="2"/>
              <a:buChar char="u"/>
            </a:pPr>
            <a:r>
              <a:rPr lang="ja-JP" altLang="en-US" sz="2400" b="0">
                <a:solidFill>
                  <a:schemeClr val="tx1"/>
                </a:solidFill>
                <a:latin typeface="BIZ UDPGothic" panose="020B0400000000000000" pitchFamily="34" charset="-128"/>
                <a:ea typeface="BIZ UDPGothic" panose="020B0400000000000000" pitchFamily="34" charset="-128"/>
              </a:rPr>
              <a:t>著者によるライセンス表示</a:t>
            </a:r>
          </a:p>
        </p:txBody>
      </p:sp>
    </p:spTree>
    <p:extLst>
      <p:ext uri="{BB962C8B-B14F-4D97-AF65-F5344CB8AC3E}">
        <p14:creationId xmlns:p14="http://schemas.microsoft.com/office/powerpoint/2010/main" val="1869682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C8CED5-44CA-4A14-8A20-85085A1DE398}"/>
              </a:ext>
            </a:extLst>
          </p:cNvPr>
          <p:cNvSpPr>
            <a:spLocks noGrp="1"/>
          </p:cNvSpPr>
          <p:nvPr>
            <p:ph type="title"/>
          </p:nvPr>
        </p:nvSpPr>
        <p:spPr/>
        <p:txBody>
          <a:bodyPr>
            <a:normAutofit/>
          </a:bodyPr>
          <a:lstStyle/>
          <a:p>
            <a:r>
              <a:rPr lang="ja-JP" altLang="en-US">
                <a:latin typeface="BIZ UDPGothic" panose="020B0400000000000000" pitchFamily="34" charset="-128"/>
              </a:rPr>
              <a:t>データ引用の意義</a:t>
            </a:r>
          </a:p>
        </p:txBody>
      </p:sp>
      <p:sp>
        <p:nvSpPr>
          <p:cNvPr id="3" name="コンテンツ プレースホルダー 2">
            <a:extLst>
              <a:ext uri="{FF2B5EF4-FFF2-40B4-BE49-F238E27FC236}">
                <a16:creationId xmlns:a16="http://schemas.microsoft.com/office/drawing/2014/main" id="{EA0B6527-4021-4C37-A3D7-C90A24A314D1}"/>
              </a:ext>
            </a:extLst>
          </p:cNvPr>
          <p:cNvSpPr>
            <a:spLocks noGrp="1"/>
          </p:cNvSpPr>
          <p:nvPr>
            <p:ph idx="1"/>
          </p:nvPr>
        </p:nvSpPr>
        <p:spPr>
          <a:xfrm>
            <a:off x="457200" y="1203598"/>
            <a:ext cx="8229600" cy="3394075"/>
          </a:xfrm>
        </p:spPr>
        <p:txBody>
          <a:bodyPr/>
          <a:lstStyle/>
          <a:p>
            <a:r>
              <a:rPr kumimoji="1" lang="ja-JP" altLang="en-US" sz="2000"/>
              <a:t>論文の執筆者として</a:t>
            </a:r>
            <a:r>
              <a:rPr lang="ja-JP" altLang="en-US" sz="2000"/>
              <a:t>：</a:t>
            </a:r>
            <a:r>
              <a:rPr lang="ja-JP" altLang="en-US" sz="2000">
                <a:latin typeface="BIZ UDPGothic" panose="020B0400000000000000" pitchFamily="34" charset="-128"/>
                <a:ea typeface="BIZ UDPGothic" panose="020B0400000000000000" pitchFamily="34" charset="-128"/>
              </a:rPr>
              <a:t>研究成果の根拠となった情報源を提示</a:t>
            </a:r>
            <a:br>
              <a:rPr lang="en-US" altLang="ja-JP" sz="2000">
                <a:latin typeface="BIZ UDPGothic" panose="020B0400000000000000" pitchFamily="34" charset="-128"/>
                <a:ea typeface="BIZ UDPGothic" panose="020B0400000000000000" pitchFamily="34" charset="-128"/>
              </a:rPr>
            </a:br>
            <a:endParaRPr lang="en-US" altLang="ja-JP" sz="2000"/>
          </a:p>
          <a:p>
            <a:r>
              <a:rPr kumimoji="1" lang="ja-JP" altLang="en-US" sz="2000"/>
              <a:t>データの作成者として：</a:t>
            </a:r>
            <a:r>
              <a:rPr lang="ja-JP" altLang="en-US" sz="2000">
                <a:latin typeface="BIZ UDPGothic" panose="020B0400000000000000" pitchFamily="34" charset="-128"/>
                <a:ea typeface="BIZ UDPGothic" panose="020B0400000000000000" pitchFamily="34" charset="-128"/>
              </a:rPr>
              <a:t>今まで評価されづらかったデータそのものが業績として評価可能になる</a:t>
            </a:r>
            <a:br>
              <a:rPr lang="en-US" altLang="ja-JP" sz="2000">
                <a:latin typeface="BIZ UDPGothic" panose="020B0400000000000000" pitchFamily="34" charset="-128"/>
                <a:ea typeface="BIZ UDPGothic" panose="020B0400000000000000" pitchFamily="34" charset="-128"/>
              </a:rPr>
            </a:br>
            <a:endParaRPr kumimoji="1" lang="en-US" altLang="ja-JP" sz="2000"/>
          </a:p>
          <a:p>
            <a:r>
              <a:rPr lang="ja-JP" altLang="en-US" sz="2000"/>
              <a:t>論文の</a:t>
            </a:r>
            <a:r>
              <a:rPr kumimoji="1" lang="ja-JP" altLang="en-US" sz="2000"/>
              <a:t>読者として</a:t>
            </a:r>
            <a:r>
              <a:rPr lang="ja-JP" altLang="en-US" sz="2000"/>
              <a:t>：</a:t>
            </a:r>
            <a:r>
              <a:rPr lang="ja-JP" altLang="en-US" sz="2000">
                <a:latin typeface="BIZ UDPGothic" panose="020B0400000000000000" pitchFamily="34" charset="-128"/>
                <a:ea typeface="BIZ UDPGothic" panose="020B0400000000000000" pitchFamily="34" charset="-128"/>
              </a:rPr>
              <a:t>論文の根拠となったデータが特定できる</a:t>
            </a:r>
            <a:endParaRPr lang="en-US" altLang="ja-JP" sz="2000">
              <a:latin typeface="BIZ UDPGothic" panose="020B0400000000000000" pitchFamily="34" charset="-128"/>
              <a:ea typeface="BIZ UDPGothic" panose="020B0400000000000000" pitchFamily="34" charset="-128"/>
            </a:endParaRPr>
          </a:p>
          <a:p>
            <a:pPr marL="0" indent="0">
              <a:buNone/>
            </a:pPr>
            <a:endParaRPr kumimoji="1" lang="ja-JP" altLang="en-US" sz="2000"/>
          </a:p>
        </p:txBody>
      </p:sp>
      <p:sp>
        <p:nvSpPr>
          <p:cNvPr id="5" name="テキスト ボックス 4"/>
          <p:cNvSpPr txBox="1"/>
          <p:nvPr/>
        </p:nvSpPr>
        <p:spPr>
          <a:xfrm>
            <a:off x="457200" y="3487362"/>
            <a:ext cx="5392152" cy="369332"/>
          </a:xfrm>
          <a:prstGeom prst="rect">
            <a:avLst/>
          </a:prstGeom>
          <a:noFill/>
        </p:spPr>
        <p:txBody>
          <a:bodyPr wrap="square" rtlCol="0">
            <a:spAutoFit/>
          </a:bodyPr>
          <a:lstStyle/>
          <a:p>
            <a:r>
              <a:rPr lang="ja-JP" altLang="en-US" u="sng">
                <a:latin typeface="BIZ UDPGothic" panose="020B0400000000000000" pitchFamily="34" charset="-128"/>
                <a:ea typeface="BIZ UDPGothic" panose="020B0400000000000000" pitchFamily="34" charset="-128"/>
              </a:rPr>
              <a:t>データ引用のメリットを理解し、適切に引用する</a:t>
            </a:r>
            <a:endParaRPr lang="ja-JP" altLang="en-US" sz="1650" u="sng">
              <a:latin typeface="BIZ UDPGothic" panose="020B0400000000000000" pitchFamily="34" charset="-128"/>
              <a:ea typeface="BIZ UDPGothic" panose="020B0400000000000000" pitchFamily="34" charset="-128"/>
            </a:endParaRPr>
          </a:p>
        </p:txBody>
      </p:sp>
      <p:sp>
        <p:nvSpPr>
          <p:cNvPr id="4" name="正方形/長方形 3">
            <a:extLst>
              <a:ext uri="{FF2B5EF4-FFF2-40B4-BE49-F238E27FC236}">
                <a16:creationId xmlns:a16="http://schemas.microsoft.com/office/drawing/2014/main" id="{ACB3A0CE-906C-4DF4-442C-28742AC86EFF}"/>
              </a:ext>
            </a:extLst>
          </p:cNvPr>
          <p:cNvSpPr/>
          <p:nvPr/>
        </p:nvSpPr>
        <p:spPr>
          <a:xfrm>
            <a:off x="0" y="4968895"/>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研究後</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データの引用」</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p.2</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3"/>
              </a:rPr>
              <a:t>https://jpcoar.repo.nii.ac.jp/records/294</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034448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15AF2E-B682-42A8-AF61-0698107C48D9}"/>
              </a:ext>
            </a:extLst>
          </p:cNvPr>
          <p:cNvSpPr>
            <a:spLocks noGrp="1"/>
          </p:cNvSpPr>
          <p:nvPr>
            <p:ph type="title"/>
          </p:nvPr>
        </p:nvSpPr>
        <p:spPr/>
        <p:txBody>
          <a:bodyPr>
            <a:normAutofit/>
          </a:bodyPr>
          <a:lstStyle/>
          <a:p>
            <a:r>
              <a:rPr lang="ja-JP" altLang="en-US"/>
              <a:t>データの引用</a:t>
            </a:r>
          </a:p>
        </p:txBody>
      </p:sp>
      <p:sp>
        <p:nvSpPr>
          <p:cNvPr id="3" name="コンテンツ プレースホルダー 2">
            <a:extLst>
              <a:ext uri="{FF2B5EF4-FFF2-40B4-BE49-F238E27FC236}">
                <a16:creationId xmlns:a16="http://schemas.microsoft.com/office/drawing/2014/main" id="{D4E68DF8-87AE-4383-9241-2C2697EFA222}"/>
              </a:ext>
            </a:extLst>
          </p:cNvPr>
          <p:cNvSpPr>
            <a:spLocks noGrp="1"/>
          </p:cNvSpPr>
          <p:nvPr>
            <p:ph idx="1"/>
          </p:nvPr>
        </p:nvSpPr>
        <p:spPr>
          <a:xfrm>
            <a:off x="1131871" y="2132589"/>
            <a:ext cx="7554928" cy="1002278"/>
          </a:xfrm>
        </p:spPr>
        <p:txBody>
          <a:bodyPr>
            <a:normAutofit/>
          </a:bodyPr>
          <a:lstStyle/>
          <a:p>
            <a:r>
              <a:rPr kumimoji="1" lang="ja-JP" altLang="en-US" sz="1200"/>
              <a:t>分野によって追加情報が必要な場合も</a:t>
            </a:r>
            <a:endParaRPr lang="en-US" altLang="ja-JP" sz="1200"/>
          </a:p>
          <a:p>
            <a:pPr lvl="1"/>
            <a:r>
              <a:rPr lang="ja-JP" altLang="en-US" sz="1200"/>
              <a:t>経済・社会科学系：データがカバーする地理的情報、時間的範囲</a:t>
            </a:r>
            <a:endParaRPr lang="en-US" altLang="ja-JP" sz="1200"/>
          </a:p>
          <a:p>
            <a:pPr lvl="1"/>
            <a:r>
              <a:rPr lang="ja-JP" altLang="en-US" sz="1200"/>
              <a:t>生命科学分野の時系列データ：データベース名・アクセス番号</a:t>
            </a:r>
            <a:endParaRPr lang="en-US" altLang="ja-JP" sz="1200"/>
          </a:p>
          <a:p>
            <a:pPr lvl="1"/>
            <a:r>
              <a:rPr lang="ja-JP" altLang="en-US" sz="1200"/>
              <a:t>継続的に更新されるデータベースの場合：ダウンロード日</a:t>
            </a:r>
          </a:p>
        </p:txBody>
      </p:sp>
      <p:sp>
        <p:nvSpPr>
          <p:cNvPr id="4" name="コンテンツ プレースホルダー 2">
            <a:extLst>
              <a:ext uri="{FF2B5EF4-FFF2-40B4-BE49-F238E27FC236}">
                <a16:creationId xmlns:a16="http://schemas.microsoft.com/office/drawing/2014/main" id="{DBC40D8F-18D5-492E-BEBD-C215F5D3A480}"/>
              </a:ext>
            </a:extLst>
          </p:cNvPr>
          <p:cNvSpPr txBox="1">
            <a:spLocks/>
          </p:cNvSpPr>
          <p:nvPr/>
        </p:nvSpPr>
        <p:spPr>
          <a:xfrm>
            <a:off x="1040349" y="1580087"/>
            <a:ext cx="8353981" cy="338961"/>
          </a:xfrm>
          <a:prstGeom prst="rect">
            <a:avLst/>
          </a:prstGeom>
        </p:spPr>
        <p:txBody>
          <a:bodyPr vert="horz" lIns="68580" tIns="34290" rIns="68580" bIns="34290" rtlCol="0">
            <a:noAutofit/>
          </a:bodyPr>
          <a:lstStyle>
            <a:lvl1pPr marL="228600" indent="-228600" algn="l" defTabSz="914400" rtl="0" eaLnBrk="1" latinLnBrk="0" hangingPunct="1">
              <a:lnSpc>
                <a:spcPct val="130000"/>
              </a:lnSpc>
              <a:spcBef>
                <a:spcPts val="1000"/>
              </a:spcBef>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400" b="1">
                <a:latin typeface="BIZ UDPGothic" panose="020B0400000000000000" pitchFamily="34" charset="-128"/>
                <a:ea typeface="BIZ UDPGothic" panose="020B0400000000000000" pitchFamily="34" charset="-128"/>
              </a:rPr>
              <a:t>作成者</a:t>
            </a:r>
            <a:r>
              <a:rPr lang="en-US" altLang="ja-JP" sz="1400" b="1">
                <a:latin typeface="BIZ UDPGothic" panose="020B0400000000000000" pitchFamily="34" charset="-128"/>
                <a:ea typeface="BIZ UDPGothic" panose="020B0400000000000000" pitchFamily="34" charset="-128"/>
              </a:rPr>
              <a:t>(</a:t>
            </a:r>
            <a:r>
              <a:rPr lang="ja-JP" altLang="en-US" sz="1400" b="1">
                <a:latin typeface="BIZ UDPGothic" panose="020B0400000000000000" pitchFamily="34" charset="-128"/>
                <a:ea typeface="BIZ UDPGothic" panose="020B0400000000000000" pitchFamily="34" charset="-128"/>
              </a:rPr>
              <a:t>出版年</a:t>
            </a:r>
            <a:r>
              <a:rPr lang="en-US" altLang="ja-JP" sz="1400" b="1">
                <a:latin typeface="BIZ UDPGothic" panose="020B0400000000000000" pitchFamily="34" charset="-128"/>
                <a:ea typeface="BIZ UDPGothic" panose="020B0400000000000000" pitchFamily="34" charset="-128"/>
              </a:rPr>
              <a:t>): </a:t>
            </a:r>
            <a:r>
              <a:rPr lang="ja-JP" altLang="en-US" sz="1400" b="1">
                <a:latin typeface="BIZ UDPGothic" panose="020B0400000000000000" pitchFamily="34" charset="-128"/>
                <a:ea typeface="BIZ UDPGothic" panose="020B0400000000000000" pitchFamily="34" charset="-128"/>
              </a:rPr>
              <a:t>タイトル</a:t>
            </a:r>
            <a:r>
              <a:rPr lang="en-US" altLang="ja-JP" sz="1400" b="1">
                <a:latin typeface="BIZ UDPGothic" panose="020B0400000000000000" pitchFamily="34" charset="-128"/>
                <a:ea typeface="BIZ UDPGothic" panose="020B0400000000000000" pitchFamily="34" charset="-128"/>
              </a:rPr>
              <a:t>. [</a:t>
            </a:r>
            <a:r>
              <a:rPr lang="ja-JP" altLang="en-US" sz="1400" b="1">
                <a:latin typeface="BIZ UDPGothic" panose="020B0400000000000000" pitchFamily="34" charset="-128"/>
                <a:ea typeface="BIZ UDPGothic" panose="020B0400000000000000" pitchFamily="34" charset="-128"/>
              </a:rPr>
              <a:t>バージョン</a:t>
            </a:r>
            <a:r>
              <a:rPr lang="en-US" altLang="ja-JP" sz="1400" b="1">
                <a:latin typeface="BIZ UDPGothic" panose="020B0400000000000000" pitchFamily="34" charset="-128"/>
                <a:ea typeface="BIZ UDPGothic" panose="020B0400000000000000" pitchFamily="34" charset="-128"/>
              </a:rPr>
              <a:t>.] </a:t>
            </a:r>
            <a:r>
              <a:rPr lang="ja-JP" altLang="en-US" sz="1400" b="1">
                <a:latin typeface="BIZ UDPGothic" panose="020B0400000000000000" pitchFamily="34" charset="-128"/>
                <a:ea typeface="BIZ UDPGothic" panose="020B0400000000000000" pitchFamily="34" charset="-128"/>
              </a:rPr>
              <a:t>出版社</a:t>
            </a:r>
            <a:r>
              <a:rPr lang="en-US" altLang="ja-JP" sz="1400" b="1">
                <a:latin typeface="BIZ UDPGothic" panose="020B0400000000000000" pitchFamily="34" charset="-128"/>
                <a:ea typeface="BIZ UDPGothic" panose="020B0400000000000000" pitchFamily="34" charset="-128"/>
              </a:rPr>
              <a:t>. [</a:t>
            </a:r>
            <a:r>
              <a:rPr lang="ja-JP" altLang="en-US" sz="1400" b="1">
                <a:latin typeface="BIZ UDPGothic" panose="020B0400000000000000" pitchFamily="34" charset="-128"/>
                <a:ea typeface="BIZ UDPGothic" panose="020B0400000000000000" pitchFamily="34" charset="-128"/>
              </a:rPr>
              <a:t>データのタイプ</a:t>
            </a:r>
            <a:r>
              <a:rPr lang="en-US" altLang="ja-JP" sz="1400" b="1">
                <a:latin typeface="BIZ UDPGothic" panose="020B0400000000000000" pitchFamily="34" charset="-128"/>
                <a:ea typeface="BIZ UDPGothic" panose="020B0400000000000000" pitchFamily="34" charset="-128"/>
              </a:rPr>
              <a:t>.] </a:t>
            </a:r>
            <a:r>
              <a:rPr lang="ja-JP" altLang="en-US" sz="1400" b="1" u="sng">
                <a:latin typeface="BIZ UDPGothic" panose="020B0400000000000000" pitchFamily="34" charset="-128"/>
                <a:ea typeface="BIZ UDPGothic" panose="020B0400000000000000" pitchFamily="34" charset="-128"/>
              </a:rPr>
              <a:t>識別子</a:t>
            </a:r>
            <a:endParaRPr lang="en-US" altLang="ja-JP" sz="1400" b="1" u="sng">
              <a:latin typeface="BIZ UDPGothic" panose="020B0400000000000000" pitchFamily="34" charset="-128"/>
              <a:ea typeface="BIZ UDPGothic" panose="020B0400000000000000" pitchFamily="34" charset="-128"/>
            </a:endParaRPr>
          </a:p>
        </p:txBody>
      </p:sp>
      <p:grpSp>
        <p:nvGrpSpPr>
          <p:cNvPr id="13" name="グループ化 12">
            <a:extLst>
              <a:ext uri="{FF2B5EF4-FFF2-40B4-BE49-F238E27FC236}">
                <a16:creationId xmlns:a16="http://schemas.microsoft.com/office/drawing/2014/main" id="{0A8D8F62-DFE6-9B5A-E808-FA481825A20B}"/>
              </a:ext>
            </a:extLst>
          </p:cNvPr>
          <p:cNvGrpSpPr/>
          <p:nvPr/>
        </p:nvGrpSpPr>
        <p:grpSpPr>
          <a:xfrm>
            <a:off x="1051798" y="1273429"/>
            <a:ext cx="2569857" cy="307777"/>
            <a:chOff x="629843" y="1355405"/>
            <a:chExt cx="2569857" cy="545243"/>
          </a:xfrm>
        </p:grpSpPr>
        <p:sp>
          <p:nvSpPr>
            <p:cNvPr id="5" name="正方形/長方形 4"/>
            <p:cNvSpPr/>
            <p:nvPr/>
          </p:nvSpPr>
          <p:spPr>
            <a:xfrm>
              <a:off x="629843" y="1498031"/>
              <a:ext cx="83345" cy="301869"/>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BIZ UDPGothic" panose="020B0400000000000000" pitchFamily="34" charset="-128"/>
                <a:ea typeface="BIZ UDPGothic" panose="020B0400000000000000" pitchFamily="34" charset="-128"/>
              </a:endParaRPr>
            </a:p>
          </p:txBody>
        </p:sp>
        <p:sp>
          <p:nvSpPr>
            <p:cNvPr id="6" name="テキスト ボックス 5"/>
            <p:cNvSpPr txBox="1"/>
            <p:nvPr/>
          </p:nvSpPr>
          <p:spPr>
            <a:xfrm>
              <a:off x="709916" y="1355405"/>
              <a:ext cx="2489784" cy="545243"/>
            </a:xfrm>
            <a:prstGeom prst="rect">
              <a:avLst/>
            </a:prstGeom>
            <a:noFill/>
          </p:spPr>
          <p:txBody>
            <a:bodyPr wrap="none" rtlCol="0" anchor="ctr">
              <a:spAutoFit/>
            </a:bodyPr>
            <a:lstStyle/>
            <a:p>
              <a:r>
                <a:rPr lang="ja-JP" altLang="en-US" sz="1400">
                  <a:solidFill>
                    <a:schemeClr val="tx1">
                      <a:lumMod val="65000"/>
                      <a:lumOff val="35000"/>
                    </a:schemeClr>
                  </a:solidFill>
                  <a:latin typeface="BIZ UDPGothic" panose="020B0400000000000000" pitchFamily="34" charset="-128"/>
                  <a:ea typeface="BIZ UDPGothic" panose="020B0400000000000000" pitchFamily="34" charset="-128"/>
                </a:rPr>
                <a:t>データの引用記述形式の一例</a:t>
              </a:r>
            </a:p>
          </p:txBody>
        </p:sp>
      </p:grpSp>
      <p:sp>
        <p:nvSpPr>
          <p:cNvPr id="7" name="コンテンツ プレースホルダー 2">
            <a:extLst>
              <a:ext uri="{FF2B5EF4-FFF2-40B4-BE49-F238E27FC236}">
                <a16:creationId xmlns:a16="http://schemas.microsoft.com/office/drawing/2014/main" id="{DBC40D8F-18D5-492E-BEBD-C215F5D3A480}"/>
              </a:ext>
            </a:extLst>
          </p:cNvPr>
          <p:cNvSpPr txBox="1">
            <a:spLocks/>
          </p:cNvSpPr>
          <p:nvPr/>
        </p:nvSpPr>
        <p:spPr>
          <a:xfrm>
            <a:off x="5220072" y="1974387"/>
            <a:ext cx="3923928" cy="217725"/>
          </a:xfrm>
          <a:prstGeom prst="rect">
            <a:avLst/>
          </a:prstGeom>
          <a:solidFill>
            <a:schemeClr val="bg1">
              <a:lumMod val="95000"/>
            </a:schemeClr>
          </a:solidFill>
        </p:spPr>
        <p:txBody>
          <a:bodyPr vert="horz" lIns="68580" tIns="34290" rIns="68580" bIns="34290" rtlCol="0">
            <a:normAutofit fontScale="70000" lnSpcReduction="20000"/>
          </a:bodyPr>
          <a:lstStyle>
            <a:lvl1pPr marL="228600" indent="-228600" algn="l" defTabSz="914400" rtl="0" eaLnBrk="1" latinLnBrk="0" hangingPunct="1">
              <a:lnSpc>
                <a:spcPct val="130000"/>
              </a:lnSpc>
              <a:spcBef>
                <a:spcPts val="1000"/>
              </a:spcBef>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050">
                <a:latin typeface="BIZ UDPGothic" panose="020B0400000000000000" pitchFamily="34" charset="-128"/>
                <a:ea typeface="BIZ UDPGothic" panose="020B0400000000000000" pitchFamily="34" charset="-128"/>
              </a:rPr>
              <a:t>Ref.</a:t>
            </a:r>
            <a:r>
              <a:rPr lang="ja-JP" altLang="en-US" sz="1050">
                <a:latin typeface="BIZ UDPGothic" panose="020B0400000000000000" pitchFamily="34" charset="-128"/>
                <a:ea typeface="BIZ UDPGothic" panose="020B0400000000000000" pitchFamily="34" charset="-128"/>
              </a:rPr>
              <a:t>：</a:t>
            </a:r>
            <a:r>
              <a:rPr lang="en-US" altLang="ja-JP" sz="1050">
                <a:latin typeface="BIZ UDPGothic" panose="020B0400000000000000" pitchFamily="34" charset="-128"/>
                <a:ea typeface="BIZ UDPGothic" panose="020B0400000000000000" pitchFamily="34" charset="-128"/>
              </a:rPr>
              <a:t> </a:t>
            </a:r>
            <a:r>
              <a:rPr lang="en-US" altLang="ja-JP" sz="1050" err="1">
                <a:latin typeface="BIZ UDPGothic" panose="020B0400000000000000" pitchFamily="34" charset="-128"/>
                <a:ea typeface="BIZ UDPGothic" panose="020B0400000000000000" pitchFamily="34" charset="-128"/>
              </a:rPr>
              <a:t>DataCite</a:t>
            </a:r>
            <a:r>
              <a:rPr lang="en-US" altLang="ja-JP" sz="1050">
                <a:latin typeface="BIZ UDPGothic" panose="020B0400000000000000" pitchFamily="34" charset="-128"/>
                <a:ea typeface="BIZ UDPGothic" panose="020B0400000000000000" pitchFamily="34" charset="-128"/>
              </a:rPr>
              <a:t>, Cite Your Data  </a:t>
            </a:r>
            <a:r>
              <a:rPr lang="en-US" altLang="ja-JP" sz="1050">
                <a:solidFill>
                  <a:schemeClr val="bg1">
                    <a:lumMod val="65000"/>
                  </a:schemeClr>
                </a:solidFill>
                <a:latin typeface="BIZ UDPGothic" panose="020B0400000000000000" pitchFamily="34" charset="-128"/>
                <a:ea typeface="BIZ UDPGothic" panose="020B0400000000000000" pitchFamily="34" charset="-128"/>
                <a:hlinkClick r:id="rId3"/>
              </a:rPr>
              <a:t>https://www.datacite.org/cite-your-data.html</a:t>
            </a:r>
            <a:endParaRPr lang="en-US" altLang="ja-JP" sz="1050">
              <a:solidFill>
                <a:schemeClr val="bg1">
                  <a:lumMod val="65000"/>
                </a:schemeClr>
              </a:solidFill>
              <a:latin typeface="BIZ UDPGothic" panose="020B0400000000000000" pitchFamily="34" charset="-128"/>
              <a:ea typeface="BIZ UDPGothic" panose="020B0400000000000000" pitchFamily="34" charset="-128"/>
            </a:endParaRPr>
          </a:p>
        </p:txBody>
      </p:sp>
      <p:sp>
        <p:nvSpPr>
          <p:cNvPr id="8" name="コンテンツ プレースホルダー 2">
            <a:extLst>
              <a:ext uri="{FF2B5EF4-FFF2-40B4-BE49-F238E27FC236}">
                <a16:creationId xmlns:a16="http://schemas.microsoft.com/office/drawing/2014/main" id="{EA980D11-D3B7-1A77-E1A1-C32D54F321BD}"/>
              </a:ext>
            </a:extLst>
          </p:cNvPr>
          <p:cNvSpPr txBox="1">
            <a:spLocks/>
          </p:cNvSpPr>
          <p:nvPr/>
        </p:nvSpPr>
        <p:spPr bwMode="auto">
          <a:xfrm>
            <a:off x="3841690" y="3648014"/>
            <a:ext cx="5266814" cy="3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r>
              <a:rPr lang="en-US" altLang="ja-JP" sz="1100">
                <a:latin typeface="BIZ UDPGothic" panose="020B0400000000000000" pitchFamily="34" charset="-128"/>
                <a:ea typeface="BIZ UDPGothic" panose="020B0400000000000000" pitchFamily="34" charset="-128"/>
              </a:rPr>
              <a:t>DOI</a:t>
            </a:r>
            <a:r>
              <a:rPr lang="ja-JP" altLang="en-US" sz="1100">
                <a:latin typeface="BIZ UDPGothic" panose="020B0400000000000000" pitchFamily="34" charset="-128"/>
                <a:ea typeface="BIZ UDPGothic" panose="020B0400000000000000" pitchFamily="34" charset="-128"/>
              </a:rPr>
              <a:t>を入力すると、選択した形式で引用記述を出力してくれるツール</a:t>
            </a:r>
          </a:p>
        </p:txBody>
      </p:sp>
      <p:grpSp>
        <p:nvGrpSpPr>
          <p:cNvPr id="10" name="グループ化 9">
            <a:extLst>
              <a:ext uri="{FF2B5EF4-FFF2-40B4-BE49-F238E27FC236}">
                <a16:creationId xmlns:a16="http://schemas.microsoft.com/office/drawing/2014/main" id="{AFBC11DE-4817-5ACA-DEAC-A4CED990A08E}"/>
              </a:ext>
            </a:extLst>
          </p:cNvPr>
          <p:cNvGrpSpPr/>
          <p:nvPr/>
        </p:nvGrpSpPr>
        <p:grpSpPr>
          <a:xfrm>
            <a:off x="1010126" y="3372724"/>
            <a:ext cx="2539467" cy="307777"/>
            <a:chOff x="629843" y="1295498"/>
            <a:chExt cx="2539467" cy="659747"/>
          </a:xfrm>
        </p:grpSpPr>
        <p:sp>
          <p:nvSpPr>
            <p:cNvPr id="11" name="正方形/長方形 10">
              <a:extLst>
                <a:ext uri="{FF2B5EF4-FFF2-40B4-BE49-F238E27FC236}">
                  <a16:creationId xmlns:a16="http://schemas.microsoft.com/office/drawing/2014/main" id="{CA46CE57-F79F-B5E2-7C3F-2E78F4E670A5}"/>
                </a:ext>
              </a:extLst>
            </p:cNvPr>
            <p:cNvSpPr/>
            <p:nvPr/>
          </p:nvSpPr>
          <p:spPr>
            <a:xfrm>
              <a:off x="629843" y="1482131"/>
              <a:ext cx="83345" cy="301869"/>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BIZ UDPGothic" panose="020B0400000000000000" pitchFamily="34" charset="-128"/>
                <a:ea typeface="BIZ UDPGothic" panose="020B0400000000000000" pitchFamily="34" charset="-128"/>
              </a:endParaRPr>
            </a:p>
          </p:txBody>
        </p:sp>
        <p:sp>
          <p:nvSpPr>
            <p:cNvPr id="12" name="テキスト ボックス 11">
              <a:extLst>
                <a:ext uri="{FF2B5EF4-FFF2-40B4-BE49-F238E27FC236}">
                  <a16:creationId xmlns:a16="http://schemas.microsoft.com/office/drawing/2014/main" id="{B3AABACF-6518-5BCE-886B-CF64A7E5CD5B}"/>
                </a:ext>
              </a:extLst>
            </p:cNvPr>
            <p:cNvSpPr txBox="1"/>
            <p:nvPr/>
          </p:nvSpPr>
          <p:spPr>
            <a:xfrm>
              <a:off x="713188" y="1295498"/>
              <a:ext cx="2456122" cy="659747"/>
            </a:xfrm>
            <a:prstGeom prst="rect">
              <a:avLst/>
            </a:prstGeom>
            <a:noFill/>
          </p:spPr>
          <p:txBody>
            <a:bodyPr wrap="none" rtlCol="0" anchor="ctr">
              <a:spAutoFit/>
            </a:bodyPr>
            <a:lstStyle/>
            <a:p>
              <a:r>
                <a:rPr lang="en-US" altLang="ja-JP" sz="1400">
                  <a:solidFill>
                    <a:schemeClr val="tx1">
                      <a:lumMod val="65000"/>
                      <a:lumOff val="35000"/>
                    </a:schemeClr>
                  </a:solidFill>
                  <a:latin typeface="BIZ UDPGothic" panose="020B0400000000000000" pitchFamily="34" charset="-128"/>
                  <a:ea typeface="BIZ UDPGothic" panose="020B0400000000000000" pitchFamily="34" charset="-128"/>
                </a:rPr>
                <a:t>DOI Citation Formatter</a:t>
              </a:r>
              <a:endParaRPr lang="ja-JP" altLang="en-US" sz="1400">
                <a:solidFill>
                  <a:schemeClr val="tx1">
                    <a:lumMod val="65000"/>
                    <a:lumOff val="35000"/>
                  </a:schemeClr>
                </a:solidFill>
                <a:latin typeface="BIZ UDPGothic" panose="020B0400000000000000" pitchFamily="34" charset="-128"/>
                <a:ea typeface="BIZ UDPGothic" panose="020B0400000000000000" pitchFamily="34" charset="-128"/>
              </a:endParaRPr>
            </a:p>
          </p:txBody>
        </p:sp>
      </p:grpSp>
      <p:pic>
        <p:nvPicPr>
          <p:cNvPr id="15" name="図 14">
            <a:extLst>
              <a:ext uri="{FF2B5EF4-FFF2-40B4-BE49-F238E27FC236}">
                <a16:creationId xmlns:a16="http://schemas.microsoft.com/office/drawing/2014/main" id="{9A47F2F5-AC52-4FF0-2E3E-44C7F73128DF}"/>
              </a:ext>
            </a:extLst>
          </p:cNvPr>
          <p:cNvPicPr>
            <a:picLocks noChangeAspect="1"/>
          </p:cNvPicPr>
          <p:nvPr/>
        </p:nvPicPr>
        <p:blipFill rotWithShape="1">
          <a:blip r:embed="rId4"/>
          <a:srcRect l="15782" t="9374" r="17256" b="35225"/>
          <a:stretch/>
        </p:blipFill>
        <p:spPr>
          <a:xfrm>
            <a:off x="1699761" y="3648014"/>
            <a:ext cx="1938920" cy="1283317"/>
          </a:xfrm>
          <a:prstGeom prst="rect">
            <a:avLst/>
          </a:prstGeom>
          <a:effectLst>
            <a:outerShdw blurRad="50800" dist="38100" dir="5400000" algn="t" rotWithShape="0">
              <a:prstClr val="black">
                <a:alpha val="40000"/>
              </a:prstClr>
            </a:outerShdw>
          </a:effectLst>
        </p:spPr>
      </p:pic>
      <p:sp>
        <p:nvSpPr>
          <p:cNvPr id="17" name="テキスト ボックス 16">
            <a:hlinkClick r:id="rId5"/>
            <a:extLst>
              <a:ext uri="{FF2B5EF4-FFF2-40B4-BE49-F238E27FC236}">
                <a16:creationId xmlns:a16="http://schemas.microsoft.com/office/drawing/2014/main" id="{7DE3BFC7-E0FA-1D5D-659B-6C59A74FF4C7}"/>
              </a:ext>
            </a:extLst>
          </p:cNvPr>
          <p:cNvSpPr txBox="1"/>
          <p:nvPr/>
        </p:nvSpPr>
        <p:spPr>
          <a:xfrm>
            <a:off x="5905142" y="3829522"/>
            <a:ext cx="2553787" cy="261610"/>
          </a:xfrm>
          <a:prstGeom prst="rect">
            <a:avLst/>
          </a:prstGeom>
          <a:noFill/>
        </p:spPr>
        <p:txBody>
          <a:bodyPr wrap="square" rtlCol="0">
            <a:spAutoFit/>
          </a:bodyPr>
          <a:lstStyle/>
          <a:p>
            <a:r>
              <a:rPr lang="en-US" altLang="ja-JP" sz="1100">
                <a:latin typeface="BIZ UDPGothic" panose="020B0400000000000000" pitchFamily="34" charset="-128"/>
                <a:ea typeface="BIZ UDPGothic" panose="020B0400000000000000" pitchFamily="34" charset="-128"/>
                <a:hlinkClick r:id="rId6"/>
              </a:rPr>
              <a:t>https://citation.crosscite.org/</a:t>
            </a:r>
            <a:endParaRPr lang="en-US" altLang="ja-JP" sz="1100">
              <a:latin typeface="BIZ UDPGothic" panose="020B0400000000000000" pitchFamily="34" charset="-128"/>
              <a:ea typeface="BIZ UDPGothic" panose="020B0400000000000000" pitchFamily="34" charset="-128"/>
            </a:endParaRPr>
          </a:p>
        </p:txBody>
      </p:sp>
      <p:sp>
        <p:nvSpPr>
          <p:cNvPr id="19" name="タイトル 1">
            <a:extLst>
              <a:ext uri="{FF2B5EF4-FFF2-40B4-BE49-F238E27FC236}">
                <a16:creationId xmlns:a16="http://schemas.microsoft.com/office/drawing/2014/main" id="{36E3F87C-DA81-88BF-CDCD-CA0B7C2A345D}"/>
              </a:ext>
            </a:extLst>
          </p:cNvPr>
          <p:cNvSpPr txBox="1">
            <a:spLocks/>
          </p:cNvSpPr>
          <p:nvPr/>
        </p:nvSpPr>
        <p:spPr bwMode="auto">
          <a:xfrm>
            <a:off x="622062" y="941301"/>
            <a:ext cx="3275508" cy="35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marL="285750" indent="-285750" algn="l">
              <a:buFont typeface="Wingdings" panose="05000000000000000000" pitchFamily="2" charset="2"/>
              <a:buChar char="u"/>
            </a:pPr>
            <a:r>
              <a:rPr lang="ja-JP" altLang="en-US" sz="1400" b="0">
                <a:solidFill>
                  <a:schemeClr val="tx1"/>
                </a:solidFill>
                <a:latin typeface="BIZ UDPGothic" panose="020B0400000000000000" pitchFamily="34" charset="-128"/>
                <a:ea typeface="BIZ UDPGothic" panose="020B0400000000000000" pitchFamily="34" charset="-128"/>
              </a:rPr>
              <a:t>データ引用の方法</a:t>
            </a:r>
          </a:p>
        </p:txBody>
      </p:sp>
      <p:sp>
        <p:nvSpPr>
          <p:cNvPr id="20" name="タイトル 1">
            <a:extLst>
              <a:ext uri="{FF2B5EF4-FFF2-40B4-BE49-F238E27FC236}">
                <a16:creationId xmlns:a16="http://schemas.microsoft.com/office/drawing/2014/main" id="{4613D88A-02AE-4BA5-088D-3737B75EDA54}"/>
              </a:ext>
            </a:extLst>
          </p:cNvPr>
          <p:cNvSpPr txBox="1">
            <a:spLocks/>
          </p:cNvSpPr>
          <p:nvPr/>
        </p:nvSpPr>
        <p:spPr bwMode="auto">
          <a:xfrm>
            <a:off x="622063" y="3154251"/>
            <a:ext cx="231360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pPr marL="285750" indent="-285750" algn="l">
              <a:buFont typeface="Wingdings" panose="05000000000000000000" pitchFamily="2" charset="2"/>
              <a:buChar char="u"/>
            </a:pPr>
            <a:r>
              <a:rPr lang="ja-JP" altLang="en-US" sz="1400" b="0">
                <a:solidFill>
                  <a:schemeClr val="tx1"/>
                </a:solidFill>
                <a:latin typeface="BIZ UDPGothic" panose="020B0400000000000000" pitchFamily="34" charset="-128"/>
                <a:ea typeface="BIZ UDPGothic" panose="020B0400000000000000" pitchFamily="34" charset="-128"/>
              </a:rPr>
              <a:t>データ引用のツール</a:t>
            </a:r>
          </a:p>
        </p:txBody>
      </p:sp>
      <p:sp>
        <p:nvSpPr>
          <p:cNvPr id="9" name="正方形/長方形 8">
            <a:extLst>
              <a:ext uri="{FF2B5EF4-FFF2-40B4-BE49-F238E27FC236}">
                <a16:creationId xmlns:a16="http://schemas.microsoft.com/office/drawing/2014/main" id="{AD806761-70FD-D70B-B653-F4CA07758205}"/>
              </a:ext>
            </a:extLst>
          </p:cNvPr>
          <p:cNvSpPr/>
          <p:nvPr/>
        </p:nvSpPr>
        <p:spPr>
          <a:xfrm>
            <a:off x="0" y="4972002"/>
            <a:ext cx="9144000"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研究後</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データの引用」</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pp.3, 5</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7"/>
              </a:rPr>
              <a:t>https://jpcoar.repo.nii.ac.jp/records/294</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453262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データリポジトリによる引用のサポート</a:t>
            </a:r>
          </a:p>
        </p:txBody>
      </p:sp>
      <p:grpSp>
        <p:nvGrpSpPr>
          <p:cNvPr id="22" name="グループ化 21">
            <a:extLst>
              <a:ext uri="{FF2B5EF4-FFF2-40B4-BE49-F238E27FC236}">
                <a16:creationId xmlns:a16="http://schemas.microsoft.com/office/drawing/2014/main" id="{9CF471A4-2F6F-E60D-3B73-E677D53A5218}"/>
              </a:ext>
            </a:extLst>
          </p:cNvPr>
          <p:cNvGrpSpPr/>
          <p:nvPr/>
        </p:nvGrpSpPr>
        <p:grpSpPr>
          <a:xfrm>
            <a:off x="906604" y="1139354"/>
            <a:ext cx="1942707" cy="2112197"/>
            <a:chOff x="672156" y="1139353"/>
            <a:chExt cx="1942707" cy="2112197"/>
          </a:xfrm>
        </p:grpSpPr>
        <p:pic>
          <p:nvPicPr>
            <p:cNvPr id="12" name="図 11"/>
            <p:cNvPicPr>
              <a:picLocks noChangeAspect="1"/>
            </p:cNvPicPr>
            <p:nvPr/>
          </p:nvPicPr>
          <p:blipFill rotWithShape="1">
            <a:blip r:embed="rId3"/>
            <a:srcRect l="1452" t="25731" r="71934" b="45133"/>
            <a:stretch/>
          </p:blipFill>
          <p:spPr>
            <a:xfrm>
              <a:off x="672156" y="1549994"/>
              <a:ext cx="1942707" cy="1701556"/>
            </a:xfrm>
            <a:prstGeom prst="rect">
              <a:avLst/>
            </a:prstGeom>
            <a:effectLst>
              <a:outerShdw blurRad="50800" dist="38100" dir="5400000" algn="t" rotWithShape="0">
                <a:prstClr val="black">
                  <a:alpha val="40000"/>
                </a:prstClr>
              </a:outerShdw>
            </a:effectLst>
          </p:spPr>
        </p:pic>
        <p:sp>
          <p:nvSpPr>
            <p:cNvPr id="8" name="テキスト ボックス 7"/>
            <p:cNvSpPr txBox="1"/>
            <p:nvPr/>
          </p:nvSpPr>
          <p:spPr>
            <a:xfrm>
              <a:off x="672156" y="1139353"/>
              <a:ext cx="1239442" cy="369332"/>
            </a:xfrm>
            <a:prstGeom prst="rect">
              <a:avLst/>
            </a:prstGeom>
            <a:noFill/>
          </p:spPr>
          <p:txBody>
            <a:bodyPr wrap="none" rtlCol="0">
              <a:spAutoFit/>
            </a:bodyPr>
            <a:lstStyle/>
            <a:p>
              <a:r>
                <a:rPr lang="en-US" altLang="ja-JP" err="1">
                  <a:latin typeface="BIZ UDPGothic" panose="020B0400000000000000" pitchFamily="34" charset="-128"/>
                  <a:ea typeface="BIZ UDPGothic" panose="020B0400000000000000" pitchFamily="34" charset="-128"/>
                </a:rPr>
                <a:t>figshare</a:t>
              </a:r>
              <a:endParaRPr lang="ja-JP" altLang="en-US">
                <a:latin typeface="BIZ UDPGothic" panose="020B0400000000000000" pitchFamily="34" charset="-128"/>
                <a:ea typeface="BIZ UDPGothic" panose="020B0400000000000000" pitchFamily="34" charset="-128"/>
              </a:endParaRPr>
            </a:p>
          </p:txBody>
        </p:sp>
      </p:grpSp>
      <p:grpSp>
        <p:nvGrpSpPr>
          <p:cNvPr id="25" name="グループ化 24">
            <a:extLst>
              <a:ext uri="{FF2B5EF4-FFF2-40B4-BE49-F238E27FC236}">
                <a16:creationId xmlns:a16="http://schemas.microsoft.com/office/drawing/2014/main" id="{C23682ED-3222-E167-BF94-453A905E546D}"/>
              </a:ext>
            </a:extLst>
          </p:cNvPr>
          <p:cNvGrpSpPr/>
          <p:nvPr/>
        </p:nvGrpSpPr>
        <p:grpSpPr>
          <a:xfrm>
            <a:off x="6058476" y="1124380"/>
            <a:ext cx="2409989" cy="2123493"/>
            <a:chOff x="6217705" y="1128058"/>
            <a:chExt cx="2409989" cy="2123493"/>
          </a:xfrm>
        </p:grpSpPr>
        <p:pic>
          <p:nvPicPr>
            <p:cNvPr id="3" name="図 2"/>
            <p:cNvPicPr>
              <a:picLocks noChangeAspect="1"/>
            </p:cNvPicPr>
            <p:nvPr/>
          </p:nvPicPr>
          <p:blipFill rotWithShape="1">
            <a:blip r:embed="rId4"/>
            <a:srcRect l="65546" t="46875" r="5860" b="27705"/>
            <a:stretch/>
          </p:blipFill>
          <p:spPr>
            <a:xfrm>
              <a:off x="6217705" y="1537583"/>
              <a:ext cx="2409989" cy="1713968"/>
            </a:xfrm>
            <a:prstGeom prst="rect">
              <a:avLst/>
            </a:prstGeom>
            <a:effectLst>
              <a:outerShdw blurRad="50800" dist="38100" dir="5400000" algn="t" rotWithShape="0">
                <a:prstClr val="black">
                  <a:alpha val="40000"/>
                </a:prstClr>
              </a:outerShdw>
            </a:effectLst>
          </p:spPr>
        </p:pic>
        <p:sp>
          <p:nvSpPr>
            <p:cNvPr id="10" name="テキスト ボックス 9"/>
            <p:cNvSpPr txBox="1"/>
            <p:nvPr/>
          </p:nvSpPr>
          <p:spPr>
            <a:xfrm>
              <a:off x="6217705" y="1128058"/>
              <a:ext cx="1117614" cy="369332"/>
            </a:xfrm>
            <a:prstGeom prst="rect">
              <a:avLst/>
            </a:prstGeom>
            <a:noFill/>
          </p:spPr>
          <p:txBody>
            <a:bodyPr wrap="none" rtlCol="0">
              <a:spAutoFit/>
            </a:bodyPr>
            <a:lstStyle/>
            <a:p>
              <a:r>
                <a:rPr lang="en-US" altLang="ja-JP" err="1">
                  <a:latin typeface="BIZ UDPGothic" panose="020B0400000000000000" pitchFamily="34" charset="-128"/>
                  <a:ea typeface="BIZ UDPGothic" panose="020B0400000000000000" pitchFamily="34" charset="-128"/>
                </a:rPr>
                <a:t>zenodo</a:t>
              </a:r>
              <a:endParaRPr lang="ja-JP" altLang="en-US">
                <a:latin typeface="BIZ UDPGothic" panose="020B0400000000000000" pitchFamily="34" charset="-128"/>
                <a:ea typeface="BIZ UDPGothic" panose="020B0400000000000000" pitchFamily="34" charset="-128"/>
              </a:endParaRPr>
            </a:p>
          </p:txBody>
        </p:sp>
      </p:grpSp>
      <p:sp>
        <p:nvSpPr>
          <p:cNvPr id="14" name="テキスト ボックス 13"/>
          <p:cNvSpPr txBox="1"/>
          <p:nvPr/>
        </p:nvSpPr>
        <p:spPr>
          <a:xfrm>
            <a:off x="842904" y="3751294"/>
            <a:ext cx="2248447" cy="523220"/>
          </a:xfrm>
          <a:prstGeom prst="rect">
            <a:avLst/>
          </a:prstGeom>
          <a:noFill/>
        </p:spPr>
        <p:txBody>
          <a:bodyPr wrap="square" rtlCol="0">
            <a:spAutoFit/>
          </a:bodyPr>
          <a:lstStyle/>
          <a:p>
            <a:r>
              <a:rPr lang="ja-JP" altLang="en-US" sz="1400">
                <a:latin typeface="BIZ UDPGothic" panose="020B0400000000000000" pitchFamily="34" charset="-128"/>
                <a:ea typeface="BIZ UDPGothic" panose="020B0400000000000000" pitchFamily="34" charset="-128"/>
              </a:rPr>
              <a:t>個々のデータの画面で</a:t>
            </a:r>
            <a:r>
              <a:rPr lang="en-US" altLang="ja-JP" sz="1400">
                <a:solidFill>
                  <a:srgbClr val="5B9BD5"/>
                </a:solidFill>
                <a:latin typeface="BIZ UDPGothic" panose="020B0400000000000000" pitchFamily="34" charset="-128"/>
                <a:ea typeface="BIZ UDPGothic" panose="020B0400000000000000" pitchFamily="34" charset="-128"/>
              </a:rPr>
              <a:t>Cite</a:t>
            </a:r>
            <a:r>
              <a:rPr lang="ja-JP" altLang="en-US" sz="1400">
                <a:latin typeface="BIZ UDPGothic" panose="020B0400000000000000" pitchFamily="34" charset="-128"/>
                <a:ea typeface="BIZ UDPGothic" panose="020B0400000000000000" pitchFamily="34" charset="-128"/>
              </a:rPr>
              <a:t>ボタンを押す</a:t>
            </a:r>
            <a:endParaRPr lang="ja-JP" altLang="en-US" sz="1400">
              <a:solidFill>
                <a:srgbClr val="5B9BD5"/>
              </a:solidFill>
              <a:latin typeface="BIZ UDPGothic" panose="020B0400000000000000" pitchFamily="34" charset="-128"/>
              <a:ea typeface="BIZ UDPGothic" panose="020B0400000000000000" pitchFamily="34" charset="-128"/>
            </a:endParaRPr>
          </a:p>
        </p:txBody>
      </p:sp>
      <p:pic>
        <p:nvPicPr>
          <p:cNvPr id="15" name="図 14"/>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842904" y="3397813"/>
            <a:ext cx="241295" cy="252746"/>
          </a:xfrm>
          <a:prstGeom prst="rect">
            <a:avLst/>
          </a:prstGeom>
        </p:spPr>
      </p:pic>
      <p:sp>
        <p:nvSpPr>
          <p:cNvPr id="16" name="テキスト ボックス 15">
            <a:hlinkClick r:id="rId6"/>
          </p:cNvPr>
          <p:cNvSpPr txBox="1"/>
          <p:nvPr/>
        </p:nvSpPr>
        <p:spPr>
          <a:xfrm>
            <a:off x="1041617" y="3355229"/>
            <a:ext cx="2233348" cy="276999"/>
          </a:xfrm>
          <a:prstGeom prst="rect">
            <a:avLst/>
          </a:prstGeom>
          <a:noFill/>
        </p:spPr>
        <p:txBody>
          <a:bodyPr wrap="square" rtlCol="0">
            <a:spAutoFit/>
          </a:bodyPr>
          <a:lstStyle/>
          <a:p>
            <a:r>
              <a:rPr lang="en-US" altLang="ja-JP" sz="1200">
                <a:latin typeface="BIZ UDPGothic" panose="020B0400000000000000" pitchFamily="34" charset="-128"/>
                <a:ea typeface="BIZ UDPGothic" panose="020B0400000000000000" pitchFamily="34" charset="-128"/>
                <a:hlinkClick r:id="rId6"/>
              </a:rPr>
              <a:t>https://figshare.com/</a:t>
            </a:r>
            <a:endParaRPr lang="en-US" altLang="ja-JP" sz="1200">
              <a:latin typeface="BIZ UDPGothic" panose="020B0400000000000000" pitchFamily="34" charset="-128"/>
              <a:ea typeface="BIZ UDPGothic" panose="020B0400000000000000" pitchFamily="34" charset="-128"/>
            </a:endParaRPr>
          </a:p>
        </p:txBody>
      </p:sp>
      <p:grpSp>
        <p:nvGrpSpPr>
          <p:cNvPr id="26" name="グループ化 25">
            <a:extLst>
              <a:ext uri="{FF2B5EF4-FFF2-40B4-BE49-F238E27FC236}">
                <a16:creationId xmlns:a16="http://schemas.microsoft.com/office/drawing/2014/main" id="{1DCF872D-2DD3-663D-FFBE-3A7BAE078BE9}"/>
              </a:ext>
            </a:extLst>
          </p:cNvPr>
          <p:cNvGrpSpPr/>
          <p:nvPr/>
        </p:nvGrpSpPr>
        <p:grpSpPr>
          <a:xfrm>
            <a:off x="6091579" y="3361200"/>
            <a:ext cx="2450580" cy="276999"/>
            <a:chOff x="6211894" y="3353179"/>
            <a:chExt cx="2450580" cy="276999"/>
          </a:xfrm>
        </p:grpSpPr>
        <p:pic>
          <p:nvPicPr>
            <p:cNvPr id="13" name="図 12"/>
            <p:cNvPicPr>
              <a:picLocks noChangeAspect="1"/>
            </p:cNvPicPr>
            <p:nvPr/>
          </p:nvPicPr>
          <p:blipFill>
            <a:blip r:embed="rId5" cstate="print">
              <a:duotone>
                <a:prstClr val="black"/>
                <a:srgbClr val="5B9BD5">
                  <a:tint val="45000"/>
                  <a:satMod val="400000"/>
                </a:srgbClr>
              </a:duotone>
              <a:extLst>
                <a:ext uri="{28A0092B-C50C-407E-A947-70E740481C1C}">
                  <a14:useLocalDpi xmlns:a14="http://schemas.microsoft.com/office/drawing/2010/main" val="0"/>
                </a:ext>
              </a:extLst>
            </a:blip>
            <a:stretch>
              <a:fillRect/>
            </a:stretch>
          </p:blipFill>
          <p:spPr>
            <a:xfrm>
              <a:off x="6211894" y="3388469"/>
              <a:ext cx="241295" cy="241295"/>
            </a:xfrm>
            <a:prstGeom prst="rect">
              <a:avLst/>
            </a:prstGeom>
          </p:spPr>
        </p:pic>
        <p:sp>
          <p:nvSpPr>
            <p:cNvPr id="17" name="テキスト ボックス 16">
              <a:hlinkClick r:id="rId7"/>
            </p:cNvPr>
            <p:cNvSpPr txBox="1"/>
            <p:nvPr/>
          </p:nvSpPr>
          <p:spPr>
            <a:xfrm>
              <a:off x="6429126" y="3353179"/>
              <a:ext cx="2233348" cy="276999"/>
            </a:xfrm>
            <a:prstGeom prst="rect">
              <a:avLst/>
            </a:prstGeom>
            <a:noFill/>
          </p:spPr>
          <p:txBody>
            <a:bodyPr wrap="square" rtlCol="0">
              <a:spAutoFit/>
            </a:bodyPr>
            <a:lstStyle/>
            <a:p>
              <a:r>
                <a:rPr lang="en-US" altLang="ja-JP" sz="1200">
                  <a:latin typeface="BIZ UDPGothic" panose="020B0400000000000000" pitchFamily="34" charset="-128"/>
                  <a:ea typeface="BIZ UDPGothic" panose="020B0400000000000000" pitchFamily="34" charset="-128"/>
                  <a:hlinkClick r:id="rId7"/>
                </a:rPr>
                <a:t>https://zenodo.org/</a:t>
              </a:r>
              <a:endParaRPr lang="en-US" altLang="ja-JP" sz="1200">
                <a:latin typeface="BIZ UDPGothic" panose="020B0400000000000000" pitchFamily="34" charset="-128"/>
                <a:ea typeface="BIZ UDPGothic" panose="020B0400000000000000" pitchFamily="34" charset="-128"/>
              </a:endParaRPr>
            </a:p>
          </p:txBody>
        </p:sp>
      </p:grpSp>
      <p:sp>
        <p:nvSpPr>
          <p:cNvPr id="18" name="テキスト ボックス 17"/>
          <p:cNvSpPr txBox="1"/>
          <p:nvPr/>
        </p:nvSpPr>
        <p:spPr>
          <a:xfrm>
            <a:off x="6087042" y="3673075"/>
            <a:ext cx="2248447" cy="738664"/>
          </a:xfrm>
          <a:prstGeom prst="rect">
            <a:avLst/>
          </a:prstGeom>
          <a:noFill/>
        </p:spPr>
        <p:txBody>
          <a:bodyPr wrap="square" rtlCol="0">
            <a:spAutoFit/>
          </a:bodyPr>
          <a:lstStyle/>
          <a:p>
            <a:r>
              <a:rPr lang="ja-JP" altLang="en-US" sz="1400">
                <a:latin typeface="BIZ UDPGothic" panose="020B0400000000000000" pitchFamily="34" charset="-128"/>
                <a:ea typeface="BIZ UDPGothic" panose="020B0400000000000000" pitchFamily="34" charset="-128"/>
              </a:rPr>
              <a:t>画面右の</a:t>
            </a:r>
            <a:r>
              <a:rPr lang="en-US" altLang="ja-JP" sz="1400">
                <a:solidFill>
                  <a:srgbClr val="5B9BD5"/>
                </a:solidFill>
                <a:latin typeface="BIZ UDPGothic" panose="020B0400000000000000" pitchFamily="34" charset="-128"/>
                <a:ea typeface="BIZ UDPGothic" panose="020B0400000000000000" pitchFamily="34" charset="-128"/>
              </a:rPr>
              <a:t>Cite as</a:t>
            </a:r>
            <a:r>
              <a:rPr lang="ja-JP" altLang="en-US" sz="1400">
                <a:latin typeface="BIZ UDPGothic" panose="020B0400000000000000" pitchFamily="34" charset="-128"/>
                <a:ea typeface="BIZ UDPGothic" panose="020B0400000000000000" pitchFamily="34" charset="-128"/>
              </a:rPr>
              <a:t>というブロックにスタイルを入力する</a:t>
            </a:r>
            <a:endParaRPr lang="ja-JP" altLang="en-US" sz="1400">
              <a:solidFill>
                <a:srgbClr val="5B9BD5"/>
              </a:solidFill>
              <a:latin typeface="BIZ UDPGothic" panose="020B0400000000000000" pitchFamily="34" charset="-128"/>
              <a:ea typeface="BIZ UDPGothic" panose="020B0400000000000000" pitchFamily="34" charset="-128"/>
            </a:endParaRPr>
          </a:p>
        </p:txBody>
      </p:sp>
      <p:sp>
        <p:nvSpPr>
          <p:cNvPr id="4" name="テキスト ボックス 3"/>
          <p:cNvSpPr txBox="1"/>
          <p:nvPr/>
        </p:nvSpPr>
        <p:spPr>
          <a:xfrm>
            <a:off x="3227326" y="3396490"/>
            <a:ext cx="2230878" cy="738664"/>
          </a:xfrm>
          <a:prstGeom prst="rect">
            <a:avLst/>
          </a:prstGeom>
          <a:noFill/>
        </p:spPr>
        <p:txBody>
          <a:bodyPr wrap="square" rtlCol="0">
            <a:spAutoFit/>
          </a:bodyPr>
          <a:lstStyle/>
          <a:p>
            <a:r>
              <a:rPr lang="ja-JP" altLang="en-US" sz="1400">
                <a:latin typeface="BIZ UDPGothic" panose="020B0400000000000000" pitchFamily="34" charset="-128"/>
                <a:ea typeface="BIZ UDPGothic" panose="020B0400000000000000" pitchFamily="34" charset="-128"/>
              </a:rPr>
              <a:t>画面右の</a:t>
            </a:r>
            <a:r>
              <a:rPr lang="en-US" altLang="ja-JP" sz="1400">
                <a:solidFill>
                  <a:srgbClr val="5B9BD5"/>
                </a:solidFill>
                <a:latin typeface="BIZ UDPGothic" panose="020B0400000000000000" pitchFamily="34" charset="-128"/>
                <a:ea typeface="BIZ UDPGothic" panose="020B0400000000000000" pitchFamily="34" charset="-128"/>
              </a:rPr>
              <a:t>Cite as</a:t>
            </a:r>
            <a:r>
              <a:rPr lang="ja-JP" altLang="en-US" sz="1400">
                <a:latin typeface="BIZ UDPGothic" panose="020B0400000000000000" pitchFamily="34" charset="-128"/>
                <a:ea typeface="BIZ UDPGothic" panose="020B0400000000000000" pitchFamily="34" charset="-128"/>
              </a:rPr>
              <a:t>というブロックにスタイルを入力する</a:t>
            </a:r>
          </a:p>
        </p:txBody>
      </p:sp>
      <p:sp>
        <p:nvSpPr>
          <p:cNvPr id="9" name="テキスト ボックス 8"/>
          <p:cNvSpPr txBox="1"/>
          <p:nvPr/>
        </p:nvSpPr>
        <p:spPr>
          <a:xfrm>
            <a:off x="3329277" y="1132030"/>
            <a:ext cx="1119217" cy="369332"/>
          </a:xfrm>
          <a:prstGeom prst="rect">
            <a:avLst/>
          </a:prstGeom>
          <a:noFill/>
        </p:spPr>
        <p:txBody>
          <a:bodyPr wrap="none" rtlCol="0">
            <a:spAutoFit/>
          </a:bodyPr>
          <a:lstStyle/>
          <a:p>
            <a:r>
              <a:rPr lang="en-US" altLang="ja-JP">
                <a:latin typeface="BIZ UDPGothic" panose="020B0400000000000000" pitchFamily="34" charset="-128"/>
                <a:ea typeface="BIZ UDPGothic" panose="020B0400000000000000" pitchFamily="34" charset="-128"/>
              </a:rPr>
              <a:t>WEKO3</a:t>
            </a:r>
            <a:endParaRPr lang="ja-JP" altLang="en-US">
              <a:latin typeface="BIZ UDPGothic" panose="020B0400000000000000" pitchFamily="34" charset="-128"/>
              <a:ea typeface="BIZ UDPGothic" panose="020B0400000000000000" pitchFamily="34" charset="-128"/>
            </a:endParaRPr>
          </a:p>
        </p:txBody>
      </p:sp>
      <p:sp>
        <p:nvSpPr>
          <p:cNvPr id="21" name="テキスト ボックス 20">
            <a:extLst>
              <a:ext uri="{FF2B5EF4-FFF2-40B4-BE49-F238E27FC236}">
                <a16:creationId xmlns:a16="http://schemas.microsoft.com/office/drawing/2014/main" id="{68C5C4E1-954F-4EF2-931F-11A33046897E}"/>
              </a:ext>
            </a:extLst>
          </p:cNvPr>
          <p:cNvSpPr txBox="1"/>
          <p:nvPr/>
        </p:nvSpPr>
        <p:spPr>
          <a:xfrm>
            <a:off x="1409503" y="4385306"/>
            <a:ext cx="3234505" cy="523220"/>
          </a:xfrm>
          <a:prstGeom prst="rect">
            <a:avLst/>
          </a:prstGeom>
          <a:noFill/>
        </p:spPr>
        <p:txBody>
          <a:bodyPr wrap="square" rtlCol="0">
            <a:spAutoFit/>
          </a:bodyPr>
          <a:lstStyle/>
          <a:p>
            <a:r>
              <a:rPr lang="ja-JP" altLang="en-US" sz="1400">
                <a:solidFill>
                  <a:srgbClr val="00B050"/>
                </a:solidFill>
                <a:latin typeface="BIZ UDPGothic" panose="020B0400000000000000" pitchFamily="34" charset="-128"/>
                <a:ea typeface="BIZ UDPGothic" panose="020B0400000000000000" pitchFamily="34" charset="-128"/>
              </a:rPr>
              <a:t>→関連：「リポジトリへのデータ登録」 </a:t>
            </a:r>
            <a:r>
              <a:rPr lang="en-US" altLang="ja-JP" sz="1400">
                <a:solidFill>
                  <a:srgbClr val="00B050"/>
                </a:solidFill>
                <a:latin typeface="BIZ UDPGothic" panose="020B0400000000000000" pitchFamily="34" charset="-128"/>
                <a:ea typeface="BIZ UDPGothic" panose="020B0400000000000000" pitchFamily="34" charset="-128"/>
              </a:rPr>
              <a:t>- </a:t>
            </a:r>
            <a:r>
              <a:rPr lang="ja-JP" altLang="en-US" sz="1400">
                <a:solidFill>
                  <a:srgbClr val="00B050"/>
                </a:solidFill>
                <a:latin typeface="BIZ UDPGothic" panose="020B0400000000000000" pitchFamily="34" charset="-128"/>
                <a:ea typeface="BIZ UDPGothic" panose="020B0400000000000000" pitchFamily="34" charset="-128"/>
              </a:rPr>
              <a:t>「登録先リポジトリの選択」</a:t>
            </a:r>
          </a:p>
        </p:txBody>
      </p:sp>
      <p:sp>
        <p:nvSpPr>
          <p:cNvPr id="5" name="正方形/長方形 4">
            <a:extLst>
              <a:ext uri="{FF2B5EF4-FFF2-40B4-BE49-F238E27FC236}">
                <a16:creationId xmlns:a16="http://schemas.microsoft.com/office/drawing/2014/main" id="{3E24E9D6-FE47-6BD9-4DE0-FA075D8DBFC6}"/>
              </a:ext>
            </a:extLst>
          </p:cNvPr>
          <p:cNvSpPr/>
          <p:nvPr/>
        </p:nvSpPr>
        <p:spPr>
          <a:xfrm>
            <a:off x="0" y="4968895"/>
            <a:ext cx="9100071" cy="174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Gothic" panose="020B0400000000000000" pitchFamily="34" charset="-128"/>
                <a:ea typeface="BIZ UDPGothic" panose="020B0400000000000000" pitchFamily="34" charset="-128"/>
              </a:rPr>
              <a:t>西薗由依</a:t>
            </a:r>
            <a:r>
              <a:rPr lang="en-US" altLang="ja-JP" sz="900">
                <a:solidFill>
                  <a:schemeClr val="tx1"/>
                </a:solidFill>
                <a:latin typeface="BIZ UDPGothic" panose="020B0400000000000000" pitchFamily="34" charset="-128"/>
                <a:ea typeface="BIZ UDPGothic" panose="020B0400000000000000" pitchFamily="34" charset="-128"/>
              </a:rPr>
              <a:t> et al.</a:t>
            </a:r>
            <a:r>
              <a:rPr lang="ja-JP" altLang="en-US"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2020, 10, 29</a:t>
            </a:r>
            <a:r>
              <a:rPr lang="ja-JP" altLang="en-US" sz="9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研究後</a:t>
            </a:r>
            <a:r>
              <a:rPr lang="en-US" altLang="ja-JP" sz="900">
                <a:solidFill>
                  <a:schemeClr val="tx1"/>
                </a:solidFill>
                <a:latin typeface="BIZ UDPGothic" panose="020B0400000000000000" pitchFamily="34" charset="-128"/>
                <a:ea typeface="BIZ UDPGothic" panose="020B0400000000000000" pitchFamily="34" charset="-128"/>
              </a:rPr>
              <a:t>_</a:t>
            </a:r>
            <a:r>
              <a:rPr lang="ja-JP" altLang="en-US" sz="900">
                <a:solidFill>
                  <a:schemeClr val="tx1"/>
                </a:solidFill>
                <a:latin typeface="BIZ UDPGothic" panose="020B0400000000000000" pitchFamily="34" charset="-128"/>
                <a:ea typeface="BIZ UDPGothic" panose="020B0400000000000000" pitchFamily="34" charset="-128"/>
              </a:rPr>
              <a:t>データの引用」</a:t>
            </a:r>
            <a:r>
              <a:rPr lang="en-US" altLang="ja-JP" sz="900">
                <a:solidFill>
                  <a:schemeClr val="tx1"/>
                </a:solidFill>
                <a:latin typeface="BIZ UDPGothic" panose="020B0400000000000000" pitchFamily="34" charset="-128"/>
                <a:ea typeface="BIZ UDPGothic" panose="020B0400000000000000" pitchFamily="34" charset="-128"/>
              </a:rPr>
              <a:t>,</a:t>
            </a:r>
            <a:r>
              <a:rPr kumimoji="1"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rPr>
              <a:t>p.4</a:t>
            </a:r>
            <a:r>
              <a:rPr kumimoji="1" lang="en-US" altLang="ja-JP" sz="900">
                <a:solidFill>
                  <a:schemeClr val="tx1"/>
                </a:solidFill>
                <a:latin typeface="BIZ UDPGothic" panose="020B0400000000000000" pitchFamily="34" charset="-128"/>
                <a:ea typeface="BIZ UDPGothic" panose="020B0400000000000000" pitchFamily="34" charset="-128"/>
              </a:rPr>
              <a:t>.</a:t>
            </a:r>
            <a:r>
              <a:rPr lang="en-US" altLang="ja-JP" sz="900">
                <a:solidFill>
                  <a:schemeClr val="tx1"/>
                </a:solidFill>
                <a:latin typeface="BIZ UDPGothic" panose="020B0400000000000000" pitchFamily="34" charset="-128"/>
                <a:ea typeface="BIZ UDPGothic" panose="020B0400000000000000" pitchFamily="34" charset="-128"/>
              </a:rPr>
              <a:t> </a:t>
            </a:r>
            <a:r>
              <a:rPr lang="en-US" altLang="ja-JP" sz="900">
                <a:solidFill>
                  <a:schemeClr val="tx1"/>
                </a:solidFill>
                <a:latin typeface="BIZ UDPGothic" panose="020B0400000000000000" pitchFamily="34" charset="-128"/>
                <a:ea typeface="BIZ UDPGothic" panose="020B0400000000000000" pitchFamily="34" charset="-128"/>
                <a:hlinkClick r:id="rId8"/>
              </a:rPr>
              <a:t>https://jpcoar.repo.nii.ac.jp/records/294</a:t>
            </a:r>
            <a:endParaRPr kumimoji="1" lang="ja-JP" altLang="en-US" sz="900">
              <a:solidFill>
                <a:schemeClr val="tx1"/>
              </a:solidFill>
              <a:latin typeface="BIZ UDPGothic" panose="020B0400000000000000" pitchFamily="34" charset="-128"/>
              <a:ea typeface="BIZ UDPGothic" panose="020B0400000000000000" pitchFamily="34" charset="-128"/>
            </a:endParaRPr>
          </a:p>
        </p:txBody>
      </p:sp>
      <p:pic>
        <p:nvPicPr>
          <p:cNvPr id="29" name="図 28">
            <a:extLst>
              <a:ext uri="{FF2B5EF4-FFF2-40B4-BE49-F238E27FC236}">
                <a16:creationId xmlns:a16="http://schemas.microsoft.com/office/drawing/2014/main" id="{102D0E9D-A76F-E727-45EE-C3F5D782BC35}"/>
              </a:ext>
            </a:extLst>
          </p:cNvPr>
          <p:cNvPicPr>
            <a:picLocks noChangeAspect="1"/>
          </p:cNvPicPr>
          <p:nvPr/>
        </p:nvPicPr>
        <p:blipFill>
          <a:blip r:embed="rId9"/>
          <a:srcRect l="14494"/>
          <a:stretch/>
        </p:blipFill>
        <p:spPr>
          <a:xfrm>
            <a:off x="3312778" y="1546844"/>
            <a:ext cx="2328041" cy="17139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2786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B31CC9-03D0-0827-122A-B1AFBDDF3CBB}"/>
              </a:ext>
            </a:extLst>
          </p:cNvPr>
          <p:cNvSpPr>
            <a:spLocks noGrp="1"/>
          </p:cNvSpPr>
          <p:nvPr>
            <p:ph type="title"/>
          </p:nvPr>
        </p:nvSpPr>
        <p:spPr/>
        <p:txBody>
          <a:bodyPr/>
          <a:lstStyle/>
          <a:p>
            <a:r>
              <a:rPr lang="ja-JP" altLang="en-US"/>
              <a:t>参照資料</a:t>
            </a:r>
            <a:endParaRPr kumimoji="1" lang="ja-JP" altLang="en-US"/>
          </a:p>
        </p:txBody>
      </p:sp>
      <p:sp>
        <p:nvSpPr>
          <p:cNvPr id="3" name="コンテンツ プレースホルダー 2">
            <a:extLst>
              <a:ext uri="{FF2B5EF4-FFF2-40B4-BE49-F238E27FC236}">
                <a16:creationId xmlns:a16="http://schemas.microsoft.com/office/drawing/2014/main" id="{F5CEEBFE-C484-4812-405D-224E51A5F1F7}"/>
              </a:ext>
            </a:extLst>
          </p:cNvPr>
          <p:cNvSpPr>
            <a:spLocks noGrp="1"/>
          </p:cNvSpPr>
          <p:nvPr>
            <p:ph idx="1"/>
          </p:nvPr>
        </p:nvSpPr>
        <p:spPr/>
        <p:txBody>
          <a:bodyPr anchor="ctr"/>
          <a:lstStyle/>
          <a:p>
            <a:r>
              <a:rPr lang="ja-JP" altLang="en-US" sz="2000">
                <a:solidFill>
                  <a:schemeClr val="tx1"/>
                </a:solidFill>
                <a:latin typeface="BIZ UDPGothic" panose="020B0400000000000000" pitchFamily="34" charset="-128"/>
                <a:ea typeface="BIZ UDPGothic" panose="020B0400000000000000" pitchFamily="34" charset="-128"/>
              </a:rPr>
              <a:t>西薗由依</a:t>
            </a:r>
            <a:r>
              <a:rPr lang="en-US" altLang="ja-JP" sz="2000">
                <a:solidFill>
                  <a:schemeClr val="tx1"/>
                </a:solidFill>
                <a:latin typeface="BIZ UDPGothic" panose="020B0400000000000000" pitchFamily="34" charset="-128"/>
                <a:ea typeface="BIZ UDPGothic" panose="020B0400000000000000" pitchFamily="34" charset="-128"/>
              </a:rPr>
              <a:t> et al.</a:t>
            </a:r>
            <a:r>
              <a:rPr lang="ja-JP" altLang="en-US" sz="2000">
                <a:solidFill>
                  <a:schemeClr val="tx1"/>
                </a:solidFill>
                <a:latin typeface="BIZ UDPGothic" panose="020B0400000000000000" pitchFamily="34" charset="-128"/>
                <a:ea typeface="BIZ UDPGothic" panose="020B0400000000000000" pitchFamily="34" charset="-128"/>
              </a:rPr>
              <a:t>（</a:t>
            </a:r>
            <a:r>
              <a:rPr lang="en-US" altLang="ja-JP" sz="2000">
                <a:solidFill>
                  <a:schemeClr val="tx1"/>
                </a:solidFill>
                <a:latin typeface="BIZ UDPGothic" panose="020B0400000000000000" pitchFamily="34" charset="-128"/>
                <a:ea typeface="BIZ UDPGothic" panose="020B0400000000000000" pitchFamily="34" charset="-128"/>
              </a:rPr>
              <a:t>2020, 10, 29</a:t>
            </a:r>
            <a:r>
              <a:rPr lang="ja-JP" altLang="en-US" sz="20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2000">
                <a:solidFill>
                  <a:schemeClr val="tx1"/>
                </a:solidFill>
                <a:latin typeface="BIZ UDPGothic" panose="020B0400000000000000" pitchFamily="34" charset="-128"/>
                <a:ea typeface="BIZ UDPGothic" panose="020B0400000000000000" pitchFamily="34" charset="-128"/>
              </a:rPr>
              <a:t>_</a:t>
            </a:r>
            <a:r>
              <a:rPr lang="ja-JP" altLang="en-US" sz="2000">
                <a:solidFill>
                  <a:schemeClr val="tx1"/>
                </a:solidFill>
                <a:latin typeface="BIZ UDPGothic" panose="020B0400000000000000" pitchFamily="34" charset="-128"/>
                <a:ea typeface="BIZ UDPGothic" panose="020B0400000000000000" pitchFamily="34" charset="-128"/>
              </a:rPr>
              <a:t>研究後</a:t>
            </a:r>
            <a:r>
              <a:rPr lang="en-US" altLang="ja-JP" sz="2000">
                <a:solidFill>
                  <a:schemeClr val="tx1"/>
                </a:solidFill>
                <a:latin typeface="BIZ UDPGothic" panose="020B0400000000000000" pitchFamily="34" charset="-128"/>
                <a:ea typeface="BIZ UDPGothic" panose="020B0400000000000000" pitchFamily="34" charset="-128"/>
              </a:rPr>
              <a:t>_</a:t>
            </a:r>
            <a:r>
              <a:rPr lang="ja-JP" altLang="en-US" sz="2000">
                <a:solidFill>
                  <a:schemeClr val="tx1"/>
                </a:solidFill>
                <a:latin typeface="BIZ UDPGothic" panose="020B0400000000000000" pitchFamily="34" charset="-128"/>
                <a:ea typeface="BIZ UDPGothic" panose="020B0400000000000000" pitchFamily="34" charset="-128"/>
              </a:rPr>
              <a:t>データの引用」</a:t>
            </a:r>
            <a:r>
              <a:rPr kumimoji="1" lang="en-US" altLang="ja-JP" sz="2000">
                <a:solidFill>
                  <a:schemeClr val="tx1"/>
                </a:solidFill>
                <a:latin typeface="BIZ UDPGothic" panose="020B0400000000000000" pitchFamily="34" charset="-128"/>
                <a:ea typeface="BIZ UDPGothic" panose="020B0400000000000000" pitchFamily="34" charset="-128"/>
              </a:rPr>
              <a:t>.</a:t>
            </a:r>
            <a:r>
              <a:rPr lang="en-US" altLang="ja-JP" sz="2000">
                <a:solidFill>
                  <a:schemeClr val="tx1"/>
                </a:solidFill>
                <a:latin typeface="BIZ UDPGothic" panose="020B0400000000000000" pitchFamily="34" charset="-128"/>
                <a:ea typeface="BIZ UDPGothic" panose="020B0400000000000000" pitchFamily="34" charset="-128"/>
              </a:rPr>
              <a:t> </a:t>
            </a:r>
            <a:r>
              <a:rPr lang="en-US" altLang="ja-JP" sz="2000">
                <a:solidFill>
                  <a:schemeClr val="tx1"/>
                </a:solidFill>
                <a:latin typeface="BIZ UDPGothic" panose="020B0400000000000000" pitchFamily="34" charset="-128"/>
                <a:ea typeface="BIZ UDPGothic" panose="020B0400000000000000" pitchFamily="34" charset="-128"/>
                <a:hlinkClick r:id="rId3"/>
              </a:rPr>
              <a:t>https://jpcoar.repo.nii.ac.jp/records/294</a:t>
            </a:r>
            <a:endParaRPr kumimoji="1" lang="ja-JP" altLang="en-US" sz="2000">
              <a:solidFill>
                <a:schemeClr val="tx1"/>
              </a:solidFill>
              <a:latin typeface="BIZ UDPGothic" panose="020B0400000000000000" pitchFamily="34" charset="-128"/>
              <a:ea typeface="BIZ UDPGothic" panose="020B0400000000000000" pitchFamily="34" charset="-128"/>
            </a:endParaRPr>
          </a:p>
          <a:p>
            <a:endParaRPr kumimoji="1" lang="ja-JP" altLang="en-US" sz="2000"/>
          </a:p>
        </p:txBody>
      </p:sp>
    </p:spTree>
    <p:extLst>
      <p:ext uri="{BB962C8B-B14F-4D97-AF65-F5344CB8AC3E}">
        <p14:creationId xmlns:p14="http://schemas.microsoft.com/office/powerpoint/2010/main" val="1018678448"/>
      </p:ext>
    </p:extLst>
  </p:cSld>
  <p:clrMapOvr>
    <a:masterClrMapping/>
  </p:clrMapOvr>
</p:sld>
</file>

<file path=ppt/theme/theme1.xml><?xml version="1.0" encoding="utf-8"?>
<a:theme xmlns:a="http://schemas.openxmlformats.org/drawingml/2006/main" name="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438"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FAD9CA9-F9CB-DF44-B58E-8967C8BA904A}">
  <we:reference id="bd5fb07b-f3e7-4d3f-af08-fcc3868e6623" version="1.0.0.0" store="developer" storeType="Registry"/>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C6F055FA-D58D-4FC7-8679-036B94D96EF1}">
  <we:reference id="wa200005566" version="3.0.0.2" store="ja-JP" storeType="OMEX"/>
  <we:alternateReferences>
    <we:reference id="WA200005566" version="3.0.0.2"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6630</Words>
  <Application>Microsoft Office PowerPoint</Application>
  <PresentationFormat>画面に合わせる (16:9)</PresentationFormat>
  <Paragraphs>450</Paragraphs>
  <Slides>18</Slides>
  <Notes>18</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18</vt:i4>
      </vt:variant>
    </vt:vector>
  </HeadingPairs>
  <TitlesOfParts>
    <vt:vector size="27" baseType="lpstr">
      <vt:lpstr>BIZ UDPゴシック</vt:lpstr>
      <vt:lpstr>BIZ UDPゴシック</vt:lpstr>
      <vt:lpstr>ＭＳ Ｐゴシック</vt:lpstr>
      <vt:lpstr>ヒラギノ角ゴ Pro W6</vt:lpstr>
      <vt:lpstr>Arial</vt:lpstr>
      <vt:lpstr>Calibri</vt:lpstr>
      <vt:lpstr>Wingdings</vt:lpstr>
      <vt:lpstr>Office ​​テーマ</vt:lpstr>
      <vt:lpstr>1_Office ​​テーマ</vt:lpstr>
      <vt:lpstr>研究データを利活用する</vt:lpstr>
      <vt:lpstr>データを検索する</vt:lpstr>
      <vt:lpstr>PowerPoint プレゼンテーション</vt:lpstr>
      <vt:lpstr>複数のデータリポジトリから一括で検索する</vt:lpstr>
      <vt:lpstr>複数のデータリポジトリから一括で検索する</vt:lpstr>
      <vt:lpstr>複数のデータリポジトリから一括で検索する</vt:lpstr>
      <vt:lpstr>個別のデータリポジトリで探す</vt:lpstr>
      <vt:lpstr>個別のデータリポジトリで探す</vt:lpstr>
      <vt:lpstr>個別のデータリポジトリで探す</vt:lpstr>
      <vt:lpstr>データジャーナルから探す</vt:lpstr>
      <vt:lpstr>データジャーナルから探す</vt:lpstr>
      <vt:lpstr>論文に記載されている情報からデータを探す</vt:lpstr>
      <vt:lpstr>利用条件の確認：ライセンス</vt:lpstr>
      <vt:lpstr>利用条件の確認：ライセンス</vt:lpstr>
      <vt:lpstr>データ引用の意義</vt:lpstr>
      <vt:lpstr>データの引用</vt:lpstr>
      <vt:lpstr>データリポジトリによる引用のサポート</vt:lpstr>
      <vt:lpstr>参照資料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研究データを利活用する</dc:title>
  <cp:lastModifiedBy>甲斐　尚人</cp:lastModifiedBy>
  <cp:revision>1</cp:revision>
  <dcterms:created xsi:type="dcterms:W3CDTF">2011-07-07T11:53:11Z</dcterms:created>
  <dcterms:modified xsi:type="dcterms:W3CDTF">2024-11-27T05:45:46Z</dcterms:modified>
</cp:coreProperties>
</file>