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80" r:id="rId5"/>
    <p:sldMasterId id="2147483818" r:id="rId6"/>
  </p:sldMasterIdLst>
  <p:notesMasterIdLst>
    <p:notesMasterId r:id="rId29"/>
  </p:notesMasterIdLst>
  <p:handoutMasterIdLst>
    <p:handoutMasterId r:id="rId30"/>
  </p:handoutMasterIdLst>
  <p:sldIdLst>
    <p:sldId id="700" r:id="rId7"/>
    <p:sldId id="294" r:id="rId8"/>
    <p:sldId id="681" r:id="rId9"/>
    <p:sldId id="263" r:id="rId10"/>
    <p:sldId id="295" r:id="rId11"/>
    <p:sldId id="258" r:id="rId12"/>
    <p:sldId id="494" r:id="rId13"/>
    <p:sldId id="329" r:id="rId14"/>
    <p:sldId id="682" r:id="rId15"/>
    <p:sldId id="464" r:id="rId16"/>
    <p:sldId id="264" r:id="rId17"/>
    <p:sldId id="265" r:id="rId18"/>
    <p:sldId id="266" r:id="rId19"/>
    <p:sldId id="320" r:id="rId20"/>
    <p:sldId id="262" r:id="rId21"/>
    <p:sldId id="529" r:id="rId22"/>
    <p:sldId id="530" r:id="rId23"/>
    <p:sldId id="689" r:id="rId24"/>
    <p:sldId id="555" r:id="rId25"/>
    <p:sldId id="714" r:id="rId26"/>
    <p:sldId id="713" r:id="rId27"/>
    <p:sldId id="701" r:id="rId28"/>
  </p:sldIdLst>
  <p:sldSz cx="12192000" cy="6858000"/>
  <p:notesSz cx="6858000" cy="9144000"/>
  <p:defaultTextStyle>
    <a:defPPr>
      <a:defRPr lang="ja-JP"/>
    </a:defPPr>
    <a:lvl1pPr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34" charset="-128"/>
        <a:cs typeface="+mn-cs"/>
      </a:defRPr>
    </a:lvl1pPr>
    <a:lvl2pPr marL="609585"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34" charset="-128"/>
        <a:cs typeface="+mn-cs"/>
      </a:defRPr>
    </a:lvl2pPr>
    <a:lvl3pPr marL="1219170"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34" charset="-128"/>
        <a:cs typeface="+mn-cs"/>
      </a:defRPr>
    </a:lvl3pPr>
    <a:lvl4pPr marL="1828754"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34" charset="-128"/>
        <a:cs typeface="+mn-cs"/>
      </a:defRPr>
    </a:lvl4pPr>
    <a:lvl5pPr marL="2438339"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34" charset="-128"/>
        <a:cs typeface="+mn-cs"/>
      </a:defRPr>
    </a:lvl5pPr>
    <a:lvl6pPr marL="3047924" algn="l" defTabSz="1219170" rtl="0" eaLnBrk="1" latinLnBrk="0" hangingPunct="1">
      <a:defRPr kumimoji="1" kern="1200">
        <a:solidFill>
          <a:schemeClr val="tx1"/>
        </a:solidFill>
        <a:latin typeface="Calibri" panose="020F0502020204030204" pitchFamily="34" charset="0"/>
        <a:ea typeface="ＭＳ Ｐゴシック" panose="020B0600070205080204" pitchFamily="34" charset="-128"/>
        <a:cs typeface="+mn-cs"/>
      </a:defRPr>
    </a:lvl6pPr>
    <a:lvl7pPr marL="3657509" algn="l" defTabSz="1219170" rtl="0" eaLnBrk="1" latinLnBrk="0" hangingPunct="1">
      <a:defRPr kumimoji="1" kern="1200">
        <a:solidFill>
          <a:schemeClr val="tx1"/>
        </a:solidFill>
        <a:latin typeface="Calibri" panose="020F0502020204030204" pitchFamily="34" charset="0"/>
        <a:ea typeface="ＭＳ Ｐゴシック" panose="020B0600070205080204" pitchFamily="34" charset="-128"/>
        <a:cs typeface="+mn-cs"/>
      </a:defRPr>
    </a:lvl7pPr>
    <a:lvl8pPr marL="4267093" algn="l" defTabSz="1219170" rtl="0" eaLnBrk="1" latinLnBrk="0" hangingPunct="1">
      <a:defRPr kumimoji="1" kern="1200">
        <a:solidFill>
          <a:schemeClr val="tx1"/>
        </a:solidFill>
        <a:latin typeface="Calibri" panose="020F0502020204030204" pitchFamily="34" charset="0"/>
        <a:ea typeface="ＭＳ Ｐゴシック" panose="020B0600070205080204" pitchFamily="34" charset="-128"/>
        <a:cs typeface="+mn-cs"/>
      </a:defRPr>
    </a:lvl8pPr>
    <a:lvl9pPr marL="4876678" algn="l" defTabSz="1219170" rtl="0" eaLnBrk="1" latinLnBrk="0" hangingPunct="1">
      <a:defRPr kumimoji="1" kern="1200">
        <a:solidFill>
          <a:schemeClr val="tx1"/>
        </a:solidFill>
        <a:latin typeface="Calibri" panose="020F050202020403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48FC32-8D25-42F0-B6D8-7BE09DE6019A}" v="2" dt="2024-11-19T05:45:29.3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76"/>
    <p:restoredTop sz="84550" autoAdjust="0"/>
  </p:normalViewPr>
  <p:slideViewPr>
    <p:cSldViewPr snapToGrid="0">
      <p:cViewPr varScale="1">
        <p:scale>
          <a:sx n="107" d="100"/>
          <a:sy n="107" d="100"/>
        </p:scale>
        <p:origin x="540" y="102"/>
      </p:cViewPr>
      <p:guideLst>
        <p:guide orient="horz" pos="2160"/>
        <p:guide pos="3840"/>
      </p:guideLst>
    </p:cSldViewPr>
  </p:slideViewPr>
  <p:notesTextViewPr>
    <p:cViewPr>
      <p:scale>
        <a:sx n="100" d="100"/>
        <a:sy n="100" d="100"/>
      </p:scale>
      <p:origin x="0" y="0"/>
    </p:cViewPr>
  </p:notesTextViewPr>
  <p:notesViewPr>
    <p:cSldViewPr snapToGrid="0">
      <p:cViewPr>
        <p:scale>
          <a:sx n="1" d="2"/>
          <a:sy n="1" d="2"/>
        </p:scale>
        <p:origin x="4632" y="141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handoutMaster" Target="handoutMasters/handoutMaster1.xml"/><Relationship Id="rId35" Type="http://schemas.microsoft.com/office/2016/11/relationships/changesInfo" Target="changesInfos/changesInfo1.xml"/><Relationship Id="rId8"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南山　泰之" userId="65e26fd8-d4d7-4e1c-9f8d-7bc3aa9588e5" providerId="ADAL" clId="{7E48FC32-8D25-42F0-B6D8-7BE09DE6019A}"/>
    <pc:docChg chg="undo custSel modSld">
      <pc:chgData name="南山　泰之" userId="65e26fd8-d4d7-4e1c-9f8d-7bc3aa9588e5" providerId="ADAL" clId="{7E48FC32-8D25-42F0-B6D8-7BE09DE6019A}" dt="2024-11-19T05:45:29.324" v="33" actId="27636"/>
      <pc:docMkLst>
        <pc:docMk/>
      </pc:docMkLst>
      <pc:sldChg chg="modSp mod">
        <pc:chgData name="南山　泰之" userId="65e26fd8-d4d7-4e1c-9f8d-7bc3aa9588e5" providerId="ADAL" clId="{7E48FC32-8D25-42F0-B6D8-7BE09DE6019A}" dt="2024-11-19T05:38:43.935" v="2" actId="20577"/>
        <pc:sldMkLst>
          <pc:docMk/>
          <pc:sldMk cId="3512854429" sldId="681"/>
        </pc:sldMkLst>
        <pc:spChg chg="mod">
          <ac:chgData name="南山　泰之" userId="65e26fd8-d4d7-4e1c-9f8d-7bc3aa9588e5" providerId="ADAL" clId="{7E48FC32-8D25-42F0-B6D8-7BE09DE6019A}" dt="2024-11-19T05:38:28.283" v="1" actId="6549"/>
          <ac:spMkLst>
            <pc:docMk/>
            <pc:sldMk cId="3512854429" sldId="681"/>
            <ac:spMk id="11" creationId="{4E70F93E-05F6-F189-68CE-7181381BA702}"/>
          </ac:spMkLst>
        </pc:spChg>
        <pc:spChg chg="mod">
          <ac:chgData name="南山　泰之" userId="65e26fd8-d4d7-4e1c-9f8d-7bc3aa9588e5" providerId="ADAL" clId="{7E48FC32-8D25-42F0-B6D8-7BE09DE6019A}" dt="2024-11-19T05:38:43.935" v="2" actId="20577"/>
          <ac:spMkLst>
            <pc:docMk/>
            <pc:sldMk cId="3512854429" sldId="681"/>
            <ac:spMk id="13" creationId="{753A2A73-32A8-DC82-15E5-55E084B4AAB7}"/>
          </ac:spMkLst>
        </pc:spChg>
      </pc:sldChg>
      <pc:sldChg chg="modSp mod">
        <pc:chgData name="南山　泰之" userId="65e26fd8-d4d7-4e1c-9f8d-7bc3aa9588e5" providerId="ADAL" clId="{7E48FC32-8D25-42F0-B6D8-7BE09DE6019A}" dt="2024-11-19T05:43:54.218" v="31" actId="14100"/>
        <pc:sldMkLst>
          <pc:docMk/>
          <pc:sldMk cId="3341811174" sldId="689"/>
        </pc:sldMkLst>
        <pc:spChg chg="mod">
          <ac:chgData name="南山　泰之" userId="65e26fd8-d4d7-4e1c-9f8d-7bc3aa9588e5" providerId="ADAL" clId="{7E48FC32-8D25-42F0-B6D8-7BE09DE6019A}" dt="2024-11-19T05:42:19.977" v="20" actId="14100"/>
          <ac:spMkLst>
            <pc:docMk/>
            <pc:sldMk cId="3341811174" sldId="689"/>
            <ac:spMk id="9" creationId="{F33CDC64-A677-8494-E90A-E42D2BF23B34}"/>
          </ac:spMkLst>
        </pc:spChg>
        <pc:spChg chg="mod">
          <ac:chgData name="南山　泰之" userId="65e26fd8-d4d7-4e1c-9f8d-7bc3aa9588e5" providerId="ADAL" clId="{7E48FC32-8D25-42F0-B6D8-7BE09DE6019A}" dt="2024-11-19T05:42:11.945" v="18" actId="14100"/>
          <ac:spMkLst>
            <pc:docMk/>
            <pc:sldMk cId="3341811174" sldId="689"/>
            <ac:spMk id="10" creationId="{4965D3DE-A305-7EAA-4C90-FCDCB2FCC2C0}"/>
          </ac:spMkLst>
        </pc:spChg>
        <pc:spChg chg="mod">
          <ac:chgData name="南山　泰之" userId="65e26fd8-d4d7-4e1c-9f8d-7bc3aa9588e5" providerId="ADAL" clId="{7E48FC32-8D25-42F0-B6D8-7BE09DE6019A}" dt="2024-11-19T05:41:57.887" v="12" actId="14100"/>
          <ac:spMkLst>
            <pc:docMk/>
            <pc:sldMk cId="3341811174" sldId="689"/>
            <ac:spMk id="11" creationId="{432E95F1-C987-BC5B-03F2-CE88D5F50A8B}"/>
          </ac:spMkLst>
        </pc:spChg>
        <pc:spChg chg="mod">
          <ac:chgData name="南山　泰之" userId="65e26fd8-d4d7-4e1c-9f8d-7bc3aa9588e5" providerId="ADAL" clId="{7E48FC32-8D25-42F0-B6D8-7BE09DE6019A}" dt="2024-11-19T05:42:06.615" v="16" actId="14100"/>
          <ac:spMkLst>
            <pc:docMk/>
            <pc:sldMk cId="3341811174" sldId="689"/>
            <ac:spMk id="15" creationId="{A9146426-AEF1-AE6A-72D9-4C0C382CD149}"/>
          </ac:spMkLst>
        </pc:spChg>
        <pc:spChg chg="mod">
          <ac:chgData name="南山　泰之" userId="65e26fd8-d4d7-4e1c-9f8d-7bc3aa9588e5" providerId="ADAL" clId="{7E48FC32-8D25-42F0-B6D8-7BE09DE6019A}" dt="2024-11-19T05:43:15.983" v="27" actId="1076"/>
          <ac:spMkLst>
            <pc:docMk/>
            <pc:sldMk cId="3341811174" sldId="689"/>
            <ac:spMk id="16" creationId="{C6634E2C-A479-F49B-E099-D2B959E94E85}"/>
          </ac:spMkLst>
        </pc:spChg>
        <pc:spChg chg="mod">
          <ac:chgData name="南山　泰之" userId="65e26fd8-d4d7-4e1c-9f8d-7bc3aa9588e5" providerId="ADAL" clId="{7E48FC32-8D25-42F0-B6D8-7BE09DE6019A}" dt="2024-11-19T05:43:23.347" v="28" actId="14100"/>
          <ac:spMkLst>
            <pc:docMk/>
            <pc:sldMk cId="3341811174" sldId="689"/>
            <ac:spMk id="17" creationId="{5D8C8A5B-A503-20B7-DEFA-92230F037E16}"/>
          </ac:spMkLst>
        </pc:spChg>
        <pc:spChg chg="mod">
          <ac:chgData name="南山　泰之" userId="65e26fd8-d4d7-4e1c-9f8d-7bc3aa9588e5" providerId="ADAL" clId="{7E48FC32-8D25-42F0-B6D8-7BE09DE6019A}" dt="2024-11-19T05:43:15.983" v="27" actId="1076"/>
          <ac:spMkLst>
            <pc:docMk/>
            <pc:sldMk cId="3341811174" sldId="689"/>
            <ac:spMk id="18" creationId="{988DE278-5E8C-1B32-984F-3A57B7AF73B0}"/>
          </ac:spMkLst>
        </pc:spChg>
        <pc:spChg chg="mod">
          <ac:chgData name="南山　泰之" userId="65e26fd8-d4d7-4e1c-9f8d-7bc3aa9588e5" providerId="ADAL" clId="{7E48FC32-8D25-42F0-B6D8-7BE09DE6019A}" dt="2024-11-19T05:43:37.137" v="30" actId="1076"/>
          <ac:spMkLst>
            <pc:docMk/>
            <pc:sldMk cId="3341811174" sldId="689"/>
            <ac:spMk id="22" creationId="{4E43B2B7-A5CF-BCAE-0338-4513E639E999}"/>
          </ac:spMkLst>
        </pc:spChg>
        <pc:spChg chg="mod">
          <ac:chgData name="南山　泰之" userId="65e26fd8-d4d7-4e1c-9f8d-7bc3aa9588e5" providerId="ADAL" clId="{7E48FC32-8D25-42F0-B6D8-7BE09DE6019A}" dt="2024-11-19T05:42:03.235" v="14" actId="14100"/>
          <ac:spMkLst>
            <pc:docMk/>
            <pc:sldMk cId="3341811174" sldId="689"/>
            <ac:spMk id="23" creationId="{6ACF3707-8265-74F3-A304-B88D3F5B3BF4}"/>
          </ac:spMkLst>
        </pc:spChg>
        <pc:spChg chg="mod">
          <ac:chgData name="南山　泰之" userId="65e26fd8-d4d7-4e1c-9f8d-7bc3aa9588e5" providerId="ADAL" clId="{7E48FC32-8D25-42F0-B6D8-7BE09DE6019A}" dt="2024-11-19T05:43:30.770" v="29" actId="1076"/>
          <ac:spMkLst>
            <pc:docMk/>
            <pc:sldMk cId="3341811174" sldId="689"/>
            <ac:spMk id="24" creationId="{344CA20B-986B-E7B2-7A7D-04E513137035}"/>
          </ac:spMkLst>
        </pc:spChg>
        <pc:spChg chg="mod">
          <ac:chgData name="南山　泰之" userId="65e26fd8-d4d7-4e1c-9f8d-7bc3aa9588e5" providerId="ADAL" clId="{7E48FC32-8D25-42F0-B6D8-7BE09DE6019A}" dt="2024-11-19T05:43:54.218" v="31" actId="14100"/>
          <ac:spMkLst>
            <pc:docMk/>
            <pc:sldMk cId="3341811174" sldId="689"/>
            <ac:spMk id="26" creationId="{981727C5-73B8-67FF-1DEE-0979EEDF5C7E}"/>
          </ac:spMkLst>
        </pc:spChg>
        <pc:spChg chg="mod">
          <ac:chgData name="南山　泰之" userId="65e26fd8-d4d7-4e1c-9f8d-7bc3aa9588e5" providerId="ADAL" clId="{7E48FC32-8D25-42F0-B6D8-7BE09DE6019A}" dt="2024-11-19T05:43:54.218" v="31" actId="14100"/>
          <ac:spMkLst>
            <pc:docMk/>
            <pc:sldMk cId="3341811174" sldId="689"/>
            <ac:spMk id="27" creationId="{B9C0FD88-6CEE-B4A8-1D00-7262E73FCE2F}"/>
          </ac:spMkLst>
        </pc:spChg>
        <pc:spChg chg="mod">
          <ac:chgData name="南山　泰之" userId="65e26fd8-d4d7-4e1c-9f8d-7bc3aa9588e5" providerId="ADAL" clId="{7E48FC32-8D25-42F0-B6D8-7BE09DE6019A}" dt="2024-11-19T05:43:54.218" v="31" actId="14100"/>
          <ac:spMkLst>
            <pc:docMk/>
            <pc:sldMk cId="3341811174" sldId="689"/>
            <ac:spMk id="28" creationId="{CE42CA9C-5A3D-6125-922C-8A56261FB205}"/>
          </ac:spMkLst>
        </pc:spChg>
      </pc:sldChg>
      <pc:sldChg chg="modSp mod">
        <pc:chgData name="南山　泰之" userId="65e26fd8-d4d7-4e1c-9f8d-7bc3aa9588e5" providerId="ADAL" clId="{7E48FC32-8D25-42F0-B6D8-7BE09DE6019A}" dt="2024-11-19T05:37:59.596" v="0" actId="20577"/>
        <pc:sldMkLst>
          <pc:docMk/>
          <pc:sldMk cId="1686111594" sldId="700"/>
        </pc:sldMkLst>
        <pc:spChg chg="mod">
          <ac:chgData name="南山　泰之" userId="65e26fd8-d4d7-4e1c-9f8d-7bc3aa9588e5" providerId="ADAL" clId="{7E48FC32-8D25-42F0-B6D8-7BE09DE6019A}" dt="2024-11-19T05:37:59.596" v="0" actId="20577"/>
          <ac:spMkLst>
            <pc:docMk/>
            <pc:sldMk cId="1686111594" sldId="700"/>
            <ac:spMk id="3" creationId="{07D9BA86-3AF3-4FBC-0E1B-ADB06D74BB9B}"/>
          </ac:spMkLst>
        </pc:spChg>
      </pc:sldChg>
      <pc:sldChg chg="modSp">
        <pc:chgData name="南山　泰之" userId="65e26fd8-d4d7-4e1c-9f8d-7bc3aa9588e5" providerId="ADAL" clId="{7E48FC32-8D25-42F0-B6D8-7BE09DE6019A}" dt="2024-11-19T05:45:29.324" v="33" actId="27636"/>
        <pc:sldMkLst>
          <pc:docMk/>
          <pc:sldMk cId="764295147" sldId="701"/>
        </pc:sldMkLst>
        <pc:spChg chg="mod">
          <ac:chgData name="南山　泰之" userId="65e26fd8-d4d7-4e1c-9f8d-7bc3aa9588e5" providerId="ADAL" clId="{7E48FC32-8D25-42F0-B6D8-7BE09DE6019A}" dt="2024-11-19T05:45:29.324" v="33" actId="27636"/>
          <ac:spMkLst>
            <pc:docMk/>
            <pc:sldMk cId="764295147" sldId="701"/>
            <ac:spMk id="3" creationId="{C4123556-B354-75CA-F908-B75BE16F674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F6EFFA56-6184-BFC2-248F-E11DEAAF39C7}"/>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ja-JP" altLang="en-US">
              <a:latin typeface="BIZ UDPGothic" panose="020B0400000000000000" pitchFamily="34" charset="-128"/>
            </a:endParaRPr>
          </a:p>
        </p:txBody>
      </p:sp>
      <p:sp>
        <p:nvSpPr>
          <p:cNvPr id="3" name="日付プレースホルダー 2">
            <a:extLst>
              <a:ext uri="{FF2B5EF4-FFF2-40B4-BE49-F238E27FC236}">
                <a16:creationId xmlns:a16="http://schemas.microsoft.com/office/drawing/2014/main" id="{752D9590-6DBF-8B8A-8FA7-F77E3D9279C6}"/>
              </a:ext>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6C0D235B-F2C6-AE42-BD67-70EEBDBC4398}" type="datetimeFigureOut">
              <a:rPr lang="ja-JP" altLang="en-US">
                <a:latin typeface="BIZ UDPGothic" panose="020B0400000000000000" pitchFamily="34" charset="-128"/>
              </a:rPr>
              <a:pPr>
                <a:defRPr/>
              </a:pPr>
              <a:t>2024/11/26</a:t>
            </a:fld>
            <a:endParaRPr lang="ja-JP" altLang="en-US">
              <a:latin typeface="BIZ UDPGothic" panose="020B0400000000000000" pitchFamily="34" charset="-128"/>
            </a:endParaRPr>
          </a:p>
        </p:txBody>
      </p:sp>
      <p:sp>
        <p:nvSpPr>
          <p:cNvPr id="4" name="フッター プレースホルダー 3">
            <a:extLst>
              <a:ext uri="{FF2B5EF4-FFF2-40B4-BE49-F238E27FC236}">
                <a16:creationId xmlns:a16="http://schemas.microsoft.com/office/drawing/2014/main" id="{A1B6478E-E98E-1F9A-72CD-21264C9CFE5F}"/>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ja-JP" altLang="en-US">
              <a:latin typeface="BIZ UDPGothic" panose="020B0400000000000000" pitchFamily="34" charset="-128"/>
            </a:endParaRPr>
          </a:p>
        </p:txBody>
      </p:sp>
      <p:sp>
        <p:nvSpPr>
          <p:cNvPr id="5" name="スライド番号プレースホルダー 4">
            <a:extLst>
              <a:ext uri="{FF2B5EF4-FFF2-40B4-BE49-F238E27FC236}">
                <a16:creationId xmlns:a16="http://schemas.microsoft.com/office/drawing/2014/main" id="{03F708B7-3E5A-E7FC-C60F-CEA04047A173}"/>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18FA26AA-DC15-DC41-AD4A-2ACD2ED85D4E}" type="slidenum">
              <a:rPr lang="ja-JP" altLang="en-US">
                <a:latin typeface="BIZ UDPGothic" panose="020B0400000000000000" pitchFamily="34" charset="-128"/>
              </a:rPr>
              <a:pPr>
                <a:defRPr/>
              </a:pPr>
              <a:t>‹#›</a:t>
            </a:fld>
            <a:endParaRPr lang="ja-JP" altLang="en-US">
              <a:latin typeface="BIZ UDPGothic" panose="020B0400000000000000" pitchFamily="34" charset="-128"/>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BIZ UDPGothic" panose="020B0400000000000000" pitchFamily="34" charset="-128"/>
              </a:defRPr>
            </a:lvl1pPr>
          </a:lstStyle>
          <a:p>
            <a:endParaRPr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BIZ UDPGothic" panose="020B0400000000000000" pitchFamily="34" charset="-128"/>
              </a:defRPr>
            </a:lvl1pPr>
          </a:lstStyle>
          <a:p>
            <a:fld id="{F5B5DB0A-ED62-8E46-8810-598FFF2212A5}" type="datetimeFigureOut">
              <a:rPr lang="ja-JP" altLang="en-US" smtClean="0"/>
              <a:pPr/>
              <a:t>2024/11/26</a:t>
            </a:fld>
            <a:endParaRPr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BIZ UDPGothic" panose="020B0400000000000000" pitchFamily="34" charset="-128"/>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BIZ UDPGothic" panose="020B0400000000000000" pitchFamily="34" charset="-128"/>
              </a:defRPr>
            </a:lvl1pPr>
          </a:lstStyle>
          <a:p>
            <a:fld id="{F3B1DD5A-17C8-B546-8FFB-B159BB0E4C25}" type="slidenum">
              <a:rPr lang="ja-JP" altLang="en-US" smtClean="0"/>
              <a:pPr/>
              <a:t>‹#›</a:t>
            </a:fld>
            <a:endParaRPr lang="ja-JP" altLang="en-US"/>
          </a:p>
        </p:txBody>
      </p:sp>
    </p:spTree>
    <p:extLst>
      <p:ext uri="{BB962C8B-B14F-4D97-AF65-F5344CB8AC3E}">
        <p14:creationId xmlns:p14="http://schemas.microsoft.com/office/powerpoint/2010/main" val="2986978556"/>
      </p:ext>
    </p:extLst>
  </p:cSld>
  <p:clrMap bg1="lt1" tx1="dk1" bg2="lt2" tx2="dk2" accent1="accent1" accent2="accent2" accent3="accent3" accent4="accent4" accent5="accent5" accent6="accent6" hlink="hlink" folHlink="folHlink"/>
  <p:notesStyle>
    <a:lvl1pPr marL="0" algn="l" defTabSz="1219170" rtl="0" eaLnBrk="1" latinLnBrk="0" hangingPunct="1">
      <a:defRPr kumimoji="1" sz="1600" b="0" i="0" kern="1200">
        <a:solidFill>
          <a:schemeClr val="tx1"/>
        </a:solidFill>
        <a:latin typeface="BIZ UDPGothic" panose="020B0400000000000000" pitchFamily="34" charset="-128"/>
        <a:ea typeface="BIZ UDPGothic" panose="020B0400000000000000" pitchFamily="34" charset="-128"/>
        <a:cs typeface="+mn-cs"/>
      </a:defRPr>
    </a:lvl1pPr>
    <a:lvl2pPr marL="609585" algn="l" defTabSz="1219170" rtl="0" eaLnBrk="1" latinLnBrk="0" hangingPunct="1">
      <a:defRPr kumimoji="1" sz="1600" b="0" i="0" kern="1200">
        <a:solidFill>
          <a:schemeClr val="tx1"/>
        </a:solidFill>
        <a:latin typeface="BIZ UDPGothic" panose="020B0400000000000000" pitchFamily="34" charset="-128"/>
        <a:ea typeface="BIZ UDPGothic" panose="020B0400000000000000" pitchFamily="34" charset="-128"/>
        <a:cs typeface="+mn-cs"/>
      </a:defRPr>
    </a:lvl2pPr>
    <a:lvl3pPr marL="1219170" algn="l" defTabSz="1219170" rtl="0" eaLnBrk="1" latinLnBrk="0" hangingPunct="1">
      <a:defRPr kumimoji="1" sz="1600" b="0" i="0" kern="1200">
        <a:solidFill>
          <a:schemeClr val="tx1"/>
        </a:solidFill>
        <a:latin typeface="BIZ UDPGothic" panose="020B0400000000000000" pitchFamily="34" charset="-128"/>
        <a:ea typeface="BIZ UDPGothic" panose="020B0400000000000000" pitchFamily="34" charset="-128"/>
        <a:cs typeface="+mn-cs"/>
      </a:defRPr>
    </a:lvl3pPr>
    <a:lvl4pPr marL="1828754" algn="l" defTabSz="1219170" rtl="0" eaLnBrk="1" latinLnBrk="0" hangingPunct="1">
      <a:defRPr kumimoji="1" sz="1600" b="0" i="0" kern="1200">
        <a:solidFill>
          <a:schemeClr val="tx1"/>
        </a:solidFill>
        <a:latin typeface="BIZ UDPGothic" panose="020B0400000000000000" pitchFamily="34" charset="-128"/>
        <a:ea typeface="BIZ UDPGothic" panose="020B0400000000000000" pitchFamily="34" charset="-128"/>
        <a:cs typeface="+mn-cs"/>
      </a:defRPr>
    </a:lvl4pPr>
    <a:lvl5pPr marL="2438339" algn="l" defTabSz="1219170" rtl="0" eaLnBrk="1" latinLnBrk="0" hangingPunct="1">
      <a:defRPr kumimoji="1" sz="1600" b="0" i="0" kern="1200">
        <a:solidFill>
          <a:schemeClr val="tx1"/>
        </a:solidFill>
        <a:latin typeface="BIZ UDPGothic" panose="020B0400000000000000" pitchFamily="34" charset="-128"/>
        <a:ea typeface="BIZ UDPGothic" panose="020B0400000000000000" pitchFamily="34" charset="-128"/>
        <a:cs typeface="+mn-cs"/>
      </a:defRPr>
    </a:lvl5pPr>
    <a:lvl6pPr marL="3047924" algn="l" defTabSz="1219170" rtl="0" eaLnBrk="1" latinLnBrk="0" hangingPunct="1">
      <a:defRPr kumimoji="1" sz="1600" kern="1200">
        <a:solidFill>
          <a:schemeClr val="tx1"/>
        </a:solidFill>
        <a:latin typeface="+mn-lt"/>
        <a:ea typeface="+mn-ea"/>
        <a:cs typeface="+mn-cs"/>
      </a:defRPr>
    </a:lvl6pPr>
    <a:lvl7pPr marL="3657509" algn="l" defTabSz="1219170" rtl="0" eaLnBrk="1" latinLnBrk="0" hangingPunct="1">
      <a:defRPr kumimoji="1" sz="1600" kern="1200">
        <a:solidFill>
          <a:schemeClr val="tx1"/>
        </a:solidFill>
        <a:latin typeface="+mn-lt"/>
        <a:ea typeface="+mn-ea"/>
        <a:cs typeface="+mn-cs"/>
      </a:defRPr>
    </a:lvl7pPr>
    <a:lvl8pPr marL="4267093" algn="l" defTabSz="1219170" rtl="0" eaLnBrk="1" latinLnBrk="0" hangingPunct="1">
      <a:defRPr kumimoji="1" sz="1600" kern="1200">
        <a:solidFill>
          <a:schemeClr val="tx1"/>
        </a:solidFill>
        <a:latin typeface="+mn-lt"/>
        <a:ea typeface="+mn-ea"/>
        <a:cs typeface="+mn-cs"/>
      </a:defRPr>
    </a:lvl8pPr>
    <a:lvl9pPr marL="4876678" algn="l" defTabSz="1219170" rtl="0" eaLnBrk="1" latinLnBrk="0" hangingPunct="1">
      <a:defRPr kumimoji="1"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jpcoar.repo.nii.ac.jp/records/607"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soumu.go.jp/main_content/000398971.pdf"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s://jpcoar.repo.nii.ac.jp/records/607" TargetMode="External"/><Relationship Id="rId5" Type="http://schemas.openxmlformats.org/officeDocument/2006/relationships/hyperlink" Target="https://doi.org/10.18908/a.2019112601" TargetMode="External"/><Relationship Id="rId4" Type="http://schemas.openxmlformats.org/officeDocument/2006/relationships/hyperlink" Target="https://www.force11.org/group/fairgroup/fairprinciples"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jpcoar.repo.nii.ac.jp/records/607"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s://jpcoar.repo.nii.ac.jp/records/294" TargetMode="External"/><Relationship Id="rId3" Type="http://schemas.openxmlformats.org/officeDocument/2006/relationships/hyperlink" Target="https://www.nies.go.jp/kihon/kitei/kt_datapolicy.pdf" TargetMode="External"/><Relationship Id="rId7" Type="http://schemas.openxmlformats.org/officeDocument/2006/relationships/hyperlink" Target="https://www.springernature.com/gp/authors/research-data-policy/data-availability-statements/"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www.springernature.com/gp/authors/research-data-policy" TargetMode="External"/><Relationship Id="rId5" Type="http://schemas.openxmlformats.org/officeDocument/2006/relationships/hyperlink" Target="https://www.elsevier.com/researcher/author/tools-and-resources/research-data/data-guidelines" TargetMode="External"/><Relationship Id="rId4" Type="http://schemas.openxmlformats.org/officeDocument/2006/relationships/hyperlink" Target="https://www.amed.go.jp/content/000023353.pdfhttps:/humandbs.biosciencedbc.jp/files/DAC/4th_meeting/2_ref_AMED_DSP.pdf"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nii.ac.jp/irp/archive/statistic/"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8.cao.go.jp/cstp/tougosenryaku/2021.html" TargetMode="Externa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s://data.mendeley.com/" TargetMode="External"/><Relationship Id="rId3" Type="http://schemas.openxmlformats.org/officeDocument/2006/relationships/hyperlink" Target="https://www.re3data.org/" TargetMode="External"/><Relationship Id="rId7" Type="http://schemas.openxmlformats.org/officeDocument/2006/relationships/hyperlink" Target="https://figshare.com/"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zenodo.org/" TargetMode="External"/><Relationship Id="rId11" Type="http://schemas.openxmlformats.org/officeDocument/2006/relationships/hyperlink" Target="https://jpcoar.repo.nii.ac.jp/records/607" TargetMode="External"/><Relationship Id="rId5" Type="http://schemas.openxmlformats.org/officeDocument/2006/relationships/hyperlink" Target="https://irdb.nii.ac.jp/" TargetMode="External"/><Relationship Id="rId10" Type="http://schemas.openxmlformats.org/officeDocument/2006/relationships/hyperlink" Target="https://journals.plos.org/plosone/s/recommended-repositories" TargetMode="External"/><Relationship Id="rId4" Type="http://schemas.openxmlformats.org/officeDocument/2006/relationships/hyperlink" Target="https://repository.kulib.kyoto-u.ac.jp/dspace/" TargetMode="External"/><Relationship Id="rId9" Type="http://schemas.openxmlformats.org/officeDocument/2006/relationships/hyperlink" Target="https://www.springernature.com/gp/authors/research-data-policy/recommended-repositories"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doi.org/10.11502/rduf_rdc_doileaflet"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jpcoar.repo.nii.ac.jp/records/607"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creativecommons.jp/licenses/" TargetMode="External"/><Relationship Id="rId2" Type="http://schemas.openxmlformats.org/officeDocument/2006/relationships/slide" Target="../slides/slide16.xml"/><Relationship Id="rId1" Type="http://schemas.openxmlformats.org/officeDocument/2006/relationships/notesMaster" Target="../notesMasters/notesMaster1.xml"/><Relationship Id="rId5" Type="http://schemas.openxmlformats.org/officeDocument/2006/relationships/hyperlink" Target="https://jpcoar.repo.nii.ac.jp/records/607" TargetMode="External"/><Relationship Id="rId4" Type="http://schemas.openxmlformats.org/officeDocument/2006/relationships/hyperlink" Target="https://opendatacommons.org/licenses/"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iki.creativecommons.org/wiki/CC0_PDM_comparison_chart" TargetMode="External"/><Relationship Id="rId2" Type="http://schemas.openxmlformats.org/officeDocument/2006/relationships/slide" Target="../slides/slide17.xml"/><Relationship Id="rId1" Type="http://schemas.openxmlformats.org/officeDocument/2006/relationships/notesMaster" Target="../notesMasters/notesMaster1.xml"/><Relationship Id="rId5" Type="http://schemas.openxmlformats.org/officeDocument/2006/relationships/hyperlink" Target="https://jpcoar.repo.nii.ac.jp/records/607" TargetMode="External"/><Relationship Id="rId4" Type="http://schemas.openxmlformats.org/officeDocument/2006/relationships/hyperlink" Target="http://rightsstatements.org/en/" TargetMode="External"/></Relationships>
</file>

<file path=ppt/notesSlides/_rels/notesSlide18.xml.rels><?xml version="1.0" encoding="UTF-8" standalone="yes"?>
<Relationships xmlns="http://schemas.openxmlformats.org/package/2006/relationships"><Relationship Id="rId8" Type="http://schemas.openxmlformats.org/officeDocument/2006/relationships/hyperlink" Target="https://jpcoar.repo.nii.ac.jp/records/294" TargetMode="External"/><Relationship Id="rId3" Type="http://schemas.openxmlformats.org/officeDocument/2006/relationships/hyperlink" Target="https://www.nature.com/sdata/" TargetMode="External"/><Relationship Id="rId7" Type="http://schemas.openxmlformats.org/officeDocument/2006/relationships/hyperlink" Target="https://pdr.repo.nii.ac.jp/" TargetMode="External"/><Relationship Id="rId2" Type="http://schemas.openxmlformats.org/officeDocument/2006/relationships/slide" Target="../slides/slide18.xml"/><Relationship Id="rId1" Type="http://schemas.openxmlformats.org/officeDocument/2006/relationships/notesMaster" Target="../notesMasters/notesMaster1.xml"/><Relationship Id="rId6" Type="http://schemas.openxmlformats.org/officeDocument/2006/relationships/hyperlink" Target="https://brill.com/view/journals/rdj/rdj-overview.xml" TargetMode="External"/><Relationship Id="rId5" Type="http://schemas.openxmlformats.org/officeDocument/2006/relationships/hyperlink" Target="http://rmets.onlinelibrary.wiley.com/hub/journal/10.1002/(ISSN)2049-6060/" TargetMode="External"/><Relationship Id="rId4" Type="http://schemas.openxmlformats.org/officeDocument/2006/relationships/hyperlink" Target="https://www.sciencedirect.com/journal/data-in-brief"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support.irdb.nii.ac.jp/ja"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nii.ac.jp/irp/archive/statistic/" TargetMode="External"/><Relationship Id="rId7" Type="http://schemas.openxmlformats.org/officeDocument/2006/relationships/hyperlink" Target="https://jpcoar.repo.nii.ac.jp/records/607" TargetMode="External"/><Relationship Id="rId2" Type="http://schemas.openxmlformats.org/officeDocument/2006/relationships/slide" Target="../slides/slide22.xml"/><Relationship Id="rId1" Type="http://schemas.openxmlformats.org/officeDocument/2006/relationships/notesMaster" Target="../notesMasters/notesMaster1.xml"/><Relationship Id="rId6" Type="http://schemas.openxmlformats.org/officeDocument/2006/relationships/hyperlink" Target="https://jpcoar.repo.nii.ac.jp/records/294" TargetMode="External"/><Relationship Id="rId5" Type="http://schemas.openxmlformats.org/officeDocument/2006/relationships/hyperlink" Target="https://www8.cao.go.jp/cstp/tougosenryaku/2021.html" TargetMode="External"/><Relationship Id="rId4" Type="http://schemas.openxmlformats.org/officeDocument/2006/relationships/hyperlink" Target="https://doi.org/10.11502/rduf_rdc_doileaflet"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Topic:</a:t>
            </a:r>
            <a:r>
              <a:rPr kumimoji="1" lang="ja-JP" altLang="en-US" dirty="0"/>
              <a:t>研究データを公開することの意義</a:t>
            </a:r>
            <a:endParaRPr kumimoji="1" lang="en-US" altLang="ja-JP" dirty="0"/>
          </a:p>
          <a:p>
            <a:endParaRPr lang="en-US" altLang="ja-JP" sz="900" u="none" strike="noStrike" dirty="0">
              <a:solidFill>
                <a:srgbClr val="000000"/>
              </a:solidFill>
              <a:effectLst/>
            </a:endParaRPr>
          </a:p>
          <a:p>
            <a:r>
              <a:rPr lang="en-US" altLang="ja-JP" sz="900" u="none" strike="noStrike" dirty="0">
                <a:solidFill>
                  <a:srgbClr val="000000"/>
                </a:solidFill>
                <a:effectLst/>
              </a:rPr>
              <a:t>```text</a:t>
            </a:r>
            <a:endParaRPr kumimoji="1" lang="en-US" altLang="ja-JP" dirty="0"/>
          </a:p>
          <a:p>
            <a:r>
              <a:rPr kumimoji="1" lang="ja-JP" altLang="en-US" dirty="0"/>
              <a:t>ここからは、研究データの公開について、その意義と一般的な手順、注意点について解説します。</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900" u="none" strike="noStrike" dirty="0">
                <a:solidFill>
                  <a:srgbClr val="000000"/>
                </a:solidFill>
                <a:effectLst/>
              </a:rPr>
              <a:t>```</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dirty="0"/>
          </a:p>
          <a:p>
            <a:r>
              <a:rPr lang="en-US" altLang="ja-JP" sz="900" u="none" strike="noStrike" dirty="0">
                <a:solidFill>
                  <a:srgbClr val="000000"/>
                </a:solidFill>
                <a:effectLst/>
              </a:rPr>
              <a:t>```description</a:t>
            </a:r>
          </a:p>
          <a:p>
            <a:r>
              <a:rPr kumimoji="1" lang="ja-JP" altLang="en-US" dirty="0"/>
              <a:t>ここからは、研究データの公開について、その意義と一般的な手順、注意点について解説します。</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900" u="none" strike="noStrike" dirty="0">
                <a:solidFill>
                  <a:srgbClr val="000000"/>
                </a:solidFill>
                <a:effectLst/>
              </a:rPr>
              <a:t>```</a:t>
            </a:r>
          </a:p>
          <a:p>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fld id="{AD6DF9AA-5AB5-4326-9CCD-AA97D5B6B7BE}" type="slidenum">
              <a:rPr kumimoji="1" lang="ja-JP" altLang="en-US" smtClean="0"/>
              <a:t>1</a:t>
            </a:fld>
            <a:endParaRPr kumimoji="1" lang="ja-JP" altLang="en-US"/>
          </a:p>
        </p:txBody>
      </p:sp>
    </p:spTree>
    <p:extLst>
      <p:ext uri="{BB962C8B-B14F-4D97-AF65-F5344CB8AC3E}">
        <p14:creationId xmlns:p14="http://schemas.microsoft.com/office/powerpoint/2010/main" val="31463325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r>
              <a:rPr kumimoji="1" lang="en-US" altLang="ja-JP" sz="1200" dirty="0"/>
              <a:t>Topic:</a:t>
            </a:r>
            <a:r>
              <a:rPr kumimoji="1" lang="ja-JP" altLang="en-US" sz="1200" dirty="0"/>
              <a:t>研究データを公開することの意義</a:t>
            </a:r>
            <a:endParaRPr kumimoji="1" lang="en-US" altLang="ja-JP" sz="1200" dirty="0"/>
          </a:p>
          <a:p>
            <a:endParaRPr lang="en-US" altLang="ja-JP" sz="1200" u="none" strike="noStrike" dirty="0">
              <a:solidFill>
                <a:srgbClr val="000000"/>
              </a:solidFill>
              <a:effectLst/>
            </a:endParaRPr>
          </a:p>
          <a:p>
            <a:r>
              <a:rPr lang="en-US" altLang="ja-JP" sz="1200" u="none" strike="noStrike" dirty="0">
                <a:solidFill>
                  <a:srgbClr val="000000"/>
                </a:solidFill>
                <a:effectLst/>
              </a:rPr>
              <a:t>```text</a:t>
            </a:r>
            <a:endParaRPr kumimoji="1" lang="en-US" altLang="ja-JP" sz="1200" dirty="0"/>
          </a:p>
          <a:p>
            <a:r>
              <a:rPr kumimoji="1" lang="ja-JP" altLang="ja-JP" sz="1200" kern="1200" dirty="0">
                <a:solidFill>
                  <a:schemeClr val="tx1"/>
                </a:solidFill>
                <a:effectLst/>
                <a:cs typeface="+mn-cs"/>
              </a:rPr>
              <a:t>研究データの公開</a:t>
            </a:r>
            <a:r>
              <a:rPr kumimoji="1" lang="ja-JP" altLang="en-US" sz="1200" kern="1200" dirty="0">
                <a:solidFill>
                  <a:schemeClr val="tx1"/>
                </a:solidFill>
                <a:effectLst/>
                <a:cs typeface="+mn-cs"/>
              </a:rPr>
              <a:t>に</a:t>
            </a:r>
            <a:r>
              <a:rPr kumimoji="1" lang="ja-JP" altLang="ja-JP" sz="1200" kern="1200" dirty="0">
                <a:solidFill>
                  <a:schemeClr val="tx1"/>
                </a:solidFill>
                <a:effectLst/>
                <a:cs typeface="+mn-cs"/>
              </a:rPr>
              <a:t>は</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さまざまな意義</a:t>
            </a:r>
            <a:r>
              <a:rPr kumimoji="1" lang="ja-JP" altLang="en-US" sz="1200" kern="1200" dirty="0">
                <a:solidFill>
                  <a:schemeClr val="tx1"/>
                </a:solidFill>
                <a:effectLst/>
                <a:cs typeface="+mn-cs"/>
              </a:rPr>
              <a:t>があります。</a:t>
            </a:r>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例えば、研究データを公開することによって、研究成果の透明性や</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公正性を確保したり、研究成果への直接的な引用の促進</a:t>
            </a:r>
            <a:r>
              <a:rPr kumimoji="1" lang="en-US" altLang="ja-JP" sz="1200" kern="1200" dirty="0">
                <a:solidFill>
                  <a:schemeClr val="tx1"/>
                </a:solidFill>
                <a:effectLst/>
                <a:cs typeface="+mn-cs"/>
              </a:rPr>
              <a:t>[break:"0.01s"]</a:t>
            </a:r>
            <a:r>
              <a:rPr kumimoji="1" lang="ja-JP" altLang="ja-JP" sz="1200" kern="1200" dirty="0">
                <a:solidFill>
                  <a:schemeClr val="tx1"/>
                </a:solidFill>
                <a:effectLst/>
                <a:cs typeface="+mn-cs"/>
              </a:rPr>
              <a:t>、イノベーションの創出への貢献</a:t>
            </a:r>
            <a:r>
              <a:rPr kumimoji="1" lang="en-US" altLang="ja-JP" sz="1200" kern="1200" dirty="0">
                <a:solidFill>
                  <a:schemeClr val="tx1"/>
                </a:solidFill>
                <a:effectLst/>
                <a:cs typeface="+mn-cs"/>
              </a:rPr>
              <a:t>[break:"0.01s"]</a:t>
            </a:r>
            <a:r>
              <a:rPr kumimoji="1" lang="ja-JP" altLang="ja-JP" sz="1200" kern="1200" dirty="0">
                <a:solidFill>
                  <a:schemeClr val="tx1"/>
                </a:solidFill>
                <a:effectLst/>
                <a:cs typeface="+mn-cs"/>
              </a:rPr>
              <a:t>、</a:t>
            </a:r>
            <a:r>
              <a:rPr kumimoji="1" lang="ja-JP" altLang="en-US" sz="1200" kern="1200" dirty="0">
                <a:solidFill>
                  <a:schemeClr val="tx1"/>
                </a:solidFill>
                <a:effectLst/>
                <a:cs typeface="+mn-cs"/>
              </a:rPr>
              <a:t>など</a:t>
            </a:r>
            <a:r>
              <a:rPr kumimoji="1" lang="ja-JP" altLang="ja-JP" sz="1200" kern="1200" dirty="0">
                <a:solidFill>
                  <a:schemeClr val="tx1"/>
                </a:solidFill>
                <a:effectLst/>
                <a:cs typeface="+mn-cs"/>
              </a:rPr>
              <a:t>といった効果</a:t>
            </a:r>
            <a:r>
              <a:rPr kumimoji="1" lang="ja-JP" altLang="en-US" sz="1200" kern="1200" dirty="0">
                <a:solidFill>
                  <a:schemeClr val="tx1"/>
                </a:solidFill>
                <a:effectLst/>
                <a:cs typeface="+mn-cs"/>
              </a:rPr>
              <a:t>が</a:t>
            </a:r>
            <a:r>
              <a:rPr kumimoji="1" lang="ja-JP" altLang="ja-JP" sz="1200" kern="1200" dirty="0">
                <a:solidFill>
                  <a:schemeClr val="tx1"/>
                </a:solidFill>
                <a:effectLst/>
                <a:cs typeface="+mn-cs"/>
              </a:rPr>
              <a:t>考えられます。</a:t>
            </a:r>
            <a:endParaRPr kumimoji="1" lang="en-US" altLang="ja-JP" sz="1200" kern="1200" dirty="0">
              <a:solidFill>
                <a:schemeClr val="tx1"/>
              </a:solidFill>
              <a:effectLst/>
              <a:cs typeface="+mn-cs"/>
            </a:endParaRPr>
          </a:p>
          <a:p>
            <a:endParaRPr kumimoji="1" lang="en-US" altLang="ja-JP" sz="1200" kern="1200" dirty="0">
              <a:solidFill>
                <a:schemeClr val="tx1"/>
              </a:solidFill>
              <a:effectLst/>
              <a:cs typeface="+mn-cs"/>
            </a:endParaRPr>
          </a:p>
          <a:p>
            <a:pPr algn="l"/>
            <a:r>
              <a:rPr kumimoji="1" lang="ja-JP" altLang="en-US" sz="1200" dirty="0"/>
              <a:t>加えて、最近では国の動向として、</a:t>
            </a:r>
            <a:r>
              <a:rPr lang="ja-JP" altLang="en-US" sz="1100" u="none" strike="noStrike" baseline="0" dirty="0"/>
              <a:t>オープンサイエンスの拡大の動きが強まっています。</a:t>
            </a:r>
            <a:endParaRPr lang="en-US" altLang="ja-JP" sz="1100" u="none" strike="noStrike" baseline="0" dirty="0"/>
          </a:p>
          <a:p>
            <a:pPr algn="l"/>
            <a:r>
              <a:rPr kumimoji="1" lang="en-US" altLang="ja-JP" sz="1050" u="none" strike="noStrike" baseline="0" dirty="0"/>
              <a:t>2023</a:t>
            </a:r>
            <a:r>
              <a:rPr kumimoji="1" lang="ja-JP" altLang="en-US" sz="1050" u="none" strike="noStrike" baseline="0" dirty="0"/>
              <a:t>年５月の</a:t>
            </a:r>
            <a:r>
              <a:rPr kumimoji="1" lang="en-US" altLang="ja-JP" sz="1050" u="none" strike="noStrike" baseline="0" dirty="0"/>
              <a:t>G</a:t>
            </a:r>
            <a:r>
              <a:rPr kumimoji="1" lang="ja-JP" altLang="en-US" sz="1050" u="none" strike="noStrike" baseline="0" dirty="0"/>
              <a:t>７サミットでの共同声明では、公的資金を受けた研究成果のオープンアクセス推進が表明されました。このとき、論文だけでなく、研究データもその対象とされました。</a:t>
            </a:r>
            <a:endParaRPr kumimoji="1" lang="en-US" altLang="ja-JP" sz="1050" u="none" strike="noStrike" baseline="0" dirty="0"/>
          </a:p>
          <a:p>
            <a:pPr algn="l"/>
            <a:r>
              <a:rPr kumimoji="1" lang="ja-JP" altLang="en-US" sz="1050" u="none" strike="noStrike" baseline="0" dirty="0"/>
              <a:t>それを受けて、日本政府は、</a:t>
            </a:r>
            <a:r>
              <a:rPr lang="ja-JP" altLang="en-US" sz="1050" u="none" strike="noStrike" baseline="0" dirty="0"/>
              <a:t>統合イノベーション戦略</a:t>
            </a:r>
            <a:r>
              <a:rPr lang="en-US" altLang="ja-JP" sz="1050" u="none" strike="noStrike" baseline="0" dirty="0"/>
              <a:t>2023</a:t>
            </a:r>
            <a:r>
              <a:rPr lang="ja-JP" altLang="en-US" sz="1050" u="none" strike="noStrike" baseline="0" dirty="0"/>
              <a:t>において、</a:t>
            </a:r>
            <a:r>
              <a:rPr lang="ja-JP" altLang="en-US" sz="1100" u="none" strike="noStrike" baseline="0" dirty="0"/>
              <a:t>競争的研究費制度における、</a:t>
            </a:r>
            <a:r>
              <a:rPr lang="en-US" altLang="ja-JP" sz="1100" u="none" strike="noStrike" baseline="0" dirty="0">
                <a:highlight>
                  <a:srgbClr val="FFFF00"/>
                </a:highlight>
              </a:rPr>
              <a:t>2025</a:t>
            </a:r>
            <a:r>
              <a:rPr lang="ja-JP" altLang="en-US" sz="1100" u="none" strike="noStrike" baseline="0" dirty="0">
                <a:highlight>
                  <a:srgbClr val="FFFF00"/>
                </a:highlight>
              </a:rPr>
              <a:t>年度、新規公募分からの、学術論文等の即時オープンアクセスに向けて、方針を定めるとしました。</a:t>
            </a:r>
            <a:endParaRPr lang="en-US" altLang="ja-JP" sz="1100" u="none" strike="noStrike" baseline="0" dirty="0">
              <a:highlight>
                <a:srgbClr val="FFFF00"/>
              </a:highlight>
            </a:endParaRPr>
          </a:p>
          <a:p>
            <a:pPr algn="l"/>
            <a:r>
              <a:rPr kumimoji="1" lang="ja-JP" altLang="en-US" sz="1100" u="none" strike="noStrike" baseline="0" dirty="0">
                <a:highlight>
                  <a:srgbClr val="FFFF00"/>
                </a:highlight>
              </a:rPr>
              <a:t>今後詳しい方針が発表される予定です。公的資金を受けた研究については、成果物である論文だけでなく、そのエビデンスとなる、研究データについても、今後公開が求められることが予想されます。</a:t>
            </a:r>
            <a:endParaRPr kumimoji="1" lang="en-US" altLang="ja-JP" sz="1050" u="none" strike="noStrike" baseline="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u="none" strike="noStrike" dirty="0">
                <a:solidFill>
                  <a:srgbClr val="000000"/>
                </a:solidFill>
                <a:effectLst/>
              </a:rPr>
              <a:t>```</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200" dirty="0"/>
          </a:p>
          <a:p>
            <a:r>
              <a:rPr lang="en-US" altLang="ja-JP" sz="1200" u="none" strike="noStrike" dirty="0">
                <a:solidFill>
                  <a:srgbClr val="000000"/>
                </a:solidFill>
                <a:effectLst/>
              </a:rPr>
              <a:t>```description</a:t>
            </a:r>
          </a:p>
          <a:p>
            <a:r>
              <a:rPr kumimoji="1" lang="ja-JP" altLang="ja-JP" sz="1200" kern="1200" dirty="0">
                <a:solidFill>
                  <a:schemeClr val="tx1"/>
                </a:solidFill>
                <a:effectLst/>
                <a:cs typeface="+mn-cs"/>
              </a:rPr>
              <a:t>研究データの公開</a:t>
            </a:r>
            <a:r>
              <a:rPr kumimoji="1" lang="ja-JP" altLang="en-US" sz="1200" kern="1200" dirty="0">
                <a:solidFill>
                  <a:schemeClr val="tx1"/>
                </a:solidFill>
                <a:effectLst/>
                <a:cs typeface="+mn-cs"/>
              </a:rPr>
              <a:t>に</a:t>
            </a:r>
            <a:r>
              <a:rPr kumimoji="1" lang="ja-JP" altLang="ja-JP" sz="1200" kern="1200" dirty="0">
                <a:solidFill>
                  <a:schemeClr val="tx1"/>
                </a:solidFill>
                <a:effectLst/>
                <a:cs typeface="+mn-cs"/>
              </a:rPr>
              <a:t>はさまざまな意義</a:t>
            </a:r>
            <a:r>
              <a:rPr kumimoji="1" lang="ja-JP" altLang="en-US" sz="1200" kern="1200" dirty="0">
                <a:solidFill>
                  <a:schemeClr val="tx1"/>
                </a:solidFill>
                <a:effectLst/>
                <a:cs typeface="+mn-cs"/>
              </a:rPr>
              <a:t>があります。</a:t>
            </a:r>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例えば、研究データを公開することによって、研究成果の透明性や公正性を確保したり、研究成果への直接的な引用の促進、イノベーションの創出への貢献</a:t>
            </a:r>
            <a:r>
              <a:rPr kumimoji="1" lang="ja-JP" altLang="en-US" sz="1200" kern="1200" dirty="0">
                <a:solidFill>
                  <a:schemeClr val="tx1"/>
                </a:solidFill>
                <a:effectLst/>
                <a:cs typeface="+mn-cs"/>
              </a:rPr>
              <a:t>など</a:t>
            </a:r>
            <a:r>
              <a:rPr kumimoji="1" lang="ja-JP" altLang="ja-JP" sz="1200" kern="1200" dirty="0">
                <a:solidFill>
                  <a:schemeClr val="tx1"/>
                </a:solidFill>
                <a:effectLst/>
                <a:cs typeface="+mn-cs"/>
              </a:rPr>
              <a:t>といった効果</a:t>
            </a:r>
            <a:r>
              <a:rPr kumimoji="1" lang="ja-JP" altLang="en-US" sz="1200" kern="1200" dirty="0">
                <a:solidFill>
                  <a:schemeClr val="tx1"/>
                </a:solidFill>
                <a:effectLst/>
                <a:cs typeface="+mn-cs"/>
              </a:rPr>
              <a:t>が</a:t>
            </a:r>
            <a:r>
              <a:rPr kumimoji="1" lang="ja-JP" altLang="ja-JP" sz="1200" kern="1200" dirty="0">
                <a:solidFill>
                  <a:schemeClr val="tx1"/>
                </a:solidFill>
                <a:effectLst/>
                <a:cs typeface="+mn-cs"/>
              </a:rPr>
              <a:t>考えられます。</a:t>
            </a:r>
            <a:endParaRPr kumimoji="1" lang="en-US" altLang="ja-JP" sz="1200" kern="1200" dirty="0">
              <a:solidFill>
                <a:schemeClr val="tx1"/>
              </a:solidFill>
              <a:effectLst/>
              <a:cs typeface="+mn-cs"/>
            </a:endParaRPr>
          </a:p>
          <a:p>
            <a:pPr algn="l"/>
            <a:r>
              <a:rPr kumimoji="1" lang="ja-JP" altLang="en-US" sz="1200" dirty="0"/>
              <a:t>加えて、最近では国の動向として、</a:t>
            </a:r>
            <a:r>
              <a:rPr lang="ja-JP" altLang="en-US" sz="1100" u="none" strike="noStrike" baseline="0" dirty="0"/>
              <a:t>オープンサイエンスの拡大の動きが強まっています。</a:t>
            </a:r>
            <a:endParaRPr lang="en-US" altLang="ja-JP" sz="1100" u="none" strike="noStrike" baseline="0" dirty="0"/>
          </a:p>
          <a:p>
            <a:pPr algn="l"/>
            <a:r>
              <a:rPr kumimoji="1" lang="en-US" altLang="ja-JP" sz="1100" u="none" strike="noStrike" baseline="0" dirty="0"/>
              <a:t>2023</a:t>
            </a:r>
            <a:r>
              <a:rPr kumimoji="1" lang="ja-JP" altLang="en-US" sz="1100" u="none" strike="noStrike" baseline="0" dirty="0"/>
              <a:t>年５月の</a:t>
            </a:r>
            <a:r>
              <a:rPr kumimoji="1" lang="en-US" altLang="ja-JP" sz="1100" u="none" strike="noStrike" baseline="0" dirty="0"/>
              <a:t>G</a:t>
            </a:r>
            <a:r>
              <a:rPr kumimoji="1" lang="ja-JP" altLang="en-US" sz="1100" u="none" strike="noStrike" baseline="0" dirty="0"/>
              <a:t>７サミットでの共同声明では、公的資金を受けた研究成果のオープンアクセス推進が表明されました。このとき、論文だけでなく研究データもその対象とされました。</a:t>
            </a:r>
            <a:endParaRPr kumimoji="1" lang="en-US" altLang="ja-JP" sz="1100" u="none" strike="noStrike" baseline="0" dirty="0"/>
          </a:p>
          <a:p>
            <a:pPr algn="l"/>
            <a:r>
              <a:rPr kumimoji="1" lang="ja-JP" altLang="en-US" sz="1100" u="none" strike="noStrike" baseline="0" dirty="0"/>
              <a:t>それを受けて、日本政府は</a:t>
            </a:r>
            <a:r>
              <a:rPr lang="ja-JP" altLang="en-US" sz="1100" u="none" strike="noStrike" baseline="0" dirty="0"/>
              <a:t>統合イノベーション戦略</a:t>
            </a:r>
            <a:r>
              <a:rPr lang="en-US" altLang="ja-JP" sz="1100" u="none" strike="noStrike" baseline="0" dirty="0"/>
              <a:t>2023</a:t>
            </a:r>
            <a:r>
              <a:rPr lang="ja-JP" altLang="en-US" sz="1100" u="none" strike="noStrike" baseline="0" dirty="0"/>
              <a:t>において、</a:t>
            </a:r>
            <a:r>
              <a:rPr lang="ja-JP" altLang="en-US" sz="1200" u="none" strike="noStrike" baseline="0" dirty="0"/>
              <a:t>競争的研究費制度における</a:t>
            </a:r>
            <a:r>
              <a:rPr lang="en-US" altLang="ja-JP" sz="1200" u="none" strike="noStrike" baseline="0" dirty="0">
                <a:highlight>
                  <a:srgbClr val="FFFF00"/>
                </a:highlight>
              </a:rPr>
              <a:t>2025</a:t>
            </a:r>
            <a:r>
              <a:rPr lang="ja-JP" altLang="en-US" sz="1200" u="none" strike="noStrike" baseline="0" dirty="0">
                <a:highlight>
                  <a:srgbClr val="FFFF00"/>
                </a:highlight>
              </a:rPr>
              <a:t>年度新規公募分からの学術論文等の即時オープンアクセスに向けて方針を定めるとしました。</a:t>
            </a:r>
            <a:endParaRPr lang="en-US" altLang="ja-JP" sz="1200" u="none" strike="noStrike" baseline="0" dirty="0">
              <a:highlight>
                <a:srgbClr val="FFFF00"/>
              </a:highlight>
            </a:endParaRPr>
          </a:p>
          <a:p>
            <a:pPr algn="l"/>
            <a:r>
              <a:rPr kumimoji="1" lang="ja-JP" altLang="en-US" sz="1200" u="none" strike="noStrike" baseline="0" dirty="0">
                <a:highlight>
                  <a:srgbClr val="FFFF00"/>
                </a:highlight>
              </a:rPr>
              <a:t>今後詳しい方針が発表される予定ですが、公的資金を受けた研究については、成果物である論文だけでなく、そのエビデンスとなる研究データについても、今後公開が求められることが予想されます。</a:t>
            </a:r>
            <a:endParaRPr kumimoji="1" lang="en-US" altLang="ja-JP" sz="1200" u="none" strike="noStrike" baseline="0" dirty="0">
              <a:highlight>
                <a:srgbClr val="FFFF00"/>
              </a:highlight>
            </a:endParaRPr>
          </a:p>
          <a:p>
            <a:pPr algn="l"/>
            <a:endParaRPr kumimoji="1" lang="en-US" altLang="ja-JP" sz="1200" u="none" strike="noStrike" baseline="0" dirty="0">
              <a:highlight>
                <a:srgbClr val="FFFF00"/>
              </a:highlight>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100" dirty="0">
                <a:solidFill>
                  <a:sysClr val="windowText" lastClr="000000"/>
                </a:solidFill>
                <a:latin typeface="BIZ UDPGothic" panose="020B0400000000000000" pitchFamily="34" charset="-128"/>
                <a:ea typeface="BIZ UDPGothic" panose="020B0400000000000000" pitchFamily="34" charset="-128"/>
              </a:rPr>
              <a:t>吉田幸苗</a:t>
            </a:r>
            <a:r>
              <a:rPr lang="en-US" altLang="ja-JP" sz="1100" dirty="0">
                <a:solidFill>
                  <a:sysClr val="windowText" lastClr="000000"/>
                </a:solidFill>
                <a:latin typeface="BIZ UDPGothic" panose="020B0400000000000000" pitchFamily="34" charset="-128"/>
                <a:ea typeface="BIZ UDPGothic" panose="020B0400000000000000" pitchFamily="34" charset="-128"/>
              </a:rPr>
              <a:t> et al.</a:t>
            </a:r>
            <a:r>
              <a:rPr lang="ja-JP" altLang="en-US" sz="1100" dirty="0">
                <a:solidFill>
                  <a:sysClr val="windowText" lastClr="000000"/>
                </a:solidFill>
                <a:latin typeface="BIZ UDPGothic" panose="020B0400000000000000" pitchFamily="34" charset="-128"/>
                <a:ea typeface="BIZ UDPGothic" panose="020B0400000000000000" pitchFamily="34" charset="-128"/>
              </a:rPr>
              <a:t>（</a:t>
            </a:r>
            <a:r>
              <a:rPr lang="en-US" altLang="ja-JP" sz="1100" dirty="0">
                <a:solidFill>
                  <a:sysClr val="windowText" lastClr="000000"/>
                </a:solidFill>
                <a:latin typeface="BIZ UDPGothic" panose="020B0400000000000000" pitchFamily="34" charset="-128"/>
                <a:ea typeface="BIZ UDPGothic" panose="020B0400000000000000" pitchFamily="34" charset="-128"/>
              </a:rPr>
              <a:t>2021, 2, 10</a:t>
            </a:r>
            <a:r>
              <a:rPr lang="ja-JP" altLang="en-US" sz="1100" dirty="0">
                <a:solidFill>
                  <a:sysClr val="windowText" lastClr="000000"/>
                </a:solidFill>
                <a:latin typeface="BIZ UDPGothic" panose="020B0400000000000000" pitchFamily="34" charset="-128"/>
                <a:ea typeface="BIZ UDPGothic" panose="020B0400000000000000" pitchFamily="34" charset="-128"/>
              </a:rPr>
              <a:t>）「</a:t>
            </a:r>
            <a:r>
              <a:rPr kumimoji="1" lang="ja-JP" altLang="en-US" sz="1100" dirty="0">
                <a:solidFill>
                  <a:sysClr val="windowText" lastClr="000000"/>
                </a:solidFill>
                <a:latin typeface="BIZ UDPGothic" panose="020B0400000000000000" pitchFamily="34" charset="-128"/>
                <a:ea typeface="BIZ UDPGothic" panose="020B0400000000000000" pitchFamily="34" charset="-128"/>
              </a:rPr>
              <a:t>研究データ管理サービスの設計と実践</a:t>
            </a:r>
            <a:r>
              <a:rPr kumimoji="1" lang="en-US" altLang="ja-JP" sz="1100" dirty="0">
                <a:solidFill>
                  <a:sysClr val="windowText" lastClr="000000"/>
                </a:solidFill>
                <a:latin typeface="BIZ UDPGothic" panose="020B0400000000000000" pitchFamily="34" charset="-128"/>
                <a:ea typeface="BIZ UDPGothic" panose="020B0400000000000000" pitchFamily="34" charset="-128"/>
              </a:rPr>
              <a:t>_</a:t>
            </a:r>
            <a:r>
              <a:rPr kumimoji="1" lang="ja-JP" altLang="en-US" sz="1100" dirty="0">
                <a:solidFill>
                  <a:sysClr val="windowText" lastClr="000000"/>
                </a:solidFill>
                <a:latin typeface="BIZ UDPGothic" panose="020B0400000000000000" pitchFamily="34" charset="-128"/>
                <a:ea typeface="BIZ UDPGothic" panose="020B0400000000000000" pitchFamily="34" charset="-128"/>
              </a:rPr>
              <a:t>第</a:t>
            </a:r>
            <a:r>
              <a:rPr lang="en-US" altLang="ja-JP" sz="1100" dirty="0">
                <a:solidFill>
                  <a:sysClr val="windowText" lastClr="000000"/>
                </a:solidFill>
                <a:latin typeface="BIZ UDPGothic" panose="020B0400000000000000" pitchFamily="34" charset="-128"/>
                <a:ea typeface="BIZ UDPGothic" panose="020B0400000000000000" pitchFamily="34" charset="-128"/>
              </a:rPr>
              <a:t>5</a:t>
            </a:r>
            <a:r>
              <a:rPr kumimoji="1" lang="ja-JP" altLang="en-US" sz="1100" dirty="0">
                <a:solidFill>
                  <a:sysClr val="windowText" lastClr="000000"/>
                </a:solidFill>
                <a:latin typeface="BIZ UDPGothic" panose="020B0400000000000000" pitchFamily="34" charset="-128"/>
                <a:ea typeface="BIZ UDPGothic" panose="020B0400000000000000" pitchFamily="34" charset="-128"/>
              </a:rPr>
              <a:t>章</a:t>
            </a:r>
            <a:r>
              <a:rPr kumimoji="1" lang="en-US" altLang="ja-JP" sz="1100" dirty="0">
                <a:solidFill>
                  <a:sysClr val="windowText" lastClr="000000"/>
                </a:solidFill>
                <a:latin typeface="BIZ UDPGothic" panose="020B0400000000000000" pitchFamily="34" charset="-128"/>
                <a:ea typeface="BIZ UDPGothic" panose="020B0400000000000000" pitchFamily="34" charset="-128"/>
              </a:rPr>
              <a:t>_</a:t>
            </a:r>
            <a:r>
              <a:rPr kumimoji="1" lang="ja-JP" altLang="en-US" sz="1100" dirty="0">
                <a:solidFill>
                  <a:sysClr val="windowText" lastClr="000000"/>
                </a:solidFill>
                <a:latin typeface="BIZ UDPGothic" panose="020B0400000000000000" pitchFamily="34" charset="-128"/>
                <a:ea typeface="BIZ UDPGothic" panose="020B0400000000000000" pitchFamily="34" charset="-128"/>
              </a:rPr>
              <a:t>第</a:t>
            </a:r>
            <a:r>
              <a:rPr kumimoji="1" lang="en-US" altLang="ja-JP" sz="1100" dirty="0">
                <a:solidFill>
                  <a:sysClr val="windowText" lastClr="000000"/>
                </a:solidFill>
                <a:latin typeface="BIZ UDPGothic" panose="020B0400000000000000" pitchFamily="34" charset="-128"/>
                <a:ea typeface="BIZ UDPGothic" panose="020B0400000000000000" pitchFamily="34" charset="-128"/>
              </a:rPr>
              <a:t>2</a:t>
            </a:r>
            <a:r>
              <a:rPr kumimoji="1" lang="ja-JP" altLang="en-US" sz="1100" dirty="0">
                <a:solidFill>
                  <a:sysClr val="windowText" lastClr="000000"/>
                </a:solidFill>
                <a:latin typeface="BIZ UDPGothic" panose="020B0400000000000000" pitchFamily="34" charset="-128"/>
                <a:ea typeface="BIZ UDPGothic" panose="020B0400000000000000" pitchFamily="34" charset="-128"/>
              </a:rPr>
              <a:t>版」</a:t>
            </a:r>
            <a:r>
              <a:rPr kumimoji="1" lang="en-US" altLang="ja-JP" sz="1100" dirty="0">
                <a:solidFill>
                  <a:sysClr val="windowText" lastClr="000000"/>
                </a:solidFill>
                <a:latin typeface="BIZ UDPGothic" panose="020B0400000000000000" pitchFamily="34" charset="-128"/>
                <a:ea typeface="BIZ UDPGothic" panose="020B0400000000000000" pitchFamily="34" charset="-128"/>
              </a:rPr>
              <a:t>, p.</a:t>
            </a:r>
            <a:r>
              <a:rPr lang="en-US" altLang="ja-JP" sz="1100" dirty="0">
                <a:solidFill>
                  <a:sysClr val="windowText" lastClr="000000"/>
                </a:solidFill>
                <a:latin typeface="BIZ UDPGothic" panose="020B0400000000000000" pitchFamily="34" charset="-128"/>
                <a:ea typeface="BIZ UDPGothic" panose="020B0400000000000000" pitchFamily="34" charset="-128"/>
              </a:rPr>
              <a:t>4. </a:t>
            </a:r>
            <a:r>
              <a:rPr lang="en-US" altLang="ja-JP" sz="1100" dirty="0">
                <a:solidFill>
                  <a:sysClr val="windowText" lastClr="000000"/>
                </a:solidFill>
                <a:latin typeface="BIZ UDPGothic" panose="020B0400000000000000" pitchFamily="34" charset="-128"/>
                <a:ea typeface="BIZ UDPGothic" panose="020B0400000000000000" pitchFamily="34" charset="-128"/>
                <a:hlinkClick r:id="rId3"/>
              </a:rPr>
              <a:t>https://jpcoar.repo.nii.ac.jp/records/607</a:t>
            </a:r>
            <a:endParaRPr kumimoji="1" lang="ja-JP" altLang="en-US" sz="1100" dirty="0">
              <a:solidFill>
                <a:sysClr val="windowText" lastClr="000000"/>
              </a:solidFill>
              <a:latin typeface="BIZ UDPGothic" panose="020B0400000000000000" pitchFamily="34" charset="-128"/>
              <a:ea typeface="BIZ UDPGothic" panose="020B0400000000000000" pitchFamily="34" charset="-128"/>
            </a:endParaRPr>
          </a:p>
          <a:p>
            <a:pPr marL="171450" indent="-171450" algn="l">
              <a:buFont typeface="Arial" panose="020B0604020202020204" pitchFamily="34" charset="0"/>
              <a:buChar char="•"/>
            </a:pPr>
            <a:endParaRPr kumimoji="1" lang="en-US" altLang="ja-JP" sz="1100" u="none" strike="noStrike" baseline="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u="none" strike="noStrike" dirty="0">
                <a:solidFill>
                  <a:srgbClr val="000000"/>
                </a:solidFill>
                <a:effectLst/>
              </a:rPr>
              <a:t>```</a:t>
            </a:r>
            <a:endParaRPr kumimoji="1" lang="en-US" altLang="ja-JP" sz="1200"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A533E8-CEFB-4333-8701-ECD923891AD4}" type="slidenum">
              <a:rPr kumimoji="1" lang="ja-JP" altLang="en-US" sz="1200" u="none" strike="noStrike" kern="1200" cap="none" spc="0" normalizeH="0" baseline="0" noProof="0" smtClean="0">
                <a:ln>
                  <a:noFill/>
                </a:ln>
                <a:solidFill>
                  <a:prstClr val="black"/>
                </a:solidFill>
                <a:effectLst/>
                <a:uLnTx/>
                <a:uFillTx/>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1" lang="ja-JP" altLang="en-US" sz="1200" u="none" strike="noStrike" kern="1200" cap="none" spc="0" normalizeH="0" baseline="0" noProof="0">
              <a:ln>
                <a:noFill/>
              </a:ln>
              <a:solidFill>
                <a:prstClr val="black"/>
              </a:solidFill>
              <a:effectLst/>
              <a:uLnTx/>
              <a:uFillTx/>
              <a:ea typeface="ＭＳ Ｐゴシック" panose="020B0600070205080204" pitchFamily="50" charset="-128"/>
              <a:cs typeface="+mn-cs"/>
            </a:endParaRPr>
          </a:p>
        </p:txBody>
      </p:sp>
    </p:spTree>
    <p:extLst>
      <p:ext uri="{BB962C8B-B14F-4D97-AF65-F5344CB8AC3E}">
        <p14:creationId xmlns:p14="http://schemas.microsoft.com/office/powerpoint/2010/main" val="3768295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r>
              <a:rPr kumimoji="1" lang="en-US" altLang="ja-JP" sz="1200" dirty="0"/>
              <a:t>Topic:</a:t>
            </a:r>
            <a:r>
              <a:rPr kumimoji="1" lang="ja-JP" altLang="en-US" sz="4800" dirty="0"/>
              <a:t>公開前の確認事項</a:t>
            </a:r>
            <a:endParaRPr kumimoji="1" lang="en-US" altLang="ja-JP" sz="1200" dirty="0"/>
          </a:p>
          <a:p>
            <a:endParaRPr lang="en-US" altLang="ja-JP" sz="1200" u="none" strike="noStrike" dirty="0">
              <a:solidFill>
                <a:srgbClr val="000000"/>
              </a:solidFill>
              <a:effectLst/>
            </a:endParaRPr>
          </a:p>
          <a:p>
            <a:r>
              <a:rPr lang="en-US" altLang="ja-JP" sz="1200" u="none" strike="noStrike" dirty="0">
                <a:solidFill>
                  <a:srgbClr val="000000"/>
                </a:solidFill>
                <a:effectLst/>
              </a:rPr>
              <a:t>```text</a:t>
            </a:r>
            <a:endParaRPr kumimoji="1" lang="en-US" altLang="ja-JP" sz="1200" dirty="0"/>
          </a:p>
          <a:p>
            <a:r>
              <a:rPr kumimoji="1" lang="ja-JP" altLang="ja-JP" sz="1200" kern="1200" dirty="0">
                <a:solidFill>
                  <a:schemeClr val="tx1"/>
                </a:solidFill>
                <a:effectLst/>
                <a:cs typeface="+mn-cs"/>
              </a:rPr>
              <a:t>次に、研究データを公開する前に、確認すべき事項について</a:t>
            </a:r>
            <a:r>
              <a:rPr kumimoji="1" lang="ja-JP" altLang="en-US" sz="1200" kern="1200" dirty="0">
                <a:solidFill>
                  <a:schemeClr val="tx1"/>
                </a:solidFill>
                <a:effectLst/>
                <a:cs typeface="+mn-cs"/>
              </a:rPr>
              <a:t>おはなししま</a:t>
            </a:r>
            <a:r>
              <a:rPr kumimoji="1" lang="ja-JP" altLang="ja-JP" sz="1200" kern="1200" dirty="0">
                <a:solidFill>
                  <a:schemeClr val="tx1"/>
                </a:solidFill>
                <a:effectLst/>
                <a:cs typeface="+mn-cs"/>
              </a:rPr>
              <a:t>す。</a:t>
            </a:r>
            <a:endParaRPr kumimoji="1" lang="en-US" altLang="ja-JP" sz="1200" kern="1200" dirty="0">
              <a:solidFill>
                <a:schemeClr val="tx1"/>
              </a:solidFill>
              <a:effectLst/>
              <a:cs typeface="+mn-cs"/>
            </a:endParaRPr>
          </a:p>
          <a:p>
            <a:r>
              <a:rPr kumimoji="1" lang="ja-JP" altLang="en-US" sz="1200" kern="1200" dirty="0">
                <a:solidFill>
                  <a:schemeClr val="tx1"/>
                </a:solidFill>
                <a:effectLst/>
                <a:cs typeface="+mn-cs"/>
              </a:rPr>
              <a:t>まず、</a:t>
            </a:r>
            <a:r>
              <a:rPr kumimoji="1" lang="ja-JP" altLang="ja-JP" sz="1200" kern="1200" dirty="0">
                <a:solidFill>
                  <a:schemeClr val="tx1"/>
                </a:solidFill>
                <a:effectLst/>
                <a:cs typeface="+mn-cs"/>
              </a:rPr>
              <a:t>関係者からの許諾については、許諾を取得しているか、確認する必要があります。</a:t>
            </a:r>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個人情報への対応としては、匿名化処理が適切になされているかどうかも</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確認が必要です。</a:t>
            </a:r>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また、データの粒度が</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再利用や引用に適切な単位になっているか、ファイルフォーマットが保存に適しているか、</a:t>
            </a:r>
            <a:r>
              <a:rPr kumimoji="1" lang="ja-JP" altLang="en-US" sz="1200" kern="1200" dirty="0">
                <a:solidFill>
                  <a:schemeClr val="tx1"/>
                </a:solidFill>
                <a:effectLst/>
                <a:cs typeface="+mn-cs"/>
              </a:rPr>
              <a:t>といあわせなど</a:t>
            </a:r>
            <a:r>
              <a:rPr kumimoji="1" lang="ja-JP" altLang="ja-JP" sz="1200" kern="1200" dirty="0">
                <a:solidFill>
                  <a:schemeClr val="tx1"/>
                </a:solidFill>
                <a:effectLst/>
                <a:cs typeface="+mn-cs"/>
              </a:rPr>
              <a:t>に対応する</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データの管理責任者が決定しているか、といったことも確認する必要があります。</a:t>
            </a:r>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さらに、データ公開までの猶予期間（エンバーゴ期間）の有無</a:t>
            </a:r>
            <a:r>
              <a:rPr kumimoji="1" lang="ja-JP" altLang="en-US" sz="1200" kern="1200" dirty="0">
                <a:solidFill>
                  <a:schemeClr val="tx1"/>
                </a:solidFill>
                <a:effectLst/>
                <a:cs typeface="+mn-cs"/>
              </a:rPr>
              <a:t>や</a:t>
            </a:r>
            <a:r>
              <a:rPr kumimoji="1" lang="ja-JP" altLang="ja-JP" sz="1200" kern="1200" dirty="0">
                <a:solidFill>
                  <a:schemeClr val="tx1"/>
                </a:solidFill>
                <a:effectLst/>
                <a:cs typeface="+mn-cs"/>
              </a:rPr>
              <a:t>データ管理計画</a:t>
            </a:r>
            <a:r>
              <a:rPr kumimoji="1" lang="ja-JP" altLang="en-US" sz="1200" kern="1200" dirty="0">
                <a:solidFill>
                  <a:schemeClr val="tx1"/>
                </a:solidFill>
                <a:effectLst/>
                <a:cs typeface="+mn-cs"/>
              </a:rPr>
              <a:t>　</a:t>
            </a:r>
            <a:r>
              <a:rPr kumimoji="1" lang="en-US" altLang="ja-JP" sz="1200" kern="1200" dirty="0">
                <a:solidFill>
                  <a:schemeClr val="tx1"/>
                </a:solidFill>
                <a:effectLst/>
                <a:cs typeface="+mn-cs"/>
              </a:rPr>
              <a:t>DMP</a:t>
            </a:r>
            <a:r>
              <a:rPr kumimoji="1" lang="ja-JP" altLang="en-US" sz="1200" kern="1200" dirty="0">
                <a:solidFill>
                  <a:schemeClr val="tx1"/>
                </a:solidFill>
                <a:effectLst/>
                <a:cs typeface="+mn-cs"/>
              </a:rPr>
              <a:t>の記載</a:t>
            </a:r>
            <a:r>
              <a:rPr kumimoji="1" lang="ja-JP" altLang="ja-JP" sz="1200" kern="1200" dirty="0">
                <a:solidFill>
                  <a:schemeClr val="tx1"/>
                </a:solidFill>
                <a:effectLst/>
                <a:cs typeface="+mn-cs"/>
              </a:rPr>
              <a:t>事項について</a:t>
            </a:r>
            <a:r>
              <a:rPr kumimoji="1" lang="ja-JP" altLang="en-US" sz="1200" kern="1200" dirty="0">
                <a:solidFill>
                  <a:schemeClr val="tx1"/>
                </a:solidFill>
                <a:effectLst/>
                <a:cs typeface="+mn-cs"/>
              </a:rPr>
              <a:t>も確認が必要です</a:t>
            </a:r>
            <a:r>
              <a:rPr kumimoji="1" lang="ja-JP" altLang="ja-JP" sz="1200" kern="1200" dirty="0">
                <a:solidFill>
                  <a:schemeClr val="tx1"/>
                </a:solidFill>
                <a:effectLst/>
                <a:cs typeface="+mn-cs"/>
              </a:rPr>
              <a:t>。</a:t>
            </a:r>
            <a:endParaRPr kumimoji="1" lang="en-US" altLang="ja-JP" sz="1200" kern="1200" dirty="0">
              <a:solidFill>
                <a:schemeClr val="tx1"/>
              </a:solidFill>
              <a:effectLst/>
              <a:cs typeface="+mn-cs"/>
            </a:endParaRPr>
          </a:p>
          <a:p>
            <a:endParaRPr kumimoji="1" lang="en-US" altLang="ja-JP" sz="1200" kern="1200" dirty="0">
              <a:solidFill>
                <a:schemeClr val="tx1"/>
              </a:solidFill>
              <a:effectLst/>
              <a:cs typeface="+mn-cs"/>
            </a:endParaRPr>
          </a:p>
          <a:p>
            <a:r>
              <a:rPr kumimoji="1" lang="ja-JP" altLang="en-US" sz="1200" kern="1200" dirty="0">
                <a:solidFill>
                  <a:schemeClr val="tx1"/>
                </a:solidFill>
                <a:effectLst/>
                <a:cs typeface="+mn-cs"/>
              </a:rPr>
              <a:t>もうひとつ、</a:t>
            </a:r>
            <a:r>
              <a:rPr kumimoji="1" lang="ja-JP" altLang="ja-JP" sz="1200" kern="1200" dirty="0">
                <a:solidFill>
                  <a:schemeClr val="tx1"/>
                </a:solidFill>
                <a:effectLst/>
                <a:cs typeface="+mn-cs"/>
              </a:rPr>
              <a:t>研究データ管理を考える上で、大切な考え方として「</a:t>
            </a:r>
            <a:r>
              <a:rPr kumimoji="1" lang="en-US" altLang="ja-JP" sz="1200" kern="1200" dirty="0">
                <a:solidFill>
                  <a:schemeClr val="tx1"/>
                </a:solidFill>
                <a:effectLst/>
                <a:cs typeface="+mn-cs"/>
              </a:rPr>
              <a:t>FAIR</a:t>
            </a:r>
            <a:r>
              <a:rPr kumimoji="1" lang="ja-JP" altLang="ja-JP" sz="1200" kern="1200" dirty="0">
                <a:solidFill>
                  <a:schemeClr val="tx1"/>
                </a:solidFill>
                <a:effectLst/>
                <a:cs typeface="+mn-cs"/>
              </a:rPr>
              <a:t>原則」があります。</a:t>
            </a:r>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これは、研究データの再利用を推進する</a:t>
            </a:r>
            <a:r>
              <a:rPr kumimoji="1" lang="ja-JP" altLang="en-US" sz="1200" kern="1200" dirty="0">
                <a:solidFill>
                  <a:schemeClr val="tx1"/>
                </a:solidFill>
                <a:effectLst/>
                <a:cs typeface="+mn-cs"/>
              </a:rPr>
              <a:t>うえで、</a:t>
            </a:r>
            <a:r>
              <a:rPr kumimoji="1" lang="ja-JP" altLang="ja-JP" sz="1200" kern="1200" dirty="0">
                <a:solidFill>
                  <a:schemeClr val="tx1"/>
                </a:solidFill>
                <a:effectLst/>
                <a:cs typeface="+mn-cs"/>
              </a:rPr>
              <a:t>重要な事項を</a:t>
            </a:r>
            <a:r>
              <a:rPr kumimoji="1" lang="ja-JP" altLang="en-US" sz="1200" kern="1200" dirty="0">
                <a:solidFill>
                  <a:schemeClr val="tx1"/>
                </a:solidFill>
                <a:effectLst/>
                <a:cs typeface="+mn-cs"/>
              </a:rPr>
              <a:t>、よっ</a:t>
            </a:r>
            <a:r>
              <a:rPr kumimoji="1" lang="ja-JP" altLang="ja-JP" sz="1200" kern="1200" dirty="0">
                <a:solidFill>
                  <a:schemeClr val="tx1"/>
                </a:solidFill>
                <a:effectLst/>
                <a:cs typeface="+mn-cs"/>
              </a:rPr>
              <a:t>つの柱に整理したもの</a:t>
            </a:r>
            <a:r>
              <a:rPr kumimoji="1" lang="ja-JP" altLang="ja-JP" sz="1200" kern="1200">
                <a:solidFill>
                  <a:schemeClr val="tx1"/>
                </a:solidFill>
                <a:effectLst/>
                <a:cs typeface="+mn-cs"/>
              </a:rPr>
              <a:t>で、</a:t>
            </a:r>
            <a:r>
              <a:rPr kumimoji="1" lang="en-US" altLang="ja-JP" sz="1200" kern="1200" dirty="0">
                <a:solidFill>
                  <a:schemeClr val="tx1"/>
                </a:solidFill>
                <a:effectLst/>
                <a:cs typeface="+mn-cs"/>
              </a:rPr>
              <a:t>Findable[break:"0.02s"]</a:t>
            </a:r>
            <a:r>
              <a:rPr kumimoji="1" lang="ja-JP" altLang="ja-JP" sz="1200" kern="1200" dirty="0">
                <a:solidFill>
                  <a:schemeClr val="tx1"/>
                </a:solidFill>
                <a:effectLst/>
                <a:cs typeface="+mn-cs"/>
              </a:rPr>
              <a:t>発見可能性</a:t>
            </a:r>
            <a:r>
              <a:rPr kumimoji="1" lang="en-US" altLang="ja-JP" sz="1200" kern="1200" dirty="0">
                <a:solidFill>
                  <a:schemeClr val="tx1"/>
                </a:solidFill>
                <a:effectLst/>
                <a:cs typeface="+mn-cs"/>
              </a:rPr>
              <a:t>[break:"0.02s"]</a:t>
            </a:r>
            <a:r>
              <a:rPr kumimoji="1" lang="ja-JP" altLang="ja-JP" sz="1200" kern="1200" dirty="0" err="1">
                <a:solidFill>
                  <a:schemeClr val="tx1"/>
                </a:solidFill>
                <a:effectLst/>
                <a:cs typeface="+mn-cs"/>
              </a:rPr>
              <a:t>、</a:t>
            </a:r>
            <a:r>
              <a:rPr kumimoji="1" lang="en-US" altLang="ja-JP" sz="1200" kern="1200" dirty="0">
                <a:solidFill>
                  <a:schemeClr val="tx1"/>
                </a:solidFill>
                <a:effectLst/>
                <a:cs typeface="+mn-cs"/>
              </a:rPr>
              <a:t>Accessible[break:"0.02s"]</a:t>
            </a:r>
            <a:r>
              <a:rPr kumimoji="1" lang="ja-JP" altLang="ja-JP" sz="1200" kern="1200" dirty="0">
                <a:solidFill>
                  <a:schemeClr val="tx1"/>
                </a:solidFill>
                <a:effectLst/>
                <a:cs typeface="+mn-cs"/>
              </a:rPr>
              <a:t>アクセス可能性</a:t>
            </a:r>
            <a:r>
              <a:rPr kumimoji="1" lang="en-US" altLang="ja-JP" sz="1200" kern="1200" dirty="0">
                <a:solidFill>
                  <a:schemeClr val="tx1"/>
                </a:solidFill>
                <a:effectLst/>
                <a:cs typeface="+mn-cs"/>
              </a:rPr>
              <a:t>[break:"0.02s"]</a:t>
            </a:r>
            <a:r>
              <a:rPr kumimoji="1" lang="ja-JP" altLang="ja-JP" sz="1200" kern="1200">
                <a:solidFill>
                  <a:schemeClr val="tx1"/>
                </a:solidFill>
                <a:effectLst/>
                <a:cs typeface="+mn-cs"/>
              </a:rPr>
              <a:t>、</a:t>
            </a:r>
            <a:r>
              <a:rPr kumimoji="1" lang="ja-JP" altLang="en-US" sz="1200" kern="1200">
                <a:solidFill>
                  <a:schemeClr val="tx1"/>
                </a:solidFill>
                <a:effectLst/>
                <a:cs typeface="+mn-cs"/>
              </a:rPr>
              <a:t>インターオペラブル</a:t>
            </a:r>
            <a:r>
              <a:rPr kumimoji="1" lang="en-US" altLang="ja-JP" sz="1200" kern="1200" dirty="0">
                <a:solidFill>
                  <a:schemeClr val="tx1"/>
                </a:solidFill>
                <a:effectLst/>
                <a:cs typeface="+mn-cs"/>
              </a:rPr>
              <a:t>[break:"0.02s"]</a:t>
            </a:r>
            <a:r>
              <a:rPr kumimoji="1" lang="ja-JP" altLang="ja-JP" sz="1200" kern="1200" dirty="0">
                <a:solidFill>
                  <a:schemeClr val="tx1"/>
                </a:solidFill>
                <a:effectLst/>
                <a:cs typeface="+mn-cs"/>
              </a:rPr>
              <a:t>相互運用可能性</a:t>
            </a:r>
            <a:r>
              <a:rPr kumimoji="1" lang="en-US" altLang="ja-JP" sz="1200" kern="1200" dirty="0">
                <a:solidFill>
                  <a:schemeClr val="tx1"/>
                </a:solidFill>
                <a:effectLst/>
                <a:cs typeface="+mn-cs"/>
              </a:rPr>
              <a:t>[break:"0.02s"]</a:t>
            </a:r>
            <a:r>
              <a:rPr kumimoji="1" lang="ja-JP" altLang="ja-JP" sz="1200" kern="1200" dirty="0" err="1">
                <a:solidFill>
                  <a:schemeClr val="tx1"/>
                </a:solidFill>
                <a:effectLst/>
                <a:cs typeface="+mn-cs"/>
              </a:rPr>
              <a:t>、</a:t>
            </a:r>
            <a:r>
              <a:rPr kumimoji="1" lang="en-US" altLang="ja-JP" sz="1200" kern="1200" dirty="0">
                <a:solidFill>
                  <a:schemeClr val="tx1"/>
                </a:solidFill>
                <a:effectLst/>
                <a:cs typeface="+mn-cs"/>
              </a:rPr>
              <a:t>Re-usable[break:"0.02s"]</a:t>
            </a:r>
            <a:r>
              <a:rPr kumimoji="1" lang="ja-JP" altLang="ja-JP" sz="1200" kern="1200" dirty="0">
                <a:solidFill>
                  <a:schemeClr val="tx1"/>
                </a:solidFill>
                <a:effectLst/>
                <a:cs typeface="+mn-cs"/>
              </a:rPr>
              <a:t>再利用可能性</a:t>
            </a:r>
            <a:r>
              <a:rPr kumimoji="1" lang="en-US" altLang="ja-JP" sz="1200" kern="1200" dirty="0">
                <a:solidFill>
                  <a:schemeClr val="tx1"/>
                </a:solidFill>
                <a:effectLst/>
                <a:cs typeface="+mn-cs"/>
              </a:rPr>
              <a:t>[break:"0.02s"]</a:t>
            </a:r>
            <a:r>
              <a:rPr kumimoji="1" lang="ja-JP" altLang="en-US" sz="1200" kern="1200" dirty="0" err="1">
                <a:solidFill>
                  <a:schemeClr val="tx1"/>
                </a:solidFill>
                <a:effectLst/>
                <a:cs typeface="+mn-cs"/>
              </a:rPr>
              <a:t>、</a:t>
            </a:r>
            <a:r>
              <a:rPr kumimoji="1" lang="ja-JP" altLang="ja-JP" sz="1200" kern="1200" dirty="0">
                <a:solidFill>
                  <a:schemeClr val="tx1"/>
                </a:solidFill>
                <a:effectLst/>
                <a:cs typeface="+mn-cs"/>
              </a:rPr>
              <a:t>であり、英語の頭文字をとって</a:t>
            </a:r>
            <a:r>
              <a:rPr kumimoji="1" lang="ja-JP" altLang="en-US" sz="1200" kern="1200" dirty="0">
                <a:solidFill>
                  <a:schemeClr val="tx1"/>
                </a:solidFill>
                <a:effectLst/>
                <a:cs typeface="+mn-cs"/>
              </a:rPr>
              <a:t>、</a:t>
            </a:r>
            <a:r>
              <a:rPr kumimoji="1" lang="en-US" altLang="ja-JP" sz="1200" kern="1200" dirty="0">
                <a:solidFill>
                  <a:schemeClr val="tx1"/>
                </a:solidFill>
                <a:effectLst/>
                <a:cs typeface="+mn-cs"/>
              </a:rPr>
              <a:t>FAIR</a:t>
            </a:r>
            <a:r>
              <a:rPr kumimoji="1" lang="ja-JP" altLang="ja-JP" sz="1200" kern="1200" dirty="0">
                <a:solidFill>
                  <a:schemeClr val="tx1"/>
                </a:solidFill>
                <a:effectLst/>
                <a:cs typeface="+mn-cs"/>
              </a:rPr>
              <a:t>原則と呼ばれています。</a:t>
            </a:r>
            <a:endParaRPr kumimoji="1" lang="en-US" altLang="ja-JP" sz="1200" kern="1200" dirty="0">
              <a:solidFill>
                <a:schemeClr val="tx1"/>
              </a:solidFill>
              <a:effectLst/>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u="none" strike="noStrike" dirty="0">
                <a:solidFill>
                  <a:srgbClr val="000000"/>
                </a:solidFill>
                <a:effectLst/>
              </a:rPr>
              <a:t>```</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200" dirty="0"/>
          </a:p>
          <a:p>
            <a:r>
              <a:rPr lang="en-US" altLang="ja-JP" sz="1200" u="none" strike="noStrike" dirty="0">
                <a:solidFill>
                  <a:srgbClr val="000000"/>
                </a:solidFill>
                <a:effectLst/>
              </a:rPr>
              <a:t>```description</a:t>
            </a:r>
          </a:p>
          <a:p>
            <a:r>
              <a:rPr kumimoji="1" lang="ja-JP" altLang="ja-JP" sz="1200" kern="1200" dirty="0">
                <a:solidFill>
                  <a:schemeClr val="tx1"/>
                </a:solidFill>
                <a:effectLst/>
                <a:cs typeface="+mn-cs"/>
              </a:rPr>
              <a:t>次に、研究データを公開する前に、確認すべき事項について</a:t>
            </a:r>
            <a:r>
              <a:rPr kumimoji="1" lang="ja-JP" altLang="en-US" sz="1200" kern="1200" dirty="0">
                <a:solidFill>
                  <a:schemeClr val="tx1"/>
                </a:solidFill>
                <a:effectLst/>
                <a:cs typeface="+mn-cs"/>
              </a:rPr>
              <a:t>、お話ししま</a:t>
            </a:r>
            <a:r>
              <a:rPr kumimoji="1" lang="ja-JP" altLang="ja-JP" sz="1200" kern="1200" dirty="0">
                <a:solidFill>
                  <a:schemeClr val="tx1"/>
                </a:solidFill>
                <a:effectLst/>
                <a:cs typeface="+mn-cs"/>
              </a:rPr>
              <a:t>す。</a:t>
            </a:r>
            <a:endParaRPr kumimoji="1" lang="en-US" altLang="ja-JP" sz="1200" kern="1200" dirty="0">
              <a:solidFill>
                <a:schemeClr val="tx1"/>
              </a:solidFill>
              <a:effectLst/>
              <a:cs typeface="+mn-cs"/>
            </a:endParaRPr>
          </a:p>
          <a:p>
            <a:r>
              <a:rPr kumimoji="1" lang="ja-JP" altLang="en-US" sz="1200" kern="1200" dirty="0">
                <a:solidFill>
                  <a:schemeClr val="tx1"/>
                </a:solidFill>
                <a:effectLst/>
                <a:cs typeface="+mn-cs"/>
              </a:rPr>
              <a:t>まず、</a:t>
            </a:r>
            <a:r>
              <a:rPr kumimoji="1" lang="ja-JP" altLang="ja-JP" sz="1200" kern="1200" dirty="0">
                <a:solidFill>
                  <a:schemeClr val="tx1"/>
                </a:solidFill>
                <a:effectLst/>
                <a:cs typeface="+mn-cs"/>
              </a:rPr>
              <a:t>関係者からの許諾については、許諾を取得しているか、を確認する必要があります。</a:t>
            </a:r>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個人情報への対応としては、匿名化処理が適切になされているか</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も確認が必要です。</a:t>
            </a:r>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また、データの粒度が</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再利用や</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引用に適切な単位になっているか</a:t>
            </a:r>
            <a:r>
              <a:rPr kumimoji="1" lang="en-US" altLang="ja-JP" sz="1200" kern="1200" dirty="0">
                <a:solidFill>
                  <a:schemeClr val="tx1"/>
                </a:solidFill>
                <a:effectLst/>
                <a:cs typeface="+mn-cs"/>
              </a:rPr>
              <a:t>[break:"0.01s"]</a:t>
            </a:r>
            <a:r>
              <a:rPr kumimoji="1" lang="ja-JP" altLang="ja-JP" sz="1200" kern="1200" dirty="0" err="1">
                <a:solidFill>
                  <a:schemeClr val="tx1"/>
                </a:solidFill>
                <a:effectLst/>
                <a:cs typeface="+mn-cs"/>
              </a:rPr>
              <a:t>、</a:t>
            </a:r>
            <a:r>
              <a:rPr kumimoji="1" lang="ja-JP" altLang="ja-JP" sz="1200" kern="1200" dirty="0">
                <a:solidFill>
                  <a:schemeClr val="tx1"/>
                </a:solidFill>
                <a:effectLst/>
                <a:cs typeface="+mn-cs"/>
              </a:rPr>
              <a:t>ファイルフォーマットが保存に適しているか</a:t>
            </a:r>
            <a:r>
              <a:rPr kumimoji="1" lang="en-US" altLang="ja-JP" sz="1200" kern="1200" dirty="0">
                <a:solidFill>
                  <a:schemeClr val="tx1"/>
                </a:solidFill>
                <a:effectLst/>
                <a:cs typeface="+mn-cs"/>
              </a:rPr>
              <a:t>[break:"0.01s"]</a:t>
            </a:r>
            <a:r>
              <a:rPr kumimoji="1" lang="ja-JP" altLang="ja-JP" sz="1200" kern="1200" dirty="0" err="1">
                <a:solidFill>
                  <a:schemeClr val="tx1"/>
                </a:solidFill>
                <a:effectLst/>
                <a:cs typeface="+mn-cs"/>
              </a:rPr>
              <a:t>、</a:t>
            </a:r>
            <a:r>
              <a:rPr kumimoji="1" lang="ja-JP" altLang="ja-JP" sz="1200" kern="1200" dirty="0">
                <a:solidFill>
                  <a:schemeClr val="tx1"/>
                </a:solidFill>
                <a:effectLst/>
                <a:cs typeface="+mn-cs"/>
              </a:rPr>
              <a:t>問合せ</a:t>
            </a:r>
            <a:r>
              <a:rPr kumimoji="1" lang="ja-JP" altLang="en-US" sz="1200" kern="1200" dirty="0">
                <a:solidFill>
                  <a:schemeClr val="tx1"/>
                </a:solidFill>
                <a:effectLst/>
                <a:cs typeface="+mn-cs"/>
              </a:rPr>
              <a:t>時等</a:t>
            </a:r>
            <a:r>
              <a:rPr kumimoji="1" lang="ja-JP" altLang="ja-JP" sz="1200" kern="1200" dirty="0">
                <a:solidFill>
                  <a:schemeClr val="tx1"/>
                </a:solidFill>
                <a:effectLst/>
                <a:cs typeface="+mn-cs"/>
              </a:rPr>
              <a:t>に対応する</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データの管理責任者が決定しているか</a:t>
            </a:r>
            <a:r>
              <a:rPr kumimoji="1" lang="en-US" altLang="ja-JP" sz="1200" kern="1200" dirty="0">
                <a:solidFill>
                  <a:schemeClr val="tx1"/>
                </a:solidFill>
                <a:effectLst/>
                <a:cs typeface="+mn-cs"/>
              </a:rPr>
              <a:t>[break:"0.01s"]</a:t>
            </a:r>
            <a:r>
              <a:rPr kumimoji="1" lang="ja-JP" altLang="ja-JP" sz="1200" kern="1200" dirty="0" err="1">
                <a:solidFill>
                  <a:schemeClr val="tx1"/>
                </a:solidFill>
                <a:effectLst/>
                <a:cs typeface="+mn-cs"/>
              </a:rPr>
              <a:t>、</a:t>
            </a:r>
            <a:r>
              <a:rPr kumimoji="1" lang="ja-JP" altLang="ja-JP" sz="1200" kern="1200" dirty="0">
                <a:solidFill>
                  <a:schemeClr val="tx1"/>
                </a:solidFill>
                <a:effectLst/>
                <a:cs typeface="+mn-cs"/>
              </a:rPr>
              <a:t>といったことも確認する必要があります。</a:t>
            </a:r>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さらに、データ公開までの猶予期間（エンバーゴ期間）の有無</a:t>
            </a:r>
            <a:r>
              <a:rPr kumimoji="1" lang="ja-JP" altLang="en-US" sz="1200" kern="1200" dirty="0">
                <a:solidFill>
                  <a:schemeClr val="tx1"/>
                </a:solidFill>
                <a:effectLst/>
                <a:cs typeface="+mn-cs"/>
              </a:rPr>
              <a:t>や、</a:t>
            </a:r>
            <a:r>
              <a:rPr lang="en-US" altLang="ja-JP" sz="1200" dirty="0"/>
              <a:t>(</a:t>
            </a:r>
            <a:r>
              <a:rPr lang="ja-JP" altLang="en-US" sz="1200" dirty="0"/>
              <a:t>データ</a:t>
            </a:r>
            <a:r>
              <a:rPr lang="en-US" altLang="ja-JP" sz="1200" dirty="0"/>
              <a:t>)[kana:"</a:t>
            </a:r>
            <a:r>
              <a:rPr lang="ja-JP" altLang="en-US" sz="1200" dirty="0"/>
              <a:t>デ</a:t>
            </a:r>
            <a:r>
              <a:rPr lang="en-US" altLang="ja-JP" sz="1200" dirty="0"/>
              <a:t>'</a:t>
            </a:r>
            <a:r>
              <a:rPr lang="ja-JP" altLang="en-US" sz="1200" dirty="0" err="1"/>
              <a:t>ー</a:t>
            </a:r>
            <a:r>
              <a:rPr lang="ja-JP" altLang="en-US" sz="1200" dirty="0"/>
              <a:t>タ</a:t>
            </a:r>
            <a:r>
              <a:rPr lang="en-US" altLang="ja-JP" sz="1200" dirty="0"/>
              <a:t>"]</a:t>
            </a:r>
            <a:r>
              <a:rPr lang="ja-JP" altLang="en-US" sz="1200" dirty="0"/>
              <a:t> </a:t>
            </a:r>
            <a:r>
              <a:rPr lang="en-US" altLang="ja-JP" sz="1200" dirty="0"/>
              <a:t>(</a:t>
            </a:r>
            <a:r>
              <a:rPr lang="ja-JP" altLang="en-US" sz="1200" dirty="0"/>
              <a:t>管理計画</a:t>
            </a:r>
            <a:r>
              <a:rPr lang="en-US" altLang="ja-JP" sz="1200" dirty="0"/>
              <a:t>)[kana:"</a:t>
            </a:r>
            <a:r>
              <a:rPr lang="ja-JP" altLang="en-US" sz="1200" dirty="0"/>
              <a:t>カンリケ</a:t>
            </a:r>
            <a:r>
              <a:rPr lang="en-US" altLang="ja-JP" sz="1200" dirty="0"/>
              <a:t>'</a:t>
            </a:r>
            <a:r>
              <a:rPr lang="ja-JP" altLang="en-US" sz="1200" dirty="0"/>
              <a:t>イカク</a:t>
            </a:r>
            <a:r>
              <a:rPr lang="en-US" altLang="ja-JP" sz="1200" dirty="0"/>
              <a:t>"]</a:t>
            </a:r>
            <a:r>
              <a:rPr lang="ja-JP" altLang="en-US" sz="1200" dirty="0"/>
              <a:t> </a:t>
            </a:r>
            <a:r>
              <a:rPr kumimoji="1" lang="en-US" altLang="ja-JP" sz="1200" kern="1200" dirty="0">
                <a:solidFill>
                  <a:schemeClr val="tx1"/>
                </a:solidFill>
                <a:effectLst/>
                <a:cs typeface="+mn-cs"/>
              </a:rPr>
              <a:t>[break:"0.01s"]DMP</a:t>
            </a:r>
            <a:r>
              <a:rPr kumimoji="1" lang="ja-JP" altLang="en-US" sz="1200" kern="1200" dirty="0">
                <a:solidFill>
                  <a:schemeClr val="tx1"/>
                </a:solidFill>
                <a:effectLst/>
                <a:cs typeface="+mn-cs"/>
              </a:rPr>
              <a:t>の記載</a:t>
            </a:r>
            <a:r>
              <a:rPr kumimoji="1" lang="ja-JP" altLang="ja-JP" sz="1200" kern="1200" dirty="0">
                <a:solidFill>
                  <a:schemeClr val="tx1"/>
                </a:solidFill>
                <a:effectLst/>
                <a:cs typeface="+mn-cs"/>
              </a:rPr>
              <a:t>事項について</a:t>
            </a:r>
            <a:r>
              <a:rPr kumimoji="1" lang="ja-JP" altLang="en-US" sz="1200" kern="1200" dirty="0">
                <a:solidFill>
                  <a:schemeClr val="tx1"/>
                </a:solidFill>
                <a:effectLst/>
                <a:cs typeface="+mn-cs"/>
              </a:rPr>
              <a:t>も確認が必要です</a:t>
            </a:r>
            <a:r>
              <a:rPr kumimoji="1" lang="ja-JP" altLang="ja-JP" sz="1200" kern="1200" dirty="0">
                <a:solidFill>
                  <a:schemeClr val="tx1"/>
                </a:solidFill>
                <a:effectLst/>
                <a:cs typeface="+mn-cs"/>
              </a:rPr>
              <a:t>。</a:t>
            </a:r>
            <a:endParaRPr kumimoji="1" lang="en-US" altLang="ja-JP" sz="1200" kern="1200" dirty="0">
              <a:solidFill>
                <a:schemeClr val="tx1"/>
              </a:solidFill>
              <a:effectLst/>
              <a:cs typeface="+mn-cs"/>
            </a:endParaRPr>
          </a:p>
          <a:p>
            <a:endParaRPr kumimoji="1" lang="en-US" altLang="ja-JP" sz="1200" kern="1200" dirty="0">
              <a:solidFill>
                <a:schemeClr val="tx1"/>
              </a:solidFill>
              <a:effectLst/>
              <a:cs typeface="+mn-cs"/>
            </a:endParaRPr>
          </a:p>
          <a:p>
            <a:r>
              <a:rPr kumimoji="1" lang="ja-JP" altLang="en-US" sz="1200" kern="1200" dirty="0">
                <a:solidFill>
                  <a:schemeClr val="tx1"/>
                </a:solidFill>
                <a:effectLst/>
                <a:cs typeface="+mn-cs"/>
              </a:rPr>
              <a:t>もうひとつ、</a:t>
            </a:r>
            <a:r>
              <a:rPr kumimoji="1" lang="ja-JP" altLang="ja-JP" sz="1200" kern="1200" dirty="0">
                <a:solidFill>
                  <a:schemeClr val="tx1"/>
                </a:solidFill>
                <a:effectLst/>
                <a:cs typeface="+mn-cs"/>
              </a:rPr>
              <a:t>研究データ管理</a:t>
            </a:r>
            <a:r>
              <a:rPr kumimoji="1" lang="ja-JP" altLang="en-US" sz="1200" kern="1200" dirty="0">
                <a:solidFill>
                  <a:schemeClr val="tx1"/>
                </a:solidFill>
                <a:effectLst/>
                <a:cs typeface="+mn-cs"/>
              </a:rPr>
              <a:t>や公開</a:t>
            </a:r>
            <a:r>
              <a:rPr kumimoji="1" lang="ja-JP" altLang="ja-JP" sz="1200" kern="1200" dirty="0">
                <a:solidFill>
                  <a:schemeClr val="tx1"/>
                </a:solidFill>
                <a:effectLst/>
                <a:cs typeface="+mn-cs"/>
              </a:rPr>
              <a:t>を考える上で、大切な考え方として「</a:t>
            </a:r>
            <a:r>
              <a:rPr kumimoji="1" lang="en-US" altLang="ja-JP" sz="1200" kern="1200" dirty="0">
                <a:solidFill>
                  <a:schemeClr val="tx1"/>
                </a:solidFill>
                <a:effectLst/>
                <a:cs typeface="+mn-cs"/>
              </a:rPr>
              <a:t>FAIR</a:t>
            </a:r>
            <a:r>
              <a:rPr kumimoji="1" lang="ja-JP" altLang="ja-JP" sz="1200" kern="1200" dirty="0">
                <a:solidFill>
                  <a:schemeClr val="tx1"/>
                </a:solidFill>
                <a:effectLst/>
                <a:cs typeface="+mn-cs"/>
              </a:rPr>
              <a:t>（フェア）原則」があります。</a:t>
            </a:r>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これは、研究データの再利用を推進する上で重要な事項を</a:t>
            </a:r>
            <a:r>
              <a:rPr kumimoji="1" lang="en-US" altLang="ja-JP" sz="1200" kern="1200" dirty="0">
                <a:solidFill>
                  <a:schemeClr val="tx1"/>
                </a:solidFill>
                <a:effectLst/>
                <a:cs typeface="+mn-cs"/>
              </a:rPr>
              <a:t>4</a:t>
            </a:r>
            <a:r>
              <a:rPr kumimoji="1" lang="ja-JP" altLang="ja-JP" sz="1200" kern="1200" dirty="0" err="1">
                <a:solidFill>
                  <a:schemeClr val="tx1"/>
                </a:solidFill>
                <a:effectLst/>
                <a:cs typeface="+mn-cs"/>
              </a:rPr>
              <a:t>つの</a:t>
            </a:r>
            <a:r>
              <a:rPr kumimoji="1" lang="ja-JP" altLang="ja-JP" sz="1200" kern="1200" dirty="0">
                <a:solidFill>
                  <a:schemeClr val="tx1"/>
                </a:solidFill>
                <a:effectLst/>
                <a:cs typeface="+mn-cs"/>
              </a:rPr>
              <a:t>柱に整理したもので、</a:t>
            </a:r>
            <a:r>
              <a:rPr kumimoji="1" lang="en-US" altLang="ja-JP" sz="1200" kern="1200" dirty="0">
                <a:solidFill>
                  <a:schemeClr val="tx1"/>
                </a:solidFill>
                <a:effectLst/>
                <a:cs typeface="+mn-cs"/>
              </a:rPr>
              <a:t>Findable</a:t>
            </a:r>
            <a:r>
              <a:rPr kumimoji="1" lang="ja-JP" altLang="ja-JP" sz="1200" kern="1200" dirty="0">
                <a:solidFill>
                  <a:schemeClr val="tx1"/>
                </a:solidFill>
                <a:effectLst/>
                <a:cs typeface="+mn-cs"/>
              </a:rPr>
              <a:t>（ファインダブル）発見可能性、</a:t>
            </a:r>
            <a:r>
              <a:rPr kumimoji="1" lang="en-US" altLang="ja-JP" sz="1200" kern="1200" dirty="0">
                <a:solidFill>
                  <a:schemeClr val="tx1"/>
                </a:solidFill>
                <a:effectLst/>
                <a:cs typeface="+mn-cs"/>
              </a:rPr>
              <a:t>Accessible</a:t>
            </a:r>
            <a:r>
              <a:rPr kumimoji="1" lang="ja-JP" altLang="ja-JP" sz="1200" kern="1200" dirty="0">
                <a:solidFill>
                  <a:schemeClr val="tx1"/>
                </a:solidFill>
                <a:effectLst/>
                <a:cs typeface="+mn-cs"/>
              </a:rPr>
              <a:t>（アクセシブル）アクセス可能性、</a:t>
            </a:r>
            <a:r>
              <a:rPr kumimoji="1" lang="en-US" altLang="ja-JP" sz="1200" kern="1200" dirty="0">
                <a:solidFill>
                  <a:schemeClr val="tx1"/>
                </a:solidFill>
                <a:effectLst/>
                <a:cs typeface="+mn-cs"/>
              </a:rPr>
              <a:t>Interoperable</a:t>
            </a:r>
            <a:r>
              <a:rPr kumimoji="1" lang="ja-JP" altLang="ja-JP" sz="1200" kern="1200" dirty="0">
                <a:solidFill>
                  <a:schemeClr val="tx1"/>
                </a:solidFill>
                <a:effectLst/>
                <a:cs typeface="+mn-cs"/>
              </a:rPr>
              <a:t>（インターオペラブル）相互運用可能性、</a:t>
            </a:r>
            <a:r>
              <a:rPr kumimoji="1" lang="en-US" altLang="ja-JP" sz="1200" kern="1200" dirty="0">
                <a:solidFill>
                  <a:schemeClr val="tx1"/>
                </a:solidFill>
                <a:effectLst/>
                <a:cs typeface="+mn-cs"/>
              </a:rPr>
              <a:t>Re-usable</a:t>
            </a:r>
            <a:r>
              <a:rPr kumimoji="1" lang="ja-JP" altLang="ja-JP" sz="1200" kern="1200" dirty="0">
                <a:solidFill>
                  <a:schemeClr val="tx1"/>
                </a:solidFill>
                <a:effectLst/>
                <a:cs typeface="+mn-cs"/>
              </a:rPr>
              <a:t>（リユーザブル）再利用可能性</a:t>
            </a:r>
            <a:r>
              <a:rPr kumimoji="1" lang="ja-JP" altLang="en-US" sz="1200" kern="1200" dirty="0">
                <a:solidFill>
                  <a:schemeClr val="tx1"/>
                </a:solidFill>
                <a:effectLst/>
                <a:cs typeface="+mn-cs"/>
              </a:rPr>
              <a:t>の</a:t>
            </a:r>
            <a:r>
              <a:rPr kumimoji="1" lang="ja-JP" altLang="ja-JP" sz="1200" kern="1200" dirty="0">
                <a:solidFill>
                  <a:schemeClr val="tx1"/>
                </a:solidFill>
                <a:effectLst/>
                <a:cs typeface="+mn-cs"/>
              </a:rPr>
              <a:t>英語の頭文字をとって</a:t>
            </a:r>
            <a:r>
              <a:rPr kumimoji="1" lang="en-US" altLang="ja-JP" sz="1200" kern="1200" dirty="0">
                <a:solidFill>
                  <a:schemeClr val="tx1"/>
                </a:solidFill>
                <a:effectLst/>
                <a:cs typeface="+mn-cs"/>
              </a:rPr>
              <a:t>FAIR</a:t>
            </a:r>
            <a:r>
              <a:rPr kumimoji="1" lang="ja-JP" altLang="ja-JP" sz="1200" kern="1200" dirty="0">
                <a:solidFill>
                  <a:schemeClr val="tx1"/>
                </a:solidFill>
                <a:effectLst/>
                <a:cs typeface="+mn-cs"/>
              </a:rPr>
              <a:t>（フェア）原則と呼ばれています。</a:t>
            </a:r>
            <a:endParaRPr kumimoji="1" lang="en-US" altLang="ja-JP" sz="1200" kern="1200" dirty="0">
              <a:solidFill>
                <a:schemeClr val="tx1"/>
              </a:solidFill>
              <a:effectLst/>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2400" dirty="0">
                <a:latin typeface="BIZ UDPGothic" panose="020B0400000000000000" pitchFamily="34" charset="-128"/>
                <a:ea typeface="BIZ UDPGothic" panose="020B0400000000000000" pitchFamily="34" charset="-128"/>
              </a:rPr>
              <a:t>総務省（</a:t>
            </a:r>
            <a:r>
              <a:rPr lang="en-US" altLang="ja-JP" sz="2400" dirty="0">
                <a:latin typeface="BIZ UDPGothic" panose="020B0400000000000000" pitchFamily="34" charset="-128"/>
                <a:ea typeface="BIZ UDPGothic" panose="020B0400000000000000" pitchFamily="34" charset="-128"/>
              </a:rPr>
              <a:t>2023, 6, 16</a:t>
            </a:r>
            <a:r>
              <a:rPr lang="ja-JP" altLang="en-US" sz="2400" dirty="0">
                <a:latin typeface="BIZ UDPGothic" panose="020B0400000000000000" pitchFamily="34" charset="-128"/>
                <a:ea typeface="BIZ UDPGothic" panose="020B0400000000000000" pitchFamily="34" charset="-128"/>
              </a:rPr>
              <a:t>）「匿名データの作成・提供に関するガイドライン」　</a:t>
            </a:r>
            <a:r>
              <a:rPr lang="en-US" altLang="ja-JP" sz="1200" dirty="0">
                <a:latin typeface="BIZ UDPGothic" panose="020B0400000000000000" pitchFamily="34" charset="-128"/>
                <a:ea typeface="BIZ UDPGothic" panose="020B0400000000000000" pitchFamily="34" charset="-128"/>
                <a:hlinkClick r:id="rId3"/>
              </a:rPr>
              <a:t>http://www.soumu.go.jp/main_content/000398971.pdf</a:t>
            </a:r>
            <a:endParaRPr lang="en-US" altLang="ja-JP" sz="1200" b="0" dirty="0">
              <a:solidFill>
                <a:schemeClr val="tx1"/>
              </a:solidFill>
              <a:latin typeface="BIZ UDPGothic" panose="020B0400000000000000" pitchFamily="34" charset="-128"/>
              <a:ea typeface="BIZ UDPGothic" panose="020B0400000000000000" pitchFamily="34" charset="-128"/>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ja-JP" sz="1400" b="1" dirty="0">
                <a:solidFill>
                  <a:prstClr val="black"/>
                </a:solidFill>
                <a:latin typeface="BIZ UDPGothic" panose="020B0400000000000000" pitchFamily="34" charset="-128"/>
                <a:ea typeface="BIZ UDPGothic" panose="020B0400000000000000" pitchFamily="34" charset="-128"/>
              </a:rPr>
              <a:t>FORCE11</a:t>
            </a:r>
            <a:r>
              <a:rPr lang="ja-JP" altLang="en-US" sz="1400" b="1" dirty="0">
                <a:solidFill>
                  <a:prstClr val="black"/>
                </a:solidFill>
                <a:latin typeface="BIZ UDPGothic" panose="020B0400000000000000" pitchFamily="34" charset="-128"/>
                <a:ea typeface="BIZ UDPGothic" panose="020B0400000000000000" pitchFamily="34" charset="-128"/>
              </a:rPr>
              <a:t>（</a:t>
            </a:r>
            <a:r>
              <a:rPr lang="en-US" altLang="ja-JP" sz="1400" b="1" dirty="0">
                <a:solidFill>
                  <a:prstClr val="black"/>
                </a:solidFill>
                <a:latin typeface="BIZ UDPGothic" panose="020B0400000000000000" pitchFamily="34" charset="-128"/>
                <a:ea typeface="BIZ UDPGothic" panose="020B0400000000000000" pitchFamily="34" charset="-128"/>
              </a:rPr>
              <a:t>The Future of Research ) </a:t>
            </a:r>
            <a:r>
              <a:rPr lang="en-US" altLang="ja-JP" sz="900" dirty="0">
                <a:solidFill>
                  <a:prstClr val="black"/>
                </a:solidFill>
                <a:latin typeface="BIZ UDPGothic" panose="020B0400000000000000" pitchFamily="34" charset="-128"/>
                <a:ea typeface="BIZ UDPGothic" panose="020B0400000000000000" pitchFamily="34" charset="-128"/>
                <a:hlinkClick r:id="rId4"/>
              </a:rPr>
              <a:t>https://www.force11.org/group/fairgroup/fairprinciples</a:t>
            </a:r>
            <a:endParaRPr lang="en-US" altLang="ja-JP" sz="900" b="0" dirty="0">
              <a:solidFill>
                <a:prstClr val="black"/>
              </a:solidFill>
              <a:latin typeface="BIZ UDPGothic" panose="020B0400000000000000" pitchFamily="34" charset="-128"/>
              <a:ea typeface="BIZ UDPGothic" panose="020B0400000000000000" pitchFamily="34" charset="-128"/>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ja-JP" sz="1400" b="1" dirty="0">
                <a:solidFill>
                  <a:prstClr val="black"/>
                </a:solidFill>
                <a:latin typeface="BIZ UDPGothic" panose="020B0400000000000000" pitchFamily="34" charset="-128"/>
                <a:ea typeface="BIZ UDPGothic" panose="020B0400000000000000" pitchFamily="34" charset="-128"/>
              </a:rPr>
              <a:t>NBDC</a:t>
            </a:r>
            <a:r>
              <a:rPr lang="ja-JP" altLang="en-US" sz="1400" b="1" dirty="0">
                <a:solidFill>
                  <a:prstClr val="black"/>
                </a:solidFill>
                <a:latin typeface="BIZ UDPGothic" panose="020B0400000000000000" pitchFamily="34" charset="-128"/>
                <a:ea typeface="BIZ UDPGothic" panose="020B0400000000000000" pitchFamily="34" charset="-128"/>
              </a:rPr>
              <a:t>研究チーム</a:t>
            </a:r>
            <a:r>
              <a:rPr lang="en-US" altLang="ja-JP" sz="1400" b="1" dirty="0">
                <a:solidFill>
                  <a:prstClr val="black"/>
                </a:solidFill>
                <a:latin typeface="BIZ UDPGothic" panose="020B0400000000000000" pitchFamily="34" charset="-128"/>
                <a:ea typeface="BIZ UDPGothic" panose="020B0400000000000000" pitchFamily="34" charset="-128"/>
              </a:rPr>
              <a:t>(</a:t>
            </a:r>
            <a:r>
              <a:rPr lang="ja-JP" altLang="en-US" sz="1400" b="1" dirty="0">
                <a:solidFill>
                  <a:prstClr val="black"/>
                </a:solidFill>
                <a:latin typeface="BIZ UDPGothic" panose="020B0400000000000000" pitchFamily="34" charset="-128"/>
                <a:ea typeface="BIZ UDPGothic" panose="020B0400000000000000" pitchFamily="34" charset="-128"/>
              </a:rPr>
              <a:t>訳</a:t>
            </a:r>
            <a:r>
              <a:rPr lang="en-US" altLang="ja-JP" sz="1400" b="1" dirty="0">
                <a:solidFill>
                  <a:prstClr val="black"/>
                </a:solidFill>
                <a:latin typeface="BIZ UDPGothic" panose="020B0400000000000000" pitchFamily="34" charset="-128"/>
                <a:ea typeface="BIZ UDPGothic" panose="020B0400000000000000" pitchFamily="34" charset="-128"/>
              </a:rPr>
              <a:t>)</a:t>
            </a:r>
            <a:r>
              <a:rPr lang="ja-JP" altLang="en-US" sz="1400" b="1" dirty="0">
                <a:solidFill>
                  <a:prstClr val="black"/>
                </a:solidFill>
                <a:latin typeface="BIZ UDPGothic" panose="020B0400000000000000" pitchFamily="34" charset="-128"/>
                <a:ea typeface="BIZ UDPGothic" panose="020B0400000000000000" pitchFamily="34" charset="-128"/>
              </a:rPr>
              <a:t>　</a:t>
            </a:r>
            <a:r>
              <a:rPr lang="en-US" altLang="ja-JP" sz="1400" b="1" dirty="0">
                <a:solidFill>
                  <a:prstClr val="black"/>
                </a:solidFill>
                <a:latin typeface="BIZ UDPGothic" panose="020B0400000000000000" pitchFamily="34" charset="-128"/>
                <a:ea typeface="BIZ UDPGothic" panose="020B0400000000000000" pitchFamily="34" charset="-128"/>
              </a:rPr>
              <a:t>FAIR</a:t>
            </a:r>
            <a:r>
              <a:rPr lang="ja-JP" altLang="en-US" sz="1400" b="1" dirty="0">
                <a:solidFill>
                  <a:prstClr val="black"/>
                </a:solidFill>
                <a:latin typeface="BIZ UDPGothic" panose="020B0400000000000000" pitchFamily="34" charset="-128"/>
                <a:ea typeface="BIZ UDPGothic" panose="020B0400000000000000" pitchFamily="34" charset="-128"/>
              </a:rPr>
              <a:t>原則（「</a:t>
            </a:r>
            <a:r>
              <a:rPr lang="en-US" altLang="ja-JP" sz="1400" b="1" dirty="0">
                <a:solidFill>
                  <a:prstClr val="black"/>
                </a:solidFill>
                <a:latin typeface="BIZ UDPGothic" panose="020B0400000000000000" pitchFamily="34" charset="-128"/>
                <a:ea typeface="BIZ UDPGothic" panose="020B0400000000000000" pitchFamily="34" charset="-128"/>
              </a:rPr>
              <a:t>THE FAIR DATA PRINCIPLES</a:t>
            </a:r>
            <a:r>
              <a:rPr lang="ja-JP" altLang="en-US" sz="1400" b="1" dirty="0">
                <a:solidFill>
                  <a:prstClr val="black"/>
                </a:solidFill>
                <a:latin typeface="BIZ UDPGothic" panose="020B0400000000000000" pitchFamily="34" charset="-128"/>
                <a:ea typeface="BIZ UDPGothic" panose="020B0400000000000000" pitchFamily="34" charset="-128"/>
              </a:rPr>
              <a:t>」和訳）（</a:t>
            </a:r>
            <a:r>
              <a:rPr lang="en-US" altLang="ja-JP" sz="1400" b="1" dirty="0">
                <a:solidFill>
                  <a:prstClr val="black"/>
                </a:solidFill>
                <a:latin typeface="BIZ UDPGothic" panose="020B0400000000000000" pitchFamily="34" charset="-128"/>
                <a:ea typeface="BIZ UDPGothic" panose="020B0400000000000000" pitchFamily="34" charset="-128"/>
              </a:rPr>
              <a:t>2019</a:t>
            </a:r>
            <a:r>
              <a:rPr lang="ja-JP" altLang="en-US" sz="1400" b="1" dirty="0">
                <a:solidFill>
                  <a:prstClr val="black"/>
                </a:solidFill>
                <a:latin typeface="BIZ UDPGothic" panose="020B0400000000000000" pitchFamily="34" charset="-128"/>
                <a:ea typeface="BIZ UDPGothic" panose="020B0400000000000000" pitchFamily="34" charset="-128"/>
              </a:rPr>
              <a:t>）</a:t>
            </a:r>
            <a:r>
              <a:rPr lang="en-US" altLang="ja-JP" sz="1400" b="1" dirty="0">
                <a:solidFill>
                  <a:prstClr val="black"/>
                </a:solidFill>
                <a:latin typeface="BIZ UDPGothic" panose="020B0400000000000000" pitchFamily="34" charset="-128"/>
                <a:ea typeface="BIZ UDPGothic" panose="020B0400000000000000" pitchFamily="34" charset="-128"/>
              </a:rPr>
              <a:t>  </a:t>
            </a:r>
            <a:r>
              <a:rPr lang="en-US" altLang="ja-JP" sz="900" dirty="0">
                <a:solidFill>
                  <a:prstClr val="black"/>
                </a:solidFill>
                <a:latin typeface="BIZ UDPGothic" panose="020B0400000000000000" pitchFamily="34" charset="-128"/>
                <a:ea typeface="BIZ UDPGothic" panose="020B0400000000000000" pitchFamily="34" charset="-128"/>
                <a:hlinkClick r:id="rId5"/>
              </a:rPr>
              <a:t>https://doi.org/10.18908/a.2019112601</a:t>
            </a:r>
            <a:endParaRPr lang="en-US" altLang="ja-JP" sz="900" dirty="0">
              <a:solidFill>
                <a:prstClr val="black"/>
              </a:solidFill>
              <a:latin typeface="BIZ UDPGothic" panose="020B0400000000000000" pitchFamily="34" charset="-128"/>
              <a:ea typeface="BIZ UDPGothic" panose="020B0400000000000000" pitchFamily="34" charset="-128"/>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a:solidFill>
                  <a:sysClr val="windowText" lastClr="000000"/>
                </a:solidFill>
                <a:latin typeface="BIZ UDPGothic" panose="020B0400000000000000" pitchFamily="34" charset="-128"/>
                <a:ea typeface="BIZ UDPGothic" panose="020B0400000000000000" pitchFamily="34" charset="-128"/>
              </a:rPr>
              <a:t>吉田幸苗</a:t>
            </a:r>
            <a:r>
              <a:rPr lang="en-US" altLang="ja-JP" sz="1200" dirty="0">
                <a:solidFill>
                  <a:sysClr val="windowText" lastClr="000000"/>
                </a:solidFill>
                <a:latin typeface="BIZ UDPGothic" panose="020B0400000000000000" pitchFamily="34" charset="-128"/>
                <a:ea typeface="BIZ UDPGothic" panose="020B0400000000000000" pitchFamily="34" charset="-128"/>
              </a:rPr>
              <a:t> et al.</a:t>
            </a:r>
            <a:r>
              <a:rPr lang="ja-JP" altLang="en-US" sz="1200" dirty="0">
                <a:solidFill>
                  <a:sysClr val="windowText" lastClr="000000"/>
                </a:solidFill>
                <a:latin typeface="BIZ UDPGothic" panose="020B0400000000000000" pitchFamily="34" charset="-128"/>
                <a:ea typeface="BIZ UDPGothic" panose="020B0400000000000000" pitchFamily="34" charset="-128"/>
              </a:rPr>
              <a:t>（</a:t>
            </a:r>
            <a:r>
              <a:rPr lang="en-US" altLang="ja-JP" sz="1200" dirty="0">
                <a:solidFill>
                  <a:sysClr val="windowText" lastClr="000000"/>
                </a:solidFill>
                <a:latin typeface="BIZ UDPGothic" panose="020B0400000000000000" pitchFamily="34" charset="-128"/>
                <a:ea typeface="BIZ UDPGothic" panose="020B0400000000000000" pitchFamily="34" charset="-128"/>
              </a:rPr>
              <a:t>2021, 2, 10</a:t>
            </a:r>
            <a:r>
              <a:rPr lang="ja-JP" altLang="en-US" sz="1200" dirty="0">
                <a:solidFill>
                  <a:sysClr val="windowText" lastClr="000000"/>
                </a:solidFill>
                <a:latin typeface="BIZ UDPGothic" panose="020B0400000000000000" pitchFamily="34" charset="-128"/>
                <a:ea typeface="BIZ UDPGothic" panose="020B0400000000000000" pitchFamily="34" charset="-128"/>
              </a:rPr>
              <a:t>）「</a:t>
            </a:r>
            <a:r>
              <a:rPr kumimoji="1" lang="ja-JP" altLang="en-US" sz="1200" dirty="0">
                <a:solidFill>
                  <a:sysClr val="windowText" lastClr="000000"/>
                </a:solidFill>
                <a:latin typeface="BIZ UDPGothic" panose="020B0400000000000000" pitchFamily="34" charset="-128"/>
                <a:ea typeface="BIZ UDPGothic" panose="020B0400000000000000" pitchFamily="34" charset="-128"/>
              </a:rPr>
              <a:t>研究データ管理サービスの設計と実践</a:t>
            </a:r>
            <a:r>
              <a:rPr kumimoji="1" lang="en-US" altLang="ja-JP" sz="1200" dirty="0">
                <a:solidFill>
                  <a:sysClr val="windowText" lastClr="000000"/>
                </a:solidFill>
                <a:latin typeface="BIZ UDPGothic" panose="020B0400000000000000" pitchFamily="34" charset="-128"/>
                <a:ea typeface="BIZ UDPGothic" panose="020B0400000000000000" pitchFamily="34" charset="-128"/>
              </a:rPr>
              <a:t>_</a:t>
            </a:r>
            <a:r>
              <a:rPr kumimoji="1" lang="ja-JP" altLang="en-US" sz="1200" dirty="0">
                <a:solidFill>
                  <a:sysClr val="windowText" lastClr="000000"/>
                </a:solidFill>
                <a:latin typeface="BIZ UDPGothic" panose="020B0400000000000000" pitchFamily="34" charset="-128"/>
                <a:ea typeface="BIZ UDPGothic" panose="020B0400000000000000" pitchFamily="34" charset="-128"/>
              </a:rPr>
              <a:t>第１章</a:t>
            </a:r>
            <a:r>
              <a:rPr lang="en-US" altLang="ja-JP" sz="1200" dirty="0">
                <a:solidFill>
                  <a:sysClr val="windowText" lastClr="000000"/>
                </a:solidFill>
                <a:latin typeface="BIZ UDPGothic" panose="020B0400000000000000" pitchFamily="34" charset="-128"/>
                <a:ea typeface="BIZ UDPGothic" panose="020B0400000000000000" pitchFamily="34" charset="-128"/>
              </a:rPr>
              <a:t>_</a:t>
            </a:r>
            <a:r>
              <a:rPr kumimoji="1" lang="ja-JP" altLang="en-US" sz="1200" dirty="0">
                <a:solidFill>
                  <a:sysClr val="windowText" lastClr="000000"/>
                </a:solidFill>
                <a:latin typeface="BIZ UDPGothic" panose="020B0400000000000000" pitchFamily="34" charset="-128"/>
                <a:ea typeface="BIZ UDPGothic" panose="020B0400000000000000" pitchFamily="34" charset="-128"/>
              </a:rPr>
              <a:t>第</a:t>
            </a:r>
            <a:r>
              <a:rPr kumimoji="1" lang="en-US" altLang="ja-JP" sz="1200" dirty="0">
                <a:solidFill>
                  <a:sysClr val="windowText" lastClr="000000"/>
                </a:solidFill>
                <a:latin typeface="BIZ UDPGothic" panose="020B0400000000000000" pitchFamily="34" charset="-128"/>
                <a:ea typeface="BIZ UDPGothic" panose="020B0400000000000000" pitchFamily="34" charset="-128"/>
              </a:rPr>
              <a:t>2</a:t>
            </a:r>
            <a:r>
              <a:rPr kumimoji="1" lang="ja-JP" altLang="en-US" sz="1200" dirty="0">
                <a:solidFill>
                  <a:sysClr val="windowText" lastClr="000000"/>
                </a:solidFill>
                <a:latin typeface="BIZ UDPGothic" panose="020B0400000000000000" pitchFamily="34" charset="-128"/>
                <a:ea typeface="BIZ UDPGothic" panose="020B0400000000000000" pitchFamily="34" charset="-128"/>
              </a:rPr>
              <a:t>版」</a:t>
            </a:r>
            <a:r>
              <a:rPr kumimoji="1" lang="en-US" altLang="ja-JP" sz="1200" dirty="0">
                <a:solidFill>
                  <a:sysClr val="windowText" lastClr="000000"/>
                </a:solidFill>
                <a:latin typeface="BIZ UDPGothic" panose="020B0400000000000000" pitchFamily="34" charset="-128"/>
                <a:ea typeface="BIZ UDPGothic" panose="020B0400000000000000" pitchFamily="34" charset="-128"/>
              </a:rPr>
              <a:t>, pp.</a:t>
            </a:r>
            <a:r>
              <a:rPr lang="en-US" altLang="ja-JP" sz="1200" dirty="0">
                <a:solidFill>
                  <a:sysClr val="windowText" lastClr="000000"/>
                </a:solidFill>
                <a:latin typeface="BIZ UDPGothic" panose="020B0400000000000000" pitchFamily="34" charset="-128"/>
                <a:ea typeface="BIZ UDPGothic" panose="020B0400000000000000" pitchFamily="34" charset="-128"/>
              </a:rPr>
              <a:t>20. </a:t>
            </a:r>
            <a:r>
              <a:rPr lang="en-US" altLang="ja-JP" sz="1200" dirty="0">
                <a:solidFill>
                  <a:sysClr val="windowText" lastClr="000000"/>
                </a:solidFill>
                <a:latin typeface="BIZ UDPGothic" panose="020B0400000000000000" pitchFamily="34" charset="-128"/>
                <a:ea typeface="BIZ UDPGothic" panose="020B0400000000000000" pitchFamily="34" charset="-128"/>
                <a:hlinkClick r:id="rId6"/>
              </a:rPr>
              <a:t>https://jpcoar.repo.nii.ac.jp/records/607</a:t>
            </a:r>
            <a:endParaRPr kumimoji="1" lang="en-US" altLang="ja-JP" sz="1200" dirty="0">
              <a:solidFill>
                <a:sysClr val="windowText" lastClr="000000"/>
              </a:solidFill>
              <a:latin typeface="BIZ UDPGothic" panose="020B0400000000000000" pitchFamily="34" charset="-128"/>
              <a:ea typeface="BIZ UDPGothic" panose="020B0400000000000000" pitchFamily="34" charset="-128"/>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a:solidFill>
                  <a:sysClr val="windowText" lastClr="000000"/>
                </a:solidFill>
                <a:latin typeface="BIZ UDPGothic" panose="020B0400000000000000" pitchFamily="34" charset="-128"/>
                <a:ea typeface="BIZ UDPGothic" panose="020B0400000000000000" pitchFamily="34" charset="-128"/>
              </a:rPr>
              <a:t>吉田幸苗</a:t>
            </a:r>
            <a:r>
              <a:rPr lang="en-US" altLang="ja-JP" sz="1200" dirty="0">
                <a:solidFill>
                  <a:sysClr val="windowText" lastClr="000000"/>
                </a:solidFill>
                <a:latin typeface="BIZ UDPGothic" panose="020B0400000000000000" pitchFamily="34" charset="-128"/>
                <a:ea typeface="BIZ UDPGothic" panose="020B0400000000000000" pitchFamily="34" charset="-128"/>
              </a:rPr>
              <a:t> et al.</a:t>
            </a:r>
            <a:r>
              <a:rPr lang="ja-JP" altLang="en-US" sz="1200" dirty="0">
                <a:solidFill>
                  <a:sysClr val="windowText" lastClr="000000"/>
                </a:solidFill>
                <a:latin typeface="BIZ UDPGothic" panose="020B0400000000000000" pitchFamily="34" charset="-128"/>
                <a:ea typeface="BIZ UDPGothic" panose="020B0400000000000000" pitchFamily="34" charset="-128"/>
              </a:rPr>
              <a:t>（</a:t>
            </a:r>
            <a:r>
              <a:rPr lang="en-US" altLang="ja-JP" sz="1200" dirty="0">
                <a:solidFill>
                  <a:sysClr val="windowText" lastClr="000000"/>
                </a:solidFill>
                <a:latin typeface="BIZ UDPGothic" panose="020B0400000000000000" pitchFamily="34" charset="-128"/>
                <a:ea typeface="BIZ UDPGothic" panose="020B0400000000000000" pitchFamily="34" charset="-128"/>
              </a:rPr>
              <a:t>2021, 2, 10</a:t>
            </a:r>
            <a:r>
              <a:rPr lang="ja-JP" altLang="en-US" sz="1200" dirty="0">
                <a:solidFill>
                  <a:sysClr val="windowText" lastClr="000000"/>
                </a:solidFill>
                <a:latin typeface="BIZ UDPGothic" panose="020B0400000000000000" pitchFamily="34" charset="-128"/>
                <a:ea typeface="BIZ UDPGothic" panose="020B0400000000000000" pitchFamily="34" charset="-128"/>
              </a:rPr>
              <a:t>）「</a:t>
            </a:r>
            <a:r>
              <a:rPr kumimoji="1" lang="ja-JP" altLang="en-US" sz="1200" dirty="0">
                <a:solidFill>
                  <a:sysClr val="windowText" lastClr="000000"/>
                </a:solidFill>
                <a:latin typeface="BIZ UDPGothic" panose="020B0400000000000000" pitchFamily="34" charset="-128"/>
                <a:ea typeface="BIZ UDPGothic" panose="020B0400000000000000" pitchFamily="34" charset="-128"/>
              </a:rPr>
              <a:t>研究データ管理サービスの設計と実践</a:t>
            </a:r>
            <a:r>
              <a:rPr kumimoji="1" lang="en-US" altLang="ja-JP" sz="1200" dirty="0">
                <a:solidFill>
                  <a:sysClr val="windowText" lastClr="000000"/>
                </a:solidFill>
                <a:latin typeface="BIZ UDPGothic" panose="020B0400000000000000" pitchFamily="34" charset="-128"/>
                <a:ea typeface="BIZ UDPGothic" panose="020B0400000000000000" pitchFamily="34" charset="-128"/>
              </a:rPr>
              <a:t>_</a:t>
            </a:r>
            <a:r>
              <a:rPr kumimoji="1" lang="ja-JP" altLang="en-US" sz="1200" dirty="0">
                <a:solidFill>
                  <a:sysClr val="windowText" lastClr="000000"/>
                </a:solidFill>
                <a:latin typeface="BIZ UDPGothic" panose="020B0400000000000000" pitchFamily="34" charset="-128"/>
                <a:ea typeface="BIZ UDPGothic" panose="020B0400000000000000" pitchFamily="34" charset="-128"/>
              </a:rPr>
              <a:t>第５章</a:t>
            </a:r>
            <a:r>
              <a:rPr lang="en-US" altLang="ja-JP" sz="1200" dirty="0">
                <a:solidFill>
                  <a:sysClr val="windowText" lastClr="000000"/>
                </a:solidFill>
                <a:latin typeface="BIZ UDPGothic" panose="020B0400000000000000" pitchFamily="34" charset="-128"/>
                <a:ea typeface="BIZ UDPGothic" panose="020B0400000000000000" pitchFamily="34" charset="-128"/>
              </a:rPr>
              <a:t>_</a:t>
            </a:r>
            <a:r>
              <a:rPr kumimoji="1" lang="ja-JP" altLang="en-US" sz="1200" dirty="0">
                <a:solidFill>
                  <a:sysClr val="windowText" lastClr="000000"/>
                </a:solidFill>
                <a:latin typeface="BIZ UDPGothic" panose="020B0400000000000000" pitchFamily="34" charset="-128"/>
                <a:ea typeface="BIZ UDPGothic" panose="020B0400000000000000" pitchFamily="34" charset="-128"/>
              </a:rPr>
              <a:t>第</a:t>
            </a:r>
            <a:r>
              <a:rPr kumimoji="1" lang="en-US" altLang="ja-JP" sz="1200" dirty="0">
                <a:solidFill>
                  <a:sysClr val="windowText" lastClr="000000"/>
                </a:solidFill>
                <a:latin typeface="BIZ UDPGothic" panose="020B0400000000000000" pitchFamily="34" charset="-128"/>
                <a:ea typeface="BIZ UDPGothic" panose="020B0400000000000000" pitchFamily="34" charset="-128"/>
              </a:rPr>
              <a:t>2</a:t>
            </a:r>
            <a:r>
              <a:rPr kumimoji="1" lang="ja-JP" altLang="en-US" sz="1200" dirty="0">
                <a:solidFill>
                  <a:sysClr val="windowText" lastClr="000000"/>
                </a:solidFill>
                <a:latin typeface="BIZ UDPGothic" panose="020B0400000000000000" pitchFamily="34" charset="-128"/>
                <a:ea typeface="BIZ UDPGothic" panose="020B0400000000000000" pitchFamily="34" charset="-128"/>
              </a:rPr>
              <a:t>版」</a:t>
            </a:r>
            <a:r>
              <a:rPr kumimoji="1" lang="en-US" altLang="ja-JP" sz="1200" dirty="0">
                <a:solidFill>
                  <a:sysClr val="windowText" lastClr="000000"/>
                </a:solidFill>
                <a:latin typeface="BIZ UDPGothic" panose="020B0400000000000000" pitchFamily="34" charset="-128"/>
                <a:ea typeface="BIZ UDPGothic" panose="020B0400000000000000" pitchFamily="34" charset="-128"/>
              </a:rPr>
              <a:t>, pp.</a:t>
            </a:r>
            <a:r>
              <a:rPr lang="en-US" altLang="ja-JP" sz="1200" dirty="0">
                <a:solidFill>
                  <a:sysClr val="windowText" lastClr="000000"/>
                </a:solidFill>
                <a:latin typeface="BIZ UDPGothic" panose="020B0400000000000000" pitchFamily="34" charset="-128"/>
                <a:ea typeface="BIZ UDPGothic" panose="020B0400000000000000" pitchFamily="34" charset="-128"/>
              </a:rPr>
              <a:t>6. </a:t>
            </a:r>
            <a:r>
              <a:rPr lang="en-US" altLang="ja-JP" sz="1200" dirty="0">
                <a:solidFill>
                  <a:sysClr val="windowText" lastClr="000000"/>
                </a:solidFill>
                <a:latin typeface="BIZ UDPGothic" panose="020B0400000000000000" pitchFamily="34" charset="-128"/>
                <a:ea typeface="BIZ UDPGothic" panose="020B0400000000000000" pitchFamily="34" charset="-128"/>
                <a:hlinkClick r:id="rId6"/>
              </a:rPr>
              <a:t>https://jpcoar.repo.nii.ac.jp/records/607</a:t>
            </a:r>
            <a:endParaRPr kumimoji="1" lang="ja-JP" altLang="en-US" sz="1200" dirty="0">
              <a:solidFill>
                <a:sysClr val="windowText" lastClr="000000"/>
              </a:solidFill>
              <a:latin typeface="BIZ UDPGothic" panose="020B0400000000000000" pitchFamily="34" charset="-128"/>
              <a:ea typeface="BIZ UDPGothic" panose="020B0400000000000000" pitchFamily="34" charset="-128"/>
            </a:endParaRPr>
          </a:p>
          <a:p>
            <a:endParaRPr kumimoji="1" lang="en-US" altLang="ja-JP" sz="1200" kern="1200" dirty="0">
              <a:solidFill>
                <a:schemeClr val="tx1"/>
              </a:solidFill>
              <a:effectLst/>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u="none" strike="noStrike" dirty="0">
                <a:solidFill>
                  <a:srgbClr val="000000"/>
                </a:solidFill>
                <a:effectLst/>
              </a:rPr>
              <a:t>```</a:t>
            </a: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A533E8-CEFB-4333-8701-ECD923891AD4}" type="slidenum">
              <a:rPr kumimoji="1" lang="ja-JP" altLang="en-US" sz="1200" u="none" strike="noStrike" kern="1200" cap="none" spc="0" normalizeH="0" baseline="0" noProof="0" smtClean="0">
                <a:ln>
                  <a:noFill/>
                </a:ln>
                <a:solidFill>
                  <a:prstClr val="black"/>
                </a:solidFill>
                <a:effectLst/>
                <a:uLnTx/>
                <a:uFillTx/>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1" lang="ja-JP" altLang="en-US" sz="1200" u="none" strike="noStrike" kern="1200" cap="none" spc="0" normalizeH="0" baseline="0" noProof="0">
              <a:ln>
                <a:noFill/>
              </a:ln>
              <a:solidFill>
                <a:prstClr val="black"/>
              </a:solidFill>
              <a:effectLst/>
              <a:uLnTx/>
              <a:uFillTx/>
              <a:ea typeface="ＭＳ Ｐゴシック" panose="020B0600070205080204" pitchFamily="50" charset="-128"/>
              <a:cs typeface="+mn-cs"/>
            </a:endParaRPr>
          </a:p>
        </p:txBody>
      </p:sp>
    </p:spTree>
    <p:extLst>
      <p:ext uri="{BB962C8B-B14F-4D97-AF65-F5344CB8AC3E}">
        <p14:creationId xmlns:p14="http://schemas.microsoft.com/office/powerpoint/2010/main" val="31031767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81000" y="685800"/>
            <a:ext cx="6096000" cy="3429000"/>
          </a:xfrm>
        </p:spPr>
      </p:sp>
      <p:sp>
        <p:nvSpPr>
          <p:cNvPr id="3" name="ノート プレースホルダー 2"/>
          <p:cNvSpPr>
            <a:spLocks noGrp="1"/>
          </p:cNvSpPr>
          <p:nvPr>
            <p:ph type="body" idx="1"/>
          </p:nvPr>
        </p:nvSpPr>
        <p:spPr/>
        <p:txBody>
          <a:bodyPr/>
          <a:lstStyle/>
          <a:p>
            <a:r>
              <a:rPr kumimoji="1" lang="en-US" altLang="ja-JP" dirty="0"/>
              <a:t>Topic:</a:t>
            </a:r>
            <a:r>
              <a:rPr kumimoji="1" lang="ja-JP" altLang="en-US" dirty="0"/>
              <a:t>研究データの公開</a:t>
            </a:r>
            <a:endParaRPr kumimoji="1" lang="en-US" altLang="ja-JP" dirty="0"/>
          </a:p>
          <a:p>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```text</a:t>
            </a:r>
          </a:p>
          <a:p>
            <a:r>
              <a:rPr kumimoji="1" lang="ja-JP" altLang="en-US" dirty="0"/>
              <a:t>公開したデータを誰でも使えるようになるには、質の維持と、データに関する文書を作成し、データと併せて公開することが必要です。</a:t>
            </a:r>
            <a:endParaRPr kumimoji="1" lang="en-US" altLang="ja-JP" dirty="0"/>
          </a:p>
          <a:p>
            <a:r>
              <a:rPr kumimoji="1" lang="ja-JP" altLang="en-US" dirty="0"/>
              <a:t>公開するデータを準備する際には、データが分かりやすく整理されているか、一貫性があるか、データに欠損やエラーがないかなど、質が保たれているかを確認しましょう。</a:t>
            </a:r>
            <a:endParaRPr kumimoji="1" lang="en-US" altLang="ja-JP" dirty="0"/>
          </a:p>
          <a:p>
            <a:r>
              <a:rPr kumimoji="1" lang="ja-JP" altLang="en-US" dirty="0"/>
              <a:t>データに関する文書は、</a:t>
            </a:r>
            <a:r>
              <a:rPr kumimoji="1" lang="en-US" altLang="ja-JP" dirty="0"/>
              <a:t> </a:t>
            </a:r>
            <a:r>
              <a:rPr lang="es-ES" altLang="ja-JP"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a:t>
            </a:r>
            <a:r>
              <a:rPr kumimoji="1" lang="en-US" altLang="ja-JP" dirty="0"/>
              <a:t>README</a:t>
            </a:r>
            <a:r>
              <a:rPr lang="es-ES" altLang="ja-JP"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)[kana:"</a:t>
            </a:r>
            <a:r>
              <a:rPr lang="ja-JP" altLang="en-US"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リード</a:t>
            </a:r>
            <a:r>
              <a:rPr lang="en-US" altLang="ja-JP"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a:t>
            </a:r>
            <a:r>
              <a:rPr lang="ja-JP" altLang="en-US"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ミ</a:t>
            </a:r>
            <a:r>
              <a:rPr lang="en-US" altLang="ja-JP"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a:t>
            </a:r>
            <a:r>
              <a:rPr lang="ja-JP" altLang="en-US" b="0" i="0" u="none" strike="noStrike" dirty="0" err="1">
                <a:solidFill>
                  <a:srgbClr val="333333"/>
                </a:solidFill>
                <a:effectLst/>
                <a:highlight>
                  <a:srgbClr val="FFFFFF"/>
                </a:highlight>
                <a:latin typeface="Meiryo UI" panose="020B0604030504040204" pitchFamily="34" charset="-128"/>
                <a:ea typeface="Meiryo UI" panose="020B0604030504040204" pitchFamily="34" charset="-128"/>
              </a:rPr>
              <a:t>ー</a:t>
            </a:r>
            <a:r>
              <a:rPr lang="en-US" altLang="ja-JP"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a:t>
            </a:r>
            <a:r>
              <a:rPr kumimoji="1" lang="ja-JP" altLang="en-US" dirty="0"/>
              <a:t>と呼ばれる文書を要し、データの概要などを記述する場合が多いです。それだけではなく、他の人がデータをみたときに、データの作成経緯や変数の説明等が分かるように、コードブックやデータ処理に用いた、プログラム等も公開しましょう。</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dirty="0"/>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```description</a:t>
            </a:r>
            <a:endParaRPr kumimoji="1" lang="en-US" altLang="ja-JP" dirty="0"/>
          </a:p>
          <a:p>
            <a:r>
              <a:rPr kumimoji="1" lang="ja-JP" altLang="en-US" dirty="0"/>
              <a:t>公開したデータを誰でも使えるようになるには、質の維持と、データに関する文書を作成し、データと併せて公開することが必要です。</a:t>
            </a:r>
            <a:endParaRPr kumimoji="1" lang="en-US" altLang="ja-JP" dirty="0"/>
          </a:p>
          <a:p>
            <a:r>
              <a:rPr kumimoji="1" lang="ja-JP" altLang="en-US" dirty="0"/>
              <a:t>公開するデータを準備する際には、データが分かりやすく整理されているか、一貫性があるか、データに欠損やエラーがないかなど、質が保たれているかを確認しましょう。</a:t>
            </a:r>
            <a:endParaRPr kumimoji="1" lang="en-US" altLang="ja-JP" dirty="0"/>
          </a:p>
          <a:p>
            <a:r>
              <a:rPr kumimoji="1" lang="ja-JP" altLang="en-US" dirty="0"/>
              <a:t>データに関す文書は、</a:t>
            </a:r>
            <a:r>
              <a:rPr kumimoji="1" lang="en-US" altLang="ja-JP" dirty="0"/>
              <a:t>README</a:t>
            </a:r>
            <a:r>
              <a:rPr kumimoji="1" lang="ja-JP" altLang="en-US" dirty="0"/>
              <a:t>と呼ばれる文書を要し、データの概要などを記述する場合が多いです。それだけではなく、他の人がデータをみたときに、データの作成経緯や変数の説明等が分かるように、コードブックやデータ処理に用いたプログラム等も公開しましょう。</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DB6F86-681A-4DA5-9CD8-1E46BF907E99}" type="slidenum">
              <a:rPr kumimoji="1" lang="en-US" altLang="ja-JP" sz="1200" b="0" i="0" u="none" strike="noStrike" kern="1200" cap="none" spc="0" normalizeH="0" baseline="0" noProof="0" smtClean="0">
                <a:ln>
                  <a:noFill/>
                </a:ln>
                <a:solidFill>
                  <a:prstClr val="black"/>
                </a:solidFill>
                <a:effectLst/>
                <a:uLnTx/>
                <a:uFillTx/>
                <a:latin typeface="游ゴシック" panose="0211000402020202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1" lang="en-US" altLang="ja-JP" sz="1200" b="0" i="0" u="none" strike="noStrike" kern="1200" cap="none" spc="0" normalizeH="0" baseline="0" noProof="0" dirty="0">
              <a:ln>
                <a:noFill/>
              </a:ln>
              <a:solidFill>
                <a:prstClr val="black"/>
              </a:solidFill>
              <a:effectLst/>
              <a:uLnTx/>
              <a:uFillTx/>
              <a:latin typeface="游ゴシック" panose="02110004020202020204"/>
              <a:ea typeface="游ゴシック" panose="020B0400000000000000" pitchFamily="50" charset="-128"/>
              <a:cs typeface="+mn-cs"/>
            </a:endParaRPr>
          </a:p>
        </p:txBody>
      </p:sp>
    </p:spTree>
    <p:extLst>
      <p:ext uri="{BB962C8B-B14F-4D97-AF65-F5344CB8AC3E}">
        <p14:creationId xmlns:p14="http://schemas.microsoft.com/office/powerpoint/2010/main" val="2248472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r>
              <a:rPr kumimoji="1" lang="en-US" altLang="ja-JP" sz="1200" dirty="0"/>
              <a:t>Topic:</a:t>
            </a:r>
            <a:r>
              <a:rPr kumimoji="1" lang="ja-JP" altLang="en-US" sz="1200" dirty="0"/>
              <a:t>研究データの公開</a:t>
            </a:r>
            <a:endParaRPr kumimoji="1" lang="en-US" altLang="ja-JP" sz="1200" dirty="0"/>
          </a:p>
          <a:p>
            <a:endParaRPr lang="en-US" altLang="ja-JP" sz="1200" u="none" strike="noStrike" dirty="0">
              <a:solidFill>
                <a:srgbClr val="000000"/>
              </a:solidFill>
              <a:effectLst/>
            </a:endParaRPr>
          </a:p>
          <a:p>
            <a:r>
              <a:rPr lang="en-US" altLang="ja-JP" sz="1200" u="none" strike="noStrike" dirty="0">
                <a:solidFill>
                  <a:srgbClr val="000000"/>
                </a:solidFill>
                <a:effectLst/>
              </a:rPr>
              <a:t>```text</a:t>
            </a:r>
            <a:endParaRPr kumimoji="1" lang="en-US" altLang="ja-JP" sz="1200" dirty="0"/>
          </a:p>
          <a:p>
            <a:r>
              <a:rPr kumimoji="1" lang="ja-JP" altLang="ja-JP" sz="1200" kern="1200" dirty="0">
                <a:solidFill>
                  <a:schemeClr val="tx1"/>
                </a:solidFill>
                <a:effectLst/>
                <a:cs typeface="+mn-cs"/>
              </a:rPr>
              <a:t>研究データの公開には</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多くの意義がある一方で</a:t>
            </a:r>
            <a:r>
              <a:rPr kumimoji="1" lang="en-US" altLang="ja-JP" sz="1200" kern="1200" dirty="0">
                <a:solidFill>
                  <a:schemeClr val="tx1"/>
                </a:solidFill>
                <a:effectLst/>
                <a:cs typeface="+mn-cs"/>
              </a:rPr>
              <a:t>[break:"0.01s"]</a:t>
            </a:r>
            <a:r>
              <a:rPr kumimoji="1" lang="ja-JP" altLang="ja-JP" sz="1200" kern="1200" dirty="0">
                <a:solidFill>
                  <a:schemeClr val="tx1"/>
                </a:solidFill>
                <a:effectLst/>
                <a:cs typeface="+mn-cs"/>
              </a:rPr>
              <a:t>、研究データを</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非公開にすべき場合もあります。</a:t>
            </a:r>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どのような場合に非公開にすべきか、また、その際に確認すべき事項</a:t>
            </a:r>
            <a:r>
              <a:rPr kumimoji="1" lang="ja-JP" altLang="en-US" sz="1200" kern="1200" dirty="0">
                <a:solidFill>
                  <a:schemeClr val="tx1"/>
                </a:solidFill>
                <a:effectLst/>
                <a:cs typeface="+mn-cs"/>
              </a:rPr>
              <a:t>について説明します</a:t>
            </a:r>
            <a:r>
              <a:rPr kumimoji="1" lang="ja-JP" altLang="ja-JP" sz="1200" kern="1200" dirty="0">
                <a:solidFill>
                  <a:schemeClr val="tx1"/>
                </a:solidFill>
                <a:effectLst/>
                <a:cs typeface="+mn-cs"/>
              </a:rPr>
              <a:t>。</a:t>
            </a:r>
            <a:endParaRPr kumimoji="1" lang="en-US" altLang="ja-JP" sz="1200" kern="1200" dirty="0">
              <a:solidFill>
                <a:schemeClr val="tx1"/>
              </a:solidFill>
              <a:effectLst/>
              <a:cs typeface="+mn-cs"/>
            </a:endParaRPr>
          </a:p>
          <a:p>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知的財産的な価値がある研究データに対しては、機関として</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戦略的に非公開を選択するべきです。</a:t>
            </a:r>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機関の知財</a:t>
            </a:r>
            <a:r>
              <a:rPr kumimoji="1" lang="ja-JP" altLang="en-US" sz="1200" kern="1200" dirty="0">
                <a:solidFill>
                  <a:schemeClr val="tx1"/>
                </a:solidFill>
                <a:effectLst/>
                <a:cs typeface="+mn-cs"/>
              </a:rPr>
              <a:t>、</a:t>
            </a:r>
            <a:r>
              <a:rPr kumimoji="1" lang="en-US" altLang="ja-JP" sz="1200" kern="1200" dirty="0">
                <a:solidFill>
                  <a:schemeClr val="tx1"/>
                </a:solidFill>
                <a:effectLst/>
                <a:cs typeface="+mn-cs"/>
              </a:rPr>
              <a:t>(</a:t>
            </a:r>
            <a:r>
              <a:rPr kumimoji="1" lang="ja-JP" altLang="en-US" sz="1200" kern="1200" dirty="0">
                <a:solidFill>
                  <a:schemeClr val="tx1"/>
                </a:solidFill>
                <a:effectLst/>
                <a:cs typeface="+mn-cs"/>
              </a:rPr>
              <a:t>及び</a:t>
            </a:r>
            <a:r>
              <a:rPr kumimoji="1" lang="en-US" altLang="ja-JP" sz="1200" kern="1200" dirty="0">
                <a:solidFill>
                  <a:schemeClr val="tx1"/>
                </a:solidFill>
                <a:effectLst/>
                <a:cs typeface="+mn-cs"/>
              </a:rPr>
              <a:t>)[kana:"</a:t>
            </a:r>
            <a:r>
              <a:rPr kumimoji="1" lang="ja-JP" altLang="en-US" sz="1200" kern="1200" dirty="0">
                <a:solidFill>
                  <a:schemeClr val="tx1"/>
                </a:solidFill>
                <a:effectLst/>
                <a:cs typeface="+mn-cs"/>
              </a:rPr>
              <a:t>オ</a:t>
            </a:r>
            <a:r>
              <a:rPr kumimoji="1" lang="en-US" altLang="ja-JP" sz="1200" kern="1200" dirty="0">
                <a:solidFill>
                  <a:schemeClr val="tx1"/>
                </a:solidFill>
                <a:effectLst/>
                <a:cs typeface="+mn-cs"/>
              </a:rPr>
              <a:t>'</a:t>
            </a:r>
            <a:r>
              <a:rPr kumimoji="1" lang="ja-JP" altLang="en-US" sz="1200" kern="1200" dirty="0">
                <a:solidFill>
                  <a:schemeClr val="tx1"/>
                </a:solidFill>
                <a:effectLst/>
                <a:cs typeface="+mn-cs"/>
              </a:rPr>
              <a:t>ヨビ</a:t>
            </a:r>
            <a:r>
              <a:rPr kumimoji="1" lang="en-US" altLang="ja-JP" sz="1200" kern="1200" dirty="0">
                <a:solidFill>
                  <a:schemeClr val="tx1"/>
                </a:solidFill>
                <a:effectLst/>
                <a:cs typeface="+mn-cs"/>
              </a:rPr>
              <a:t>"] </a:t>
            </a:r>
            <a:r>
              <a:rPr kumimoji="1" lang="ja-JP" altLang="en-US" sz="1200" kern="1200" dirty="0" err="1">
                <a:solidFill>
                  <a:schemeClr val="tx1"/>
                </a:solidFill>
                <a:effectLst/>
                <a:cs typeface="+mn-cs"/>
              </a:rPr>
              <a:t>、</a:t>
            </a:r>
            <a:r>
              <a:rPr kumimoji="1" lang="ja-JP" altLang="ja-JP" sz="1200" kern="1200" dirty="0">
                <a:solidFill>
                  <a:schemeClr val="tx1"/>
                </a:solidFill>
                <a:effectLst/>
                <a:cs typeface="+mn-cs"/>
              </a:rPr>
              <a:t>データ保存等に関するポリシーの確認や、知財</a:t>
            </a:r>
            <a:r>
              <a:rPr kumimoji="1" lang="ja-JP" altLang="en-US" sz="1200" kern="1200" dirty="0">
                <a:solidFill>
                  <a:schemeClr val="tx1"/>
                </a:solidFill>
                <a:effectLst/>
                <a:cs typeface="+mn-cs"/>
              </a:rPr>
              <a:t>の</a:t>
            </a:r>
            <a:r>
              <a:rPr kumimoji="1" lang="ja-JP" altLang="ja-JP" sz="1200" kern="1200" dirty="0">
                <a:solidFill>
                  <a:schemeClr val="tx1"/>
                </a:solidFill>
                <a:effectLst/>
                <a:cs typeface="+mn-cs"/>
              </a:rPr>
              <a:t>担当部署への照会などが必要となります。</a:t>
            </a:r>
            <a:endParaRPr kumimoji="1" lang="en-US" altLang="ja-JP" sz="1200" kern="1200" dirty="0">
              <a:solidFill>
                <a:schemeClr val="tx1"/>
              </a:solidFill>
              <a:effectLst/>
              <a:cs typeface="+mn-cs"/>
            </a:endParaRPr>
          </a:p>
          <a:p>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複数の関係者が知的財産権を保持していたり、秘匿義務がある場合は、データ共有者間での取り決めに沿って、非公開にする必要があります。この場合には、データ共有者</a:t>
            </a:r>
            <a:r>
              <a:rPr kumimoji="1" lang="ja-JP" altLang="en-US" sz="1200" kern="1200" dirty="0">
                <a:solidFill>
                  <a:schemeClr val="tx1"/>
                </a:solidFill>
                <a:effectLst/>
                <a:cs typeface="+mn-cs"/>
              </a:rPr>
              <a:t>が所属する</a:t>
            </a:r>
            <a:r>
              <a:rPr kumimoji="1" lang="ja-JP" altLang="ja-JP" sz="1200" kern="1200" dirty="0">
                <a:solidFill>
                  <a:schemeClr val="tx1"/>
                </a:solidFill>
                <a:effectLst/>
                <a:cs typeface="+mn-cs"/>
              </a:rPr>
              <a:t>機関のポリシーや</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共有者間での取り決めの確認が必要となります。</a:t>
            </a:r>
            <a:endParaRPr kumimoji="1" lang="en-US" altLang="ja-JP" sz="1200" kern="1200" dirty="0">
              <a:solidFill>
                <a:schemeClr val="tx1"/>
              </a:solidFill>
              <a:effectLst/>
              <a:cs typeface="+mn-cs"/>
            </a:endParaRPr>
          </a:p>
          <a:p>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個人情報や</a:t>
            </a:r>
            <a:r>
              <a:rPr kumimoji="1" lang="ja-JP" altLang="en-US" sz="1200" kern="1200" dirty="0">
                <a:solidFill>
                  <a:schemeClr val="tx1"/>
                </a:solidFill>
                <a:effectLst/>
                <a:cs typeface="+mn-cs"/>
              </a:rPr>
              <a:t>、プライバシー</a:t>
            </a:r>
            <a:r>
              <a:rPr kumimoji="1" lang="ja-JP" altLang="ja-JP" sz="1200" kern="1200" dirty="0">
                <a:solidFill>
                  <a:schemeClr val="tx1"/>
                </a:solidFill>
                <a:effectLst/>
                <a:cs typeface="+mn-cs"/>
              </a:rPr>
              <a:t>情報などの</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センシティブな情報を含む研究データは、法的に公開が禁じられています。</a:t>
            </a:r>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この場合にも、データ共有者間での取り決めを</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確認する必要</a:t>
            </a:r>
            <a:r>
              <a:rPr kumimoji="1" lang="ja-JP" altLang="en-US" sz="1200" kern="1200" dirty="0">
                <a:solidFill>
                  <a:schemeClr val="tx1"/>
                </a:solidFill>
                <a:effectLst/>
                <a:cs typeface="+mn-cs"/>
              </a:rPr>
              <a:t>があります</a:t>
            </a:r>
            <a:r>
              <a:rPr kumimoji="1" lang="ja-JP" altLang="ja-JP" sz="1200" kern="1200" dirty="0">
                <a:solidFill>
                  <a:schemeClr val="tx1"/>
                </a:solidFill>
                <a:effectLst/>
                <a:cs typeface="+mn-cs"/>
              </a:rPr>
              <a:t>。</a:t>
            </a:r>
            <a:r>
              <a:rPr kumimoji="1" lang="en-US" altLang="ja-JP" sz="1200" kern="1200" dirty="0">
                <a:solidFill>
                  <a:schemeClr val="tx1"/>
                </a:solidFill>
                <a:effectLst/>
                <a:cs typeface="+mn-cs"/>
              </a:rPr>
              <a:t>[break:"0.1s"]</a:t>
            </a:r>
          </a:p>
          <a:p>
            <a:r>
              <a:rPr kumimoji="1" lang="ja-JP" altLang="ja-JP" sz="1200" kern="1200" dirty="0">
                <a:solidFill>
                  <a:schemeClr val="tx1"/>
                </a:solidFill>
                <a:effectLst/>
                <a:cs typeface="+mn-cs"/>
              </a:rPr>
              <a:t>研究データ管理の支援者は、研究データを非公開にすべき場合や、その際に確認すべき事項についても、研究者に</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適宜</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情報提供を行うとよいでしょう。</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u="none" strike="noStrike" dirty="0">
                <a:solidFill>
                  <a:srgbClr val="000000"/>
                </a:solidFill>
                <a:effectLst/>
              </a:rPr>
              <a:t>```</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200" dirty="0"/>
          </a:p>
          <a:p>
            <a:r>
              <a:rPr lang="en-US" altLang="ja-JP" sz="1200" u="none" strike="noStrike" dirty="0">
                <a:solidFill>
                  <a:srgbClr val="000000"/>
                </a:solidFill>
                <a:effectLst/>
              </a:rPr>
              <a:t>```description</a:t>
            </a:r>
          </a:p>
          <a:p>
            <a:r>
              <a:rPr kumimoji="1" lang="ja-JP" altLang="ja-JP" sz="1200" kern="1200" dirty="0">
                <a:solidFill>
                  <a:schemeClr val="tx1"/>
                </a:solidFill>
                <a:effectLst/>
                <a:cs typeface="+mn-cs"/>
              </a:rPr>
              <a:t>研究データの公開には多くの意義がある一方で、研究データを非公開にすべき場合もあります。</a:t>
            </a:r>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どのような場合に非公開にすべきか、また、確認すべき事項</a:t>
            </a:r>
            <a:r>
              <a:rPr kumimoji="1" lang="ja-JP" altLang="en-US" sz="1200" kern="1200" dirty="0">
                <a:solidFill>
                  <a:schemeClr val="tx1"/>
                </a:solidFill>
                <a:effectLst/>
                <a:cs typeface="+mn-cs"/>
              </a:rPr>
              <a:t>について説明します</a:t>
            </a:r>
            <a:r>
              <a:rPr kumimoji="1" lang="ja-JP" altLang="ja-JP" sz="1200" kern="1200" dirty="0">
                <a:solidFill>
                  <a:schemeClr val="tx1"/>
                </a:solidFill>
                <a:effectLst/>
                <a:cs typeface="+mn-cs"/>
              </a:rPr>
              <a:t>。</a:t>
            </a:r>
            <a:endParaRPr kumimoji="1" lang="en-US" altLang="ja-JP" sz="1200" kern="1200" dirty="0">
              <a:solidFill>
                <a:schemeClr val="tx1"/>
              </a:solidFill>
              <a:effectLst/>
              <a:cs typeface="+mn-cs"/>
            </a:endParaRPr>
          </a:p>
          <a:p>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知的財産的な価値がある研究データに対しては、機関として戦略的に非公開を選択するべきです。機関の知財及びデータ保存等に関するポリシーの確認や、知財担当部署への照会などが必要となります。</a:t>
            </a:r>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複数の関係者が知的財産権を保持していたり、秘匿義務がある場合は、データ共有者間での取り決めに沿って、非公開にする必要があります。この場合には、データ共有者の所属機関のポリシーや共有者間での取り決めの確認が必要となります。</a:t>
            </a:r>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個人情報やプライバシー情報などのセンシティブな情報を含む研究データは、法的に公開が禁じられています。この場合にも、データ共有者間での取り決めを確認することが必要となります。</a:t>
            </a:r>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研究データ管理の支援者は、研究データを非公開にすべき場合や、その際に確認すべき事項についても、研究者に適宜情報提供を行うとよいでしょう。</a:t>
            </a:r>
            <a:endParaRPr kumimoji="1" lang="en-US" altLang="ja-JP" sz="1200" kern="1200" dirty="0">
              <a:solidFill>
                <a:schemeClr val="tx1"/>
              </a:solidFill>
              <a:effectLst/>
              <a:cs typeface="+mn-cs"/>
            </a:endParaRPr>
          </a:p>
          <a:p>
            <a:endParaRPr kumimoji="1" lang="en-US" altLang="ja-JP" sz="1200" kern="1200" dirty="0">
              <a:solidFill>
                <a:schemeClr val="tx1"/>
              </a:solidFill>
              <a:effectLst/>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a:solidFill>
                  <a:sysClr val="windowText" lastClr="000000"/>
                </a:solidFill>
                <a:latin typeface="BIZ UDPGothic" panose="020B0400000000000000" pitchFamily="34" charset="-128"/>
                <a:ea typeface="BIZ UDPGothic" panose="020B0400000000000000" pitchFamily="34" charset="-128"/>
              </a:rPr>
              <a:t>吉田幸苗</a:t>
            </a:r>
            <a:r>
              <a:rPr lang="en-US" altLang="ja-JP" sz="1200" dirty="0">
                <a:solidFill>
                  <a:sysClr val="windowText" lastClr="000000"/>
                </a:solidFill>
                <a:latin typeface="BIZ UDPGothic" panose="020B0400000000000000" pitchFamily="34" charset="-128"/>
                <a:ea typeface="BIZ UDPGothic" panose="020B0400000000000000" pitchFamily="34" charset="-128"/>
              </a:rPr>
              <a:t> et al.</a:t>
            </a:r>
            <a:r>
              <a:rPr lang="ja-JP" altLang="en-US" sz="1200" dirty="0">
                <a:solidFill>
                  <a:sysClr val="windowText" lastClr="000000"/>
                </a:solidFill>
                <a:latin typeface="BIZ UDPGothic" panose="020B0400000000000000" pitchFamily="34" charset="-128"/>
                <a:ea typeface="BIZ UDPGothic" panose="020B0400000000000000" pitchFamily="34" charset="-128"/>
              </a:rPr>
              <a:t>（</a:t>
            </a:r>
            <a:r>
              <a:rPr lang="en-US" altLang="ja-JP" sz="1200" dirty="0">
                <a:solidFill>
                  <a:sysClr val="windowText" lastClr="000000"/>
                </a:solidFill>
                <a:latin typeface="BIZ UDPGothic" panose="020B0400000000000000" pitchFamily="34" charset="-128"/>
                <a:ea typeface="BIZ UDPGothic" panose="020B0400000000000000" pitchFamily="34" charset="-128"/>
              </a:rPr>
              <a:t>2021, 2, 10</a:t>
            </a:r>
            <a:r>
              <a:rPr lang="ja-JP" altLang="en-US" sz="1200" dirty="0">
                <a:solidFill>
                  <a:sysClr val="windowText" lastClr="000000"/>
                </a:solidFill>
                <a:latin typeface="BIZ UDPGothic" panose="020B0400000000000000" pitchFamily="34" charset="-128"/>
                <a:ea typeface="BIZ UDPGothic" panose="020B0400000000000000" pitchFamily="34" charset="-128"/>
              </a:rPr>
              <a:t>）「</a:t>
            </a:r>
            <a:r>
              <a:rPr kumimoji="1" lang="ja-JP" altLang="en-US" sz="1200" dirty="0">
                <a:solidFill>
                  <a:sysClr val="windowText" lastClr="000000"/>
                </a:solidFill>
                <a:latin typeface="BIZ UDPGothic" panose="020B0400000000000000" pitchFamily="34" charset="-128"/>
                <a:ea typeface="BIZ UDPGothic" panose="020B0400000000000000" pitchFamily="34" charset="-128"/>
              </a:rPr>
              <a:t>研究データ管理サービスの設計と実践</a:t>
            </a:r>
            <a:r>
              <a:rPr kumimoji="1" lang="en-US" altLang="ja-JP" sz="1200" dirty="0">
                <a:solidFill>
                  <a:sysClr val="windowText" lastClr="000000"/>
                </a:solidFill>
                <a:latin typeface="BIZ UDPGothic" panose="020B0400000000000000" pitchFamily="34" charset="-128"/>
                <a:ea typeface="BIZ UDPGothic" panose="020B0400000000000000" pitchFamily="34" charset="-128"/>
              </a:rPr>
              <a:t>_</a:t>
            </a:r>
            <a:r>
              <a:rPr kumimoji="1" lang="ja-JP" altLang="en-US" sz="1200" dirty="0">
                <a:solidFill>
                  <a:sysClr val="windowText" lastClr="000000"/>
                </a:solidFill>
                <a:latin typeface="BIZ UDPGothic" panose="020B0400000000000000" pitchFamily="34" charset="-128"/>
                <a:ea typeface="BIZ UDPGothic" panose="020B0400000000000000" pitchFamily="34" charset="-128"/>
              </a:rPr>
              <a:t>第５章</a:t>
            </a:r>
            <a:r>
              <a:rPr lang="en-US" altLang="ja-JP" sz="1200" dirty="0">
                <a:solidFill>
                  <a:sysClr val="windowText" lastClr="000000"/>
                </a:solidFill>
                <a:latin typeface="BIZ UDPGothic" panose="020B0400000000000000" pitchFamily="34" charset="-128"/>
                <a:ea typeface="BIZ UDPGothic" panose="020B0400000000000000" pitchFamily="34" charset="-128"/>
              </a:rPr>
              <a:t>_</a:t>
            </a:r>
            <a:r>
              <a:rPr kumimoji="1" lang="ja-JP" altLang="en-US" sz="1200" dirty="0">
                <a:solidFill>
                  <a:sysClr val="windowText" lastClr="000000"/>
                </a:solidFill>
                <a:latin typeface="BIZ UDPGothic" panose="020B0400000000000000" pitchFamily="34" charset="-128"/>
                <a:ea typeface="BIZ UDPGothic" panose="020B0400000000000000" pitchFamily="34" charset="-128"/>
              </a:rPr>
              <a:t>第</a:t>
            </a:r>
            <a:r>
              <a:rPr kumimoji="1" lang="en-US" altLang="ja-JP" sz="1200" dirty="0">
                <a:solidFill>
                  <a:sysClr val="windowText" lastClr="000000"/>
                </a:solidFill>
                <a:latin typeface="BIZ UDPGothic" panose="020B0400000000000000" pitchFamily="34" charset="-128"/>
                <a:ea typeface="BIZ UDPGothic" panose="020B0400000000000000" pitchFamily="34" charset="-128"/>
              </a:rPr>
              <a:t>2</a:t>
            </a:r>
            <a:r>
              <a:rPr kumimoji="1" lang="ja-JP" altLang="en-US" sz="1200" dirty="0">
                <a:solidFill>
                  <a:sysClr val="windowText" lastClr="000000"/>
                </a:solidFill>
                <a:latin typeface="BIZ UDPGothic" panose="020B0400000000000000" pitchFamily="34" charset="-128"/>
                <a:ea typeface="BIZ UDPGothic" panose="020B0400000000000000" pitchFamily="34" charset="-128"/>
              </a:rPr>
              <a:t>版」</a:t>
            </a:r>
            <a:r>
              <a:rPr kumimoji="1" lang="en-US" altLang="ja-JP" sz="1200" dirty="0">
                <a:solidFill>
                  <a:sysClr val="windowText" lastClr="000000"/>
                </a:solidFill>
                <a:latin typeface="BIZ UDPGothic" panose="020B0400000000000000" pitchFamily="34" charset="-128"/>
                <a:ea typeface="BIZ UDPGothic" panose="020B0400000000000000" pitchFamily="34" charset="-128"/>
              </a:rPr>
              <a:t>, p.5</a:t>
            </a:r>
            <a:r>
              <a:rPr lang="en-US" altLang="ja-JP" sz="1200" dirty="0">
                <a:solidFill>
                  <a:sysClr val="windowText" lastClr="000000"/>
                </a:solidFill>
                <a:latin typeface="BIZ UDPGothic" panose="020B0400000000000000" pitchFamily="34" charset="-128"/>
                <a:ea typeface="BIZ UDPGothic" panose="020B0400000000000000" pitchFamily="34" charset="-128"/>
              </a:rPr>
              <a:t>. </a:t>
            </a:r>
            <a:r>
              <a:rPr lang="en-US" altLang="ja-JP" sz="1200" dirty="0">
                <a:solidFill>
                  <a:sysClr val="windowText" lastClr="000000"/>
                </a:solidFill>
                <a:latin typeface="BIZ UDPGothic" panose="020B0400000000000000" pitchFamily="34" charset="-128"/>
                <a:ea typeface="BIZ UDPGothic" panose="020B0400000000000000" pitchFamily="34" charset="-128"/>
                <a:hlinkClick r:id="rId3"/>
              </a:rPr>
              <a:t>https://jpcoar.repo.nii.ac.jp/records/607</a:t>
            </a:r>
            <a:endParaRPr kumimoji="1" lang="ja-JP" altLang="en-US" sz="1200" dirty="0">
              <a:solidFill>
                <a:sysClr val="windowText" lastClr="000000"/>
              </a:solidFill>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endParaRPr kumimoji="1" lang="ja-JP" altLang="ja-JP" sz="1200" kern="1200" dirty="0">
              <a:solidFill>
                <a:schemeClr val="tx1"/>
              </a:solidFill>
              <a:effectLst/>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u="none" strike="noStrike" dirty="0">
                <a:solidFill>
                  <a:srgbClr val="000000"/>
                </a:solidFill>
                <a:effectLst/>
              </a:rPr>
              <a:t>```</a:t>
            </a:r>
          </a:p>
          <a:p>
            <a:endParaRPr kumimoji="1" lang="en-US" altLang="ja-JP" sz="1200" kern="1200" dirty="0">
              <a:solidFill>
                <a:schemeClr val="tx1"/>
              </a:solidFill>
              <a:effectLst/>
              <a:cs typeface="+mn-cs"/>
            </a:endParaRPr>
          </a:p>
          <a:p>
            <a:endParaRPr kumimoji="1" lang="en-US" altLang="ja-JP" sz="1200" kern="1200" dirty="0">
              <a:solidFill>
                <a:schemeClr val="tx1"/>
              </a:solidFill>
              <a:effectLst/>
              <a:cs typeface="+mn-cs"/>
            </a:endParaRP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A533E8-CEFB-4333-8701-ECD923891AD4}" type="slidenum">
              <a:rPr kumimoji="1" lang="ja-JP" altLang="en-US" sz="1200" u="none" strike="noStrike" kern="1200" cap="none" spc="0" normalizeH="0" baseline="0" noProof="0" smtClean="0">
                <a:ln>
                  <a:noFill/>
                </a:ln>
                <a:solidFill>
                  <a:prstClr val="black"/>
                </a:solidFill>
                <a:effectLst/>
                <a:uLnTx/>
                <a:uFillTx/>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1" lang="ja-JP" altLang="en-US" sz="1200" u="none" strike="noStrike" kern="1200" cap="none" spc="0" normalizeH="0" baseline="0" noProof="0">
              <a:ln>
                <a:noFill/>
              </a:ln>
              <a:solidFill>
                <a:prstClr val="black"/>
              </a:solidFill>
              <a:effectLst/>
              <a:uLnTx/>
              <a:uFillTx/>
              <a:ea typeface="ＭＳ Ｐゴシック" panose="020B0600070205080204" pitchFamily="50" charset="-128"/>
              <a:cs typeface="+mn-cs"/>
            </a:endParaRPr>
          </a:p>
        </p:txBody>
      </p:sp>
    </p:spTree>
    <p:extLst>
      <p:ext uri="{BB962C8B-B14F-4D97-AF65-F5344CB8AC3E}">
        <p14:creationId xmlns:p14="http://schemas.microsoft.com/office/powerpoint/2010/main" val="41009984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448B7-7C72-4707-B036-F4A58363F4DB}" type="slidenum">
              <a:rPr kumimoji="1" lang="en-US" altLang="ja-JP"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1" lang="en-US" altLang="ja-JP"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endParaRPr>
          </a:p>
        </p:txBody>
      </p:sp>
      <p:sp>
        <p:nvSpPr>
          <p:cNvPr id="161794" name="Rectangle 2"/>
          <p:cNvSpPr>
            <a:spLocks noGrp="1" noRot="1" noChangeAspect="1" noChangeArrowheads="1" noTextEdit="1"/>
          </p:cNvSpPr>
          <p:nvPr>
            <p:ph type="sldImg" idx="4294967295"/>
          </p:nvPr>
        </p:nvSpPr>
        <p:spPr>
          <a:xfrm>
            <a:off x="381000" y="685800"/>
            <a:ext cx="6096000" cy="3429000"/>
          </a:xfrm>
          <a:ln/>
        </p:spPr>
      </p:sp>
      <p:sp>
        <p:nvSpPr>
          <p:cNvPr id="161795" name="Rectangle 3"/>
          <p:cNvSpPr>
            <a:spLocks noGrp="1" noChangeArrowheads="1"/>
          </p:cNvSpPr>
          <p:nvPr>
            <p:ph type="body" idx="4294967295"/>
          </p:nvPr>
        </p:nvSpPr>
        <p:spPr/>
        <p:txBody>
          <a:bodyPr/>
          <a:lstStyle/>
          <a:p>
            <a:r>
              <a:rPr kumimoji="1" lang="en-US" altLang="ja-JP" dirty="0"/>
              <a:t>Topic:</a:t>
            </a:r>
            <a:r>
              <a:rPr kumimoji="1" lang="ja-JP" altLang="en-US" dirty="0"/>
              <a:t>研究データの公開</a:t>
            </a:r>
            <a:endParaRPr kumimoji="1" lang="en-US" altLang="ja-JP" dirty="0"/>
          </a:p>
          <a:p>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```text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dirty="0"/>
              <a:t>一般的に、研究データの公開、</a:t>
            </a:r>
            <a:r>
              <a:rPr kumimoji="1" lang="en-US" altLang="ja-JP" sz="1600" kern="1200" dirty="0">
                <a:solidFill>
                  <a:schemeClr val="tx1"/>
                </a:solidFill>
                <a:effectLst/>
                <a:cs typeface="+mn-cs"/>
              </a:rPr>
              <a:t>(</a:t>
            </a:r>
            <a:r>
              <a:rPr kumimoji="1" lang="ja-JP" altLang="en-US" sz="1600" kern="1200" dirty="0">
                <a:solidFill>
                  <a:schemeClr val="tx1"/>
                </a:solidFill>
                <a:effectLst/>
                <a:cs typeface="+mn-cs"/>
              </a:rPr>
              <a:t>及び</a:t>
            </a:r>
            <a:r>
              <a:rPr kumimoji="1" lang="en-US" altLang="ja-JP" sz="1600" kern="1200" dirty="0">
                <a:solidFill>
                  <a:schemeClr val="tx1"/>
                </a:solidFill>
                <a:effectLst/>
                <a:cs typeface="+mn-cs"/>
              </a:rPr>
              <a:t>)[kana:"</a:t>
            </a:r>
            <a:r>
              <a:rPr kumimoji="1" lang="ja-JP" altLang="en-US" sz="1600" kern="1200" dirty="0">
                <a:solidFill>
                  <a:schemeClr val="tx1"/>
                </a:solidFill>
                <a:effectLst/>
                <a:cs typeface="+mn-cs"/>
              </a:rPr>
              <a:t>オ</a:t>
            </a:r>
            <a:r>
              <a:rPr kumimoji="1" lang="en-US" altLang="ja-JP" sz="1600" kern="1200" dirty="0">
                <a:solidFill>
                  <a:schemeClr val="tx1"/>
                </a:solidFill>
                <a:effectLst/>
                <a:cs typeface="+mn-cs"/>
              </a:rPr>
              <a:t>'</a:t>
            </a:r>
            <a:r>
              <a:rPr kumimoji="1" lang="ja-JP" altLang="en-US" sz="1600" kern="1200" dirty="0">
                <a:solidFill>
                  <a:schemeClr val="tx1"/>
                </a:solidFill>
                <a:effectLst/>
                <a:cs typeface="+mn-cs"/>
              </a:rPr>
              <a:t>ヨビ</a:t>
            </a:r>
            <a:r>
              <a:rPr kumimoji="1" lang="en-US" altLang="ja-JP" sz="1600" kern="1200" dirty="0">
                <a:solidFill>
                  <a:schemeClr val="tx1"/>
                </a:solidFill>
                <a:effectLst/>
                <a:cs typeface="+mn-cs"/>
              </a:rPr>
              <a:t>"]</a:t>
            </a:r>
            <a:r>
              <a:rPr kumimoji="1" lang="ja-JP" altLang="en-US" dirty="0"/>
              <a:t>非公開に対して、以下の区分と取扱いの考慮が必要です。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dirty="0"/>
              <a:t>1</a:t>
            </a:r>
            <a:r>
              <a:rPr kumimoji="1" lang="en-US" altLang="ja-JP" dirty="0"/>
              <a:t>. </a:t>
            </a:r>
            <a:r>
              <a:rPr kumimoji="1" lang="ja-JP" altLang="en-US" dirty="0"/>
              <a:t>非公開（クローズ）</a:t>
            </a:r>
            <a:r>
              <a:rPr lang="en-US" altLang="ja-JP" dirty="0"/>
              <a:t>[break:"0.5s"]</a:t>
            </a:r>
            <a:r>
              <a:rPr kumimoji="1" lang="ja-JP" altLang="en-US" dirty="0"/>
              <a:t>個人での保管。</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dirty="0"/>
              <a:t>2</a:t>
            </a:r>
            <a:r>
              <a:rPr kumimoji="1" lang="en-US" altLang="ja-JP" dirty="0"/>
              <a:t>. </a:t>
            </a:r>
            <a:r>
              <a:rPr kumimoji="1" lang="en-US" altLang="ja-JP" sz="1600" kern="1200" dirty="0">
                <a:solidFill>
                  <a:schemeClr val="tx1"/>
                </a:solidFill>
                <a:effectLst/>
                <a:cs typeface="+mn-cs"/>
              </a:rPr>
              <a:t>(</a:t>
            </a:r>
            <a:r>
              <a:rPr kumimoji="1" lang="ja-JP" altLang="en-US" sz="1600" kern="1200" dirty="0">
                <a:solidFill>
                  <a:schemeClr val="tx1"/>
                </a:solidFill>
                <a:effectLst/>
                <a:cs typeface="+mn-cs"/>
              </a:rPr>
              <a:t>制限</a:t>
            </a:r>
            <a:r>
              <a:rPr kumimoji="1" lang="en-US" altLang="ja-JP" sz="1600" kern="1200" dirty="0">
                <a:solidFill>
                  <a:schemeClr val="tx1"/>
                </a:solidFill>
                <a:effectLst/>
                <a:cs typeface="+mn-cs"/>
              </a:rPr>
              <a:t>)[kana:"</a:t>
            </a:r>
            <a:r>
              <a:rPr kumimoji="1" lang="ja-JP" altLang="en-US" sz="1600" kern="1200" dirty="0">
                <a:solidFill>
                  <a:schemeClr val="tx1"/>
                </a:solidFill>
                <a:effectLst/>
                <a:cs typeface="+mn-cs"/>
              </a:rPr>
              <a:t>セイ</a:t>
            </a:r>
            <a:r>
              <a:rPr kumimoji="1" lang="en-US" altLang="ja-JP" sz="1600" kern="1200" dirty="0">
                <a:solidFill>
                  <a:schemeClr val="tx1"/>
                </a:solidFill>
                <a:effectLst/>
                <a:cs typeface="+mn-cs"/>
              </a:rPr>
              <a:t>'</a:t>
            </a:r>
            <a:r>
              <a:rPr kumimoji="1" lang="ja-JP" altLang="en-US" sz="1600" kern="1200" dirty="0">
                <a:solidFill>
                  <a:schemeClr val="tx1"/>
                </a:solidFill>
                <a:effectLst/>
                <a:cs typeface="+mn-cs"/>
              </a:rPr>
              <a:t>ゲ</a:t>
            </a:r>
            <a:r>
              <a:rPr kumimoji="1" lang="en-US" altLang="ja-JP" sz="1600" kern="1200" dirty="0">
                <a:solidFill>
                  <a:schemeClr val="tx1"/>
                </a:solidFill>
                <a:effectLst/>
                <a:cs typeface="+mn-cs"/>
              </a:rPr>
              <a:t>'</a:t>
            </a:r>
            <a:r>
              <a:rPr kumimoji="1" lang="ja-JP" altLang="en-US" sz="1600" kern="1200" dirty="0">
                <a:solidFill>
                  <a:schemeClr val="tx1"/>
                </a:solidFill>
                <a:effectLst/>
                <a:cs typeface="+mn-cs"/>
              </a:rPr>
              <a:t>ン</a:t>
            </a:r>
            <a:r>
              <a:rPr kumimoji="1" lang="en-US" altLang="ja-JP" sz="1600" kern="1200" dirty="0">
                <a:solidFill>
                  <a:schemeClr val="tx1"/>
                </a:solidFill>
                <a:effectLst/>
                <a:cs typeface="+mn-cs"/>
              </a:rPr>
              <a:t>'"](</a:t>
            </a:r>
            <a:r>
              <a:rPr kumimoji="1" lang="ja-JP" altLang="en-US" sz="1600" kern="1200" dirty="0">
                <a:solidFill>
                  <a:schemeClr val="tx1"/>
                </a:solidFill>
                <a:effectLst/>
                <a:cs typeface="+mn-cs"/>
              </a:rPr>
              <a:t>共有</a:t>
            </a:r>
            <a:r>
              <a:rPr kumimoji="1" lang="en-US" altLang="ja-JP" sz="1600" kern="1200" dirty="0">
                <a:solidFill>
                  <a:schemeClr val="tx1"/>
                </a:solidFill>
                <a:effectLst/>
                <a:cs typeface="+mn-cs"/>
              </a:rPr>
              <a:t>)[kana:"</a:t>
            </a:r>
            <a:r>
              <a:rPr kumimoji="1" lang="ja-JP" altLang="en-US" sz="1600" kern="1200" dirty="0">
                <a:solidFill>
                  <a:schemeClr val="tx1"/>
                </a:solidFill>
                <a:effectLst/>
                <a:cs typeface="+mn-cs"/>
              </a:rPr>
              <a:t>キ</a:t>
            </a:r>
            <a:r>
              <a:rPr kumimoji="1" lang="en-US" altLang="ja-JP" sz="1600" kern="1200" dirty="0">
                <a:solidFill>
                  <a:schemeClr val="tx1"/>
                </a:solidFill>
                <a:effectLst/>
                <a:cs typeface="+mn-cs"/>
              </a:rPr>
              <a:t>'</a:t>
            </a:r>
            <a:r>
              <a:rPr kumimoji="1" lang="ja-JP" altLang="en-US" sz="1600" kern="1200" dirty="0">
                <a:solidFill>
                  <a:schemeClr val="tx1"/>
                </a:solidFill>
                <a:effectLst/>
                <a:cs typeface="+mn-cs"/>
              </a:rPr>
              <a:t>ョ</a:t>
            </a:r>
            <a:r>
              <a:rPr kumimoji="1" lang="en-US" altLang="ja-JP" sz="1600" kern="1200" dirty="0">
                <a:solidFill>
                  <a:schemeClr val="tx1"/>
                </a:solidFill>
                <a:effectLst/>
                <a:cs typeface="+mn-cs"/>
              </a:rPr>
              <a:t>'</a:t>
            </a:r>
            <a:r>
              <a:rPr kumimoji="1" lang="ja-JP" altLang="en-US" sz="1600" kern="1200" dirty="0">
                <a:solidFill>
                  <a:schemeClr val="tx1"/>
                </a:solidFill>
                <a:effectLst/>
                <a:cs typeface="+mn-cs"/>
              </a:rPr>
              <a:t>ウユウ</a:t>
            </a:r>
            <a:r>
              <a:rPr kumimoji="1" lang="en-US" altLang="ja-JP" sz="1600" kern="1200" dirty="0">
                <a:solidFill>
                  <a:schemeClr val="tx1"/>
                </a:solidFill>
                <a:effectLst/>
                <a:cs typeface="+mn-cs"/>
              </a:rPr>
              <a:t>"]</a:t>
            </a:r>
            <a:r>
              <a:rPr kumimoji="1" lang="ja-JP" altLang="en-US" dirty="0"/>
              <a:t>（セミクローズ）</a:t>
            </a:r>
            <a:r>
              <a:rPr lang="en-US" altLang="ja-JP" dirty="0"/>
              <a:t>[break:"0.5s"]</a:t>
            </a:r>
            <a:r>
              <a:rPr kumimoji="1" lang="ja-JP" altLang="en-US" dirty="0"/>
              <a:t>研究グループ等の構成員限りでの共有。</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dirty="0"/>
              <a:t>3</a:t>
            </a:r>
            <a:r>
              <a:rPr kumimoji="1" lang="en-US" altLang="ja-JP" dirty="0"/>
              <a:t>. </a:t>
            </a:r>
            <a:r>
              <a:rPr kumimoji="1" lang="en-US" altLang="ja-JP" sz="1600" kern="1200" dirty="0">
                <a:solidFill>
                  <a:schemeClr val="tx1"/>
                </a:solidFill>
                <a:effectLst/>
                <a:cs typeface="+mn-cs"/>
              </a:rPr>
              <a:t>(</a:t>
            </a:r>
            <a:r>
              <a:rPr kumimoji="1" lang="ja-JP" altLang="en-US" sz="1600" kern="1200" dirty="0">
                <a:solidFill>
                  <a:schemeClr val="tx1"/>
                </a:solidFill>
                <a:effectLst/>
                <a:cs typeface="+mn-cs"/>
              </a:rPr>
              <a:t>制限</a:t>
            </a:r>
            <a:r>
              <a:rPr kumimoji="1" lang="en-US" altLang="ja-JP" sz="1600" kern="1200" dirty="0">
                <a:solidFill>
                  <a:schemeClr val="tx1"/>
                </a:solidFill>
                <a:effectLst/>
                <a:cs typeface="+mn-cs"/>
              </a:rPr>
              <a:t>)[kana:"</a:t>
            </a:r>
            <a:r>
              <a:rPr kumimoji="1" lang="ja-JP" altLang="en-US" sz="1600" kern="1200" dirty="0">
                <a:solidFill>
                  <a:schemeClr val="tx1"/>
                </a:solidFill>
                <a:effectLst/>
                <a:cs typeface="+mn-cs"/>
              </a:rPr>
              <a:t>セイ</a:t>
            </a:r>
            <a:r>
              <a:rPr kumimoji="1" lang="en-US" altLang="ja-JP" sz="1600" kern="1200" dirty="0">
                <a:solidFill>
                  <a:schemeClr val="tx1"/>
                </a:solidFill>
                <a:effectLst/>
                <a:cs typeface="+mn-cs"/>
              </a:rPr>
              <a:t>'</a:t>
            </a:r>
            <a:r>
              <a:rPr kumimoji="1" lang="ja-JP" altLang="en-US" sz="1600" kern="1200" dirty="0">
                <a:solidFill>
                  <a:schemeClr val="tx1"/>
                </a:solidFill>
                <a:effectLst/>
                <a:cs typeface="+mn-cs"/>
              </a:rPr>
              <a:t>ゲ</a:t>
            </a:r>
            <a:r>
              <a:rPr kumimoji="1" lang="en-US" altLang="ja-JP" sz="1600" kern="1200" dirty="0">
                <a:solidFill>
                  <a:schemeClr val="tx1"/>
                </a:solidFill>
                <a:effectLst/>
                <a:cs typeface="+mn-cs"/>
              </a:rPr>
              <a:t>'</a:t>
            </a:r>
            <a:r>
              <a:rPr kumimoji="1" lang="ja-JP" altLang="en-US" sz="1600" kern="1200" dirty="0">
                <a:solidFill>
                  <a:schemeClr val="tx1"/>
                </a:solidFill>
                <a:effectLst/>
                <a:cs typeface="+mn-cs"/>
              </a:rPr>
              <a:t>ン</a:t>
            </a:r>
            <a:r>
              <a:rPr kumimoji="1" lang="en-US" altLang="ja-JP" sz="1600" kern="1200">
                <a:solidFill>
                  <a:schemeClr val="tx1"/>
                </a:solidFill>
                <a:effectLst/>
                <a:cs typeface="+mn-cs"/>
              </a:rPr>
              <a:t>'"](</a:t>
            </a:r>
            <a:r>
              <a:rPr kumimoji="1" lang="ja-JP" altLang="en-US" sz="1600" kern="1200" dirty="0">
                <a:solidFill>
                  <a:schemeClr val="tx1"/>
                </a:solidFill>
                <a:effectLst/>
                <a:cs typeface="+mn-cs"/>
              </a:rPr>
              <a:t>公開</a:t>
            </a:r>
            <a:r>
              <a:rPr kumimoji="1" lang="en-US" altLang="ja-JP" sz="1600" kern="1200" dirty="0">
                <a:solidFill>
                  <a:schemeClr val="tx1"/>
                </a:solidFill>
                <a:effectLst/>
                <a:cs typeface="+mn-cs"/>
              </a:rPr>
              <a:t>)[kana:"</a:t>
            </a:r>
            <a:r>
              <a:rPr kumimoji="1" lang="ja-JP" altLang="en-US" sz="1600" kern="1200" dirty="0">
                <a:solidFill>
                  <a:schemeClr val="tx1"/>
                </a:solidFill>
                <a:effectLst/>
                <a:cs typeface="+mn-cs"/>
              </a:rPr>
              <a:t>コ</a:t>
            </a:r>
            <a:r>
              <a:rPr kumimoji="1" lang="en-US" altLang="ja-JP" sz="1600" kern="1200" dirty="0">
                <a:solidFill>
                  <a:schemeClr val="tx1"/>
                </a:solidFill>
                <a:effectLst/>
                <a:cs typeface="+mn-cs"/>
              </a:rPr>
              <a:t>'</a:t>
            </a:r>
            <a:r>
              <a:rPr kumimoji="1" lang="ja-JP" altLang="en-US" sz="1600" kern="1200" dirty="0">
                <a:solidFill>
                  <a:schemeClr val="tx1"/>
                </a:solidFill>
                <a:effectLst/>
                <a:cs typeface="+mn-cs"/>
              </a:rPr>
              <a:t>ウカイ</a:t>
            </a:r>
            <a:r>
              <a:rPr kumimoji="1" lang="en-US" altLang="ja-JP" sz="1600" kern="1200" dirty="0">
                <a:solidFill>
                  <a:schemeClr val="tx1"/>
                </a:solidFill>
                <a:effectLst/>
                <a:cs typeface="+mn-cs"/>
              </a:rPr>
              <a:t>"]</a:t>
            </a:r>
            <a:r>
              <a:rPr kumimoji="1" lang="ja-JP" altLang="en-US" dirty="0"/>
              <a:t>（セミオープン）</a:t>
            </a:r>
            <a:r>
              <a:rPr lang="en-US" altLang="ja-JP" dirty="0"/>
              <a:t>[break:"0.5s"]</a:t>
            </a:r>
            <a:r>
              <a:rPr kumimoji="1" lang="ja-JP" altLang="en-US" dirty="0"/>
              <a:t>限定された者への公開。</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dirty="0"/>
              <a:t>4</a:t>
            </a:r>
            <a:r>
              <a:rPr kumimoji="1" lang="en-US" altLang="ja-JP" dirty="0"/>
              <a:t>. </a:t>
            </a:r>
            <a:r>
              <a:rPr kumimoji="1" lang="ja-JP" altLang="en-US" dirty="0"/>
              <a:t>一般公開（オープン）</a:t>
            </a:r>
            <a:r>
              <a:rPr lang="en-US" altLang="ja-JP" dirty="0"/>
              <a:t>[break:"0.5s"]</a:t>
            </a:r>
            <a:r>
              <a:rPr kumimoji="1" lang="ja-JP" altLang="en-US" dirty="0"/>
              <a:t>制限のない公開。</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dirty="0"/>
              <a:t>研究データの公開や共有をする場合、単にオープン化を進めるのではなく、所属機関、研究者自身、研究コミュニティなどでオープン・アンド・クローズ戦略を十分に検討、適切な方法を採用する必要があります。</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dirty="0"/>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```description</a:t>
            </a:r>
            <a:endParaRPr kumimoji="1" lang="en-US" altLang="ja-JP" dirty="0"/>
          </a:p>
          <a:p>
            <a:r>
              <a:rPr kumimoji="1" lang="ja-JP" altLang="en-US" dirty="0"/>
              <a:t>一般的に、研究データの公開及び非公開に対して、以下の区分と取扱いの考慮が必要です。
1</a:t>
            </a:r>
            <a:r>
              <a:rPr kumimoji="1" lang="en-US" altLang="ja-JP" dirty="0"/>
              <a:t>. </a:t>
            </a:r>
            <a:r>
              <a:rPr kumimoji="1" lang="ja-JP" altLang="en-US" dirty="0"/>
              <a:t>非公開（クローズ）個人での保管
2</a:t>
            </a:r>
            <a:r>
              <a:rPr kumimoji="1" lang="en-US" altLang="ja-JP" dirty="0"/>
              <a:t>. </a:t>
            </a:r>
            <a:r>
              <a:rPr kumimoji="1" lang="ja-JP" altLang="en-US" dirty="0"/>
              <a:t>制限共有（セミクローズ）研究グループ等の構成員限りでの共有
3</a:t>
            </a:r>
            <a:r>
              <a:rPr kumimoji="1" lang="en-US" altLang="ja-JP" dirty="0"/>
              <a:t>. </a:t>
            </a:r>
            <a:r>
              <a:rPr kumimoji="1" lang="ja-JP" altLang="en-US" dirty="0"/>
              <a:t>制限公開（セミオープン）限定された者への公開
4</a:t>
            </a:r>
            <a:r>
              <a:rPr kumimoji="1" lang="en-US" altLang="ja-JP" dirty="0"/>
              <a:t>. </a:t>
            </a:r>
            <a:r>
              <a:rPr kumimoji="1" lang="ja-JP" altLang="en-US" dirty="0"/>
              <a:t>一般公開（オープン）制限のない公開
研究データの公開や共有をする場合、単にオープン化を進めるのではなく、所属機関、研究者自身、研究コミュニティなどでオープン・アンド・クローズ戦略を十分に検討、適切な方法を採用する必要があります。</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endParaRPr kumimoji="1" lang="en-US" altLang="ja-JP"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r>
              <a:rPr kumimoji="1" lang="en-US" altLang="ja-JP" sz="1200" dirty="0"/>
              <a:t>Topic:</a:t>
            </a:r>
            <a:r>
              <a:rPr kumimoji="1" lang="ja-JP" altLang="en-US" sz="4800" dirty="0"/>
              <a:t>研究データ公開に関わるポリシー</a:t>
            </a:r>
            <a:endParaRPr lang="en-US" altLang="ja-JP" sz="4800" dirty="0"/>
          </a:p>
          <a:p>
            <a:endParaRPr lang="en-US" altLang="ja-JP" sz="1200" u="none" strike="noStrike" dirty="0">
              <a:solidFill>
                <a:srgbClr val="000000"/>
              </a:solidFill>
              <a:effectLst/>
            </a:endParaRPr>
          </a:p>
          <a:p>
            <a:r>
              <a:rPr lang="en-US" altLang="ja-JP" sz="1200" u="none" strike="noStrike" dirty="0">
                <a:solidFill>
                  <a:srgbClr val="000000"/>
                </a:solidFill>
                <a:effectLst/>
              </a:rPr>
              <a:t>```text</a:t>
            </a:r>
            <a:endParaRPr kumimoji="1" lang="en-US" altLang="ja-JP" sz="1200" dirty="0"/>
          </a:p>
          <a:p>
            <a:r>
              <a:rPr kumimoji="1" lang="ja-JP" altLang="en-US" sz="1200" dirty="0"/>
              <a:t>データの共有</a:t>
            </a:r>
            <a:r>
              <a:rPr kumimoji="1" lang="en-US" altLang="ja-JP" sz="1200" kern="1200" dirty="0">
                <a:solidFill>
                  <a:schemeClr val="tx1"/>
                </a:solidFill>
                <a:effectLst/>
                <a:cs typeface="+mn-cs"/>
              </a:rPr>
              <a:t>[break:"0.01s"]</a:t>
            </a:r>
            <a:r>
              <a:rPr kumimoji="1" lang="ja-JP" altLang="en-US" sz="1200" dirty="0"/>
              <a:t>公開の方針は、所属機関や、</a:t>
            </a:r>
            <a:r>
              <a:rPr lang="ja-JP" altLang="en-US" sz="1200" dirty="0"/>
              <a:t>研究助成機関で、定められている場合もあります。</a:t>
            </a:r>
            <a:endParaRPr lang="en-US" altLang="ja-JP" sz="1200" dirty="0"/>
          </a:p>
          <a:p>
            <a:r>
              <a:rPr kumimoji="1" lang="ja-JP" altLang="en-US" sz="1200" dirty="0"/>
              <a:t>本学や、国立環境研究所では、所属の研究者が従うべき、データポリシーを</a:t>
            </a:r>
            <a:r>
              <a:rPr kumimoji="1" lang="ja-JP" altLang="en-US" sz="1200" kern="1200" dirty="0">
                <a:solidFill>
                  <a:schemeClr val="tx1"/>
                </a:solidFill>
                <a:effectLst/>
                <a:cs typeface="+mn-cs"/>
              </a:rPr>
              <a:t>定めて</a:t>
            </a:r>
            <a:r>
              <a:rPr kumimoji="1" lang="ja-JP" altLang="en-US" sz="1200" dirty="0"/>
              <a:t>、研究データの公開を推奨しています。</a:t>
            </a:r>
            <a:endParaRPr kumimoji="1" lang="en-US" altLang="ja-JP" sz="1200" dirty="0"/>
          </a:p>
          <a:p>
            <a:r>
              <a:rPr kumimoji="1" lang="ja-JP" altLang="en-US" sz="1200" dirty="0"/>
              <a:t>また、日本医療研究開発機構では、データシェアリングポリシーを定めて、どう機構の、助成金で作成されたデータの共有を推奨しています。</a:t>
            </a:r>
            <a:endParaRPr kumimoji="1" lang="en-US" altLang="ja-JP" sz="1200" dirty="0"/>
          </a:p>
          <a:p>
            <a:r>
              <a:rPr lang="ja-JP" altLang="en-US" sz="1400" b="0" dirty="0"/>
              <a:t>なお、共同研究契約や、個別の契約により、公開制限が定められている場合は、研究パートナー、委託元などとの契約を遵守する必要があります。</a:t>
            </a:r>
            <a:endParaRPr lang="en-US" altLang="ja-JP" sz="1400" b="0" dirty="0"/>
          </a:p>
          <a:p>
            <a:r>
              <a:rPr kumimoji="1" lang="ja-JP" altLang="ja-JP" sz="2400" kern="1200" dirty="0">
                <a:solidFill>
                  <a:schemeClr val="tx1"/>
                </a:solidFill>
                <a:effectLst/>
                <a:cs typeface="+mn-cs"/>
              </a:rPr>
              <a:t>近年、</a:t>
            </a:r>
            <a:r>
              <a:rPr kumimoji="1" lang="ja-JP" altLang="en-US" sz="2400" kern="1200" dirty="0">
                <a:solidFill>
                  <a:schemeClr val="tx1"/>
                </a:solidFill>
                <a:effectLst/>
                <a:cs typeface="+mn-cs"/>
              </a:rPr>
              <a:t>学術雑誌の出版者</a:t>
            </a:r>
            <a:r>
              <a:rPr kumimoji="1" lang="ja-JP" altLang="ja-JP" sz="2400" kern="1200" dirty="0">
                <a:solidFill>
                  <a:schemeClr val="tx1"/>
                </a:solidFill>
                <a:effectLst/>
                <a:cs typeface="+mn-cs"/>
              </a:rPr>
              <a:t>も</a:t>
            </a:r>
            <a:r>
              <a:rPr kumimoji="1" lang="ja-JP" altLang="en-US" sz="2400" kern="1200" dirty="0">
                <a:solidFill>
                  <a:schemeClr val="tx1"/>
                </a:solidFill>
                <a:effectLst/>
                <a:cs typeface="+mn-cs"/>
              </a:rPr>
              <a:t>、</a:t>
            </a:r>
            <a:r>
              <a:rPr kumimoji="1" lang="ja-JP" altLang="ja-JP" sz="2400" kern="1200" dirty="0">
                <a:solidFill>
                  <a:schemeClr val="tx1"/>
                </a:solidFill>
                <a:effectLst/>
                <a:cs typeface="+mn-cs"/>
              </a:rPr>
              <a:t>研究データについてのポリシーを定めつつあります。</a:t>
            </a:r>
          </a:p>
          <a:p>
            <a:r>
              <a:rPr kumimoji="1" lang="ja-JP" altLang="en-US" sz="1400" i="0" dirty="0"/>
              <a:t>学術雑誌の研究データポリシーは、一様ではありませんが、論文の投稿や公開にあたって、その基礎となった研究データの、共有や公開を求めるケースが増えてきています。</a:t>
            </a:r>
            <a:endParaRPr kumimoji="1" lang="en-US" altLang="ja-JP" sz="1400" i="0" dirty="0"/>
          </a:p>
          <a:p>
            <a:r>
              <a:rPr kumimoji="1" lang="ja-JP" altLang="en-US" sz="1400" i="0" dirty="0"/>
              <a:t>また、基礎データの利用可能性と利用方法について論文中に明記する「データ利用可能性ステートメント」を、義務化している場合もあります。</a:t>
            </a:r>
            <a:endParaRPr lang="en-US" altLang="ja-JP" sz="1400"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u="none" strike="noStrike" dirty="0">
                <a:solidFill>
                  <a:srgbClr val="000000"/>
                </a:solidFill>
                <a:effectLst/>
              </a:rPr>
              <a:t>```</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200" dirty="0"/>
          </a:p>
          <a:p>
            <a:r>
              <a:rPr lang="en-US" altLang="ja-JP" sz="1200" u="none" strike="noStrike" dirty="0">
                <a:solidFill>
                  <a:srgbClr val="000000"/>
                </a:solidFill>
                <a:effectLst/>
              </a:rPr>
              <a:t>```description</a:t>
            </a:r>
          </a:p>
          <a:p>
            <a:r>
              <a:rPr kumimoji="1" lang="ja-JP" altLang="en-US" sz="1200" dirty="0"/>
              <a:t>データの共有・公開の方針は、所属機関や</a:t>
            </a:r>
            <a:r>
              <a:rPr lang="ja-JP" altLang="en-US" sz="1200" dirty="0"/>
              <a:t>研究助成機関で定められている場合もあります。</a:t>
            </a:r>
            <a:endParaRPr lang="en-US" altLang="ja-JP" sz="1200" dirty="0"/>
          </a:p>
          <a:p>
            <a:endParaRPr lang="en-US" altLang="ja-JP" sz="1200" dirty="0"/>
          </a:p>
          <a:p>
            <a:r>
              <a:rPr kumimoji="1" lang="ja-JP" altLang="en-US" sz="1200" dirty="0"/>
              <a:t>国立環境研究所や本学では、所属の研究者が従うべきデータポリシーを定め、研究データの公開を推奨しています。また、日本医療研究開発機構ではデータシェアリングポリシーを定め、同機構の助成金で作成されたデータの共有を推奨しています。</a:t>
            </a:r>
            <a:endParaRPr kumimoji="1" lang="en-US" altLang="ja-JP" sz="1200" dirty="0"/>
          </a:p>
          <a:p>
            <a:endParaRPr kumimoji="1" lang="ja-JP" altLang="en-US" sz="1200" dirty="0"/>
          </a:p>
          <a:p>
            <a:r>
              <a:rPr lang="ja-JP" altLang="en-US" sz="1400" b="0" dirty="0"/>
              <a:t>なお、共同研究契約や個別の契約により公開制限が定められている場合は、研究パートナー、委託元などとの契約を遵守する必要があります。</a:t>
            </a:r>
            <a:endParaRPr lang="en-US" altLang="ja-JP" sz="1400" b="0" dirty="0"/>
          </a:p>
          <a:p>
            <a:endParaRPr kumimoji="1" lang="en-US" altLang="ja-JP" sz="2400" kern="1200" dirty="0">
              <a:solidFill>
                <a:schemeClr val="tx1"/>
              </a:solidFill>
              <a:effectLst/>
              <a:cs typeface="+mn-cs"/>
            </a:endParaRPr>
          </a:p>
          <a:p>
            <a:r>
              <a:rPr kumimoji="1" lang="ja-JP" altLang="ja-JP" sz="2400" kern="1200" dirty="0">
                <a:solidFill>
                  <a:schemeClr val="tx1"/>
                </a:solidFill>
                <a:effectLst/>
                <a:cs typeface="+mn-cs"/>
              </a:rPr>
              <a:t>近年、</a:t>
            </a:r>
            <a:r>
              <a:rPr kumimoji="1" lang="ja-JP" altLang="en-US" sz="2400" kern="1200" dirty="0">
                <a:solidFill>
                  <a:schemeClr val="tx1"/>
                </a:solidFill>
                <a:effectLst/>
                <a:cs typeface="+mn-cs"/>
              </a:rPr>
              <a:t>学術雑誌の出版者</a:t>
            </a:r>
            <a:r>
              <a:rPr kumimoji="1" lang="ja-JP" altLang="ja-JP" sz="2400" kern="1200" dirty="0">
                <a:solidFill>
                  <a:schemeClr val="tx1"/>
                </a:solidFill>
                <a:effectLst/>
                <a:cs typeface="+mn-cs"/>
              </a:rPr>
              <a:t>も研究データについてのポリシーを定めつつあります。</a:t>
            </a:r>
          </a:p>
          <a:p>
            <a:endParaRPr kumimoji="1" lang="en-US" altLang="ja-JP" sz="1400" i="0" dirty="0"/>
          </a:p>
          <a:p>
            <a:r>
              <a:rPr kumimoji="1" lang="ja-JP" altLang="en-US" sz="1400" i="0" dirty="0"/>
              <a:t>学術雑誌の研究データポリシーは一様ではありませんが、論文の投稿や公開にあたって、その基礎となった研究データの共有や公開を求めるケースが増えてきています。</a:t>
            </a:r>
            <a:endParaRPr kumimoji="1" lang="en-US" altLang="ja-JP" sz="1400" i="0" dirty="0"/>
          </a:p>
          <a:p>
            <a:r>
              <a:rPr kumimoji="1" lang="ja-JP" altLang="en-US" sz="1400" i="0" dirty="0"/>
              <a:t>また、基礎データの利用可能性と利用方法について論文中に明記する「データ利用可能性ステートメント」を義務化している場合もあります。</a:t>
            </a:r>
            <a:endParaRPr kumimoji="1" lang="en-US" altLang="ja-JP" sz="1400" i="0" dirty="0"/>
          </a:p>
          <a:p>
            <a:pPr marL="171450" indent="-171450">
              <a:buFont typeface="Arial" panose="020B0604020202020204" pitchFamily="34" charset="0"/>
              <a:buChar char="•"/>
            </a:pPr>
            <a:r>
              <a:rPr lang="ja-JP" altLang="en-US" sz="1200" b="0" dirty="0">
                <a:latin typeface="BIZ UDPGothic" panose="020B0400000000000000" pitchFamily="34" charset="-128"/>
                <a:ea typeface="BIZ UDPGothic" panose="020B0400000000000000" pitchFamily="34" charset="-128"/>
              </a:rPr>
              <a:t>国立環境研究所　</a:t>
            </a:r>
            <a:r>
              <a:rPr lang="ja-JP" altLang="en-US" sz="1200" dirty="0">
                <a:latin typeface="BIZ UDPGothic" panose="020B0400000000000000" pitchFamily="34" charset="-128"/>
                <a:ea typeface="BIZ UDPGothic" panose="020B0400000000000000" pitchFamily="34" charset="-128"/>
              </a:rPr>
              <a:t>「国立研究開発法人国立環境研究所データの公開に関する基本方針（データポリシー）」（</a:t>
            </a:r>
            <a:r>
              <a:rPr lang="en-US" altLang="ja-JP" sz="1200" dirty="0">
                <a:latin typeface="BIZ UDPGothic" panose="020B0400000000000000" pitchFamily="34" charset="-128"/>
                <a:ea typeface="BIZ UDPGothic" panose="020B0400000000000000" pitchFamily="34" charset="-128"/>
              </a:rPr>
              <a:t>2017</a:t>
            </a:r>
            <a:r>
              <a:rPr lang="ja-JP" altLang="en-US" sz="1200" dirty="0">
                <a:latin typeface="BIZ UDPGothic" panose="020B0400000000000000" pitchFamily="34" charset="-128"/>
                <a:ea typeface="BIZ UDPGothic" panose="020B0400000000000000" pitchFamily="34" charset="-128"/>
              </a:rPr>
              <a:t>年</a:t>
            </a:r>
            <a:r>
              <a:rPr lang="en-US" altLang="ja-JP" sz="1200" dirty="0">
                <a:latin typeface="BIZ UDPGothic" panose="020B0400000000000000" pitchFamily="34" charset="-128"/>
                <a:ea typeface="BIZ UDPGothic" panose="020B0400000000000000" pitchFamily="34" charset="-128"/>
              </a:rPr>
              <a:t>4</a:t>
            </a:r>
            <a:r>
              <a:rPr lang="ja-JP" altLang="en-US" sz="1200" dirty="0">
                <a:latin typeface="BIZ UDPGothic" panose="020B0400000000000000" pitchFamily="34" charset="-128"/>
                <a:ea typeface="BIZ UDPGothic" panose="020B0400000000000000" pitchFamily="34" charset="-128"/>
              </a:rPr>
              <a:t>月</a:t>
            </a:r>
            <a:r>
              <a:rPr lang="en-US" altLang="ja-JP" sz="1200" dirty="0">
                <a:latin typeface="BIZ UDPGothic" panose="020B0400000000000000" pitchFamily="34" charset="-128"/>
                <a:ea typeface="BIZ UDPGothic" panose="020B0400000000000000" pitchFamily="34" charset="-128"/>
              </a:rPr>
              <a:t>1</a:t>
            </a:r>
            <a:r>
              <a:rPr lang="ja-JP" altLang="en-US" sz="1200" dirty="0">
                <a:latin typeface="BIZ UDPGothic" panose="020B0400000000000000" pitchFamily="34" charset="-128"/>
                <a:ea typeface="BIZ UDPGothic" panose="020B0400000000000000" pitchFamily="34" charset="-128"/>
              </a:rPr>
              <a:t>日）　</a:t>
            </a:r>
            <a:r>
              <a:rPr lang="en-US" altLang="ja-JP" sz="1050" dirty="0">
                <a:latin typeface="BIZ UDPGothic" panose="020B0400000000000000" pitchFamily="34" charset="-128"/>
                <a:ea typeface="BIZ UDPGothic" panose="020B0400000000000000" pitchFamily="34" charset="-128"/>
                <a:hlinkClick r:id="rId3"/>
              </a:rPr>
              <a:t>https://www.nies.go.jp/kihon/kitei/kt_datapolicy.pdf</a:t>
            </a:r>
            <a:endParaRPr lang="en-US" altLang="ja-JP" sz="1200" b="0" dirty="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ja-JP" altLang="en-US" sz="1200" b="0" dirty="0">
                <a:latin typeface="BIZ UDPGothic" panose="020B0400000000000000" pitchFamily="34" charset="-128"/>
                <a:ea typeface="BIZ UDPGothic" panose="020B0400000000000000" pitchFamily="34" charset="-128"/>
              </a:rPr>
              <a:t>日本医療研究開発機構　</a:t>
            </a:r>
            <a:r>
              <a:rPr lang="ja-JP" altLang="en-US" sz="1200" dirty="0">
                <a:latin typeface="BIZ UDPGothic" panose="020B0400000000000000" pitchFamily="34" charset="-128"/>
                <a:ea typeface="BIZ UDPGothic" panose="020B0400000000000000" pitchFamily="34" charset="-128"/>
              </a:rPr>
              <a:t>「ゲノム医療実現のためのデータシェアリングポリシー」（</a:t>
            </a:r>
            <a:r>
              <a:rPr lang="en-US" altLang="ja-JP" sz="1200" dirty="0">
                <a:latin typeface="BIZ UDPGothic" panose="020B0400000000000000" pitchFamily="34" charset="-128"/>
                <a:ea typeface="BIZ UDPGothic" panose="020B0400000000000000" pitchFamily="34" charset="-128"/>
              </a:rPr>
              <a:t>2016</a:t>
            </a:r>
            <a:r>
              <a:rPr lang="ja-JP" altLang="en-US" sz="1200" dirty="0">
                <a:latin typeface="BIZ UDPGothic" panose="020B0400000000000000" pitchFamily="34" charset="-128"/>
                <a:ea typeface="BIZ UDPGothic" panose="020B0400000000000000" pitchFamily="34" charset="-128"/>
              </a:rPr>
              <a:t>年</a:t>
            </a:r>
            <a:r>
              <a:rPr lang="en-US" altLang="ja-JP" sz="1200" dirty="0">
                <a:latin typeface="BIZ UDPGothic" panose="020B0400000000000000" pitchFamily="34" charset="-128"/>
                <a:ea typeface="BIZ UDPGothic" panose="020B0400000000000000" pitchFamily="34" charset="-128"/>
              </a:rPr>
              <a:t>4</a:t>
            </a:r>
            <a:r>
              <a:rPr lang="ja-JP" altLang="en-US" sz="1200" dirty="0">
                <a:latin typeface="BIZ UDPGothic" panose="020B0400000000000000" pitchFamily="34" charset="-128"/>
                <a:ea typeface="BIZ UDPGothic" panose="020B0400000000000000" pitchFamily="34" charset="-128"/>
              </a:rPr>
              <a:t>月）</a:t>
            </a:r>
            <a:r>
              <a:rPr lang="en-US" altLang="ja-JP" sz="1100" dirty="0">
                <a:latin typeface="BIZ UDPGothic" panose="020B0400000000000000" pitchFamily="34" charset="-128"/>
                <a:ea typeface="BIZ UDPGothic" panose="020B0400000000000000" pitchFamily="34" charset="-128"/>
                <a:hlinkClick r:id="rId4"/>
              </a:rPr>
              <a:t>https://www.amed.go.jp/content/000023353.pdfhttps://humandbs.biosciencedbc.jp/files/DAC/4th_meeting/2_ref_AMED_DSP.pdf</a:t>
            </a:r>
            <a:endParaRPr lang="en-US" altLang="ja-JP" sz="1100" dirty="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en-US" altLang="ja-JP" sz="1200" dirty="0">
                <a:latin typeface="BIZ UDPGothic" panose="020B0400000000000000" pitchFamily="34" charset="-128"/>
                <a:ea typeface="BIZ UDPGothic" panose="020B0400000000000000" pitchFamily="34" charset="-128"/>
              </a:rPr>
              <a:t>Research Data Guidelines (Elsevier)</a:t>
            </a:r>
            <a:br>
              <a:rPr lang="en-US" altLang="ja-JP" sz="1200" dirty="0">
                <a:latin typeface="BIZ UDPGothic" panose="020B0400000000000000" pitchFamily="34" charset="-128"/>
                <a:ea typeface="BIZ UDPGothic" panose="020B0400000000000000" pitchFamily="34" charset="-128"/>
              </a:rPr>
            </a:br>
            <a:r>
              <a:rPr lang="en-US" altLang="ja-JP" sz="1050" dirty="0">
                <a:latin typeface="BIZ UDPGothic" panose="020B0400000000000000" pitchFamily="34" charset="-128"/>
                <a:ea typeface="BIZ UDPGothic" panose="020B0400000000000000" pitchFamily="34" charset="-128"/>
                <a:hlinkClick r:id="rId5"/>
              </a:rPr>
              <a:t>https://www.elsevier.com/researcher/author/tools-and-resources/research-data/data-guidelines</a:t>
            </a:r>
            <a:r>
              <a:rPr lang="en-US" altLang="ja-JP" sz="1050" dirty="0">
                <a:latin typeface="BIZ UDPGothic" panose="020B0400000000000000" pitchFamily="34" charset="-128"/>
                <a:ea typeface="BIZ UDPGothic" panose="020B0400000000000000" pitchFamily="34" charset="-128"/>
              </a:rPr>
              <a:t> </a:t>
            </a:r>
            <a:endParaRPr lang="en-US" altLang="ja-JP" sz="1200" dirty="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en-US" altLang="ja-JP" sz="1200" dirty="0">
                <a:latin typeface="BIZ UDPGothic" panose="020B0400000000000000" pitchFamily="34" charset="-128"/>
                <a:ea typeface="BIZ UDPGothic" panose="020B0400000000000000" pitchFamily="34" charset="-128"/>
              </a:rPr>
              <a:t>Research Data Policy (Springer Nature)</a:t>
            </a:r>
            <a:r>
              <a:rPr lang="ja-JP" altLang="en-US" sz="1200" dirty="0">
                <a:latin typeface="BIZ UDPGothic" panose="020B0400000000000000" pitchFamily="34" charset="-128"/>
                <a:ea typeface="BIZ UDPGothic" panose="020B0400000000000000" pitchFamily="34" charset="-128"/>
              </a:rPr>
              <a:t>　</a:t>
            </a:r>
            <a:r>
              <a:rPr lang="en-US" altLang="ja-JP" sz="1050" dirty="0">
                <a:latin typeface="BIZ UDPGothic" panose="020B0400000000000000" pitchFamily="34" charset="-128"/>
                <a:ea typeface="BIZ UDPGothic" panose="020B0400000000000000" pitchFamily="34" charset="-128"/>
                <a:hlinkClick r:id="rId6"/>
              </a:rPr>
              <a:t>https://www.springernature.com/gp/authors/research-data-policy</a:t>
            </a:r>
            <a:r>
              <a:rPr lang="ja-JP" altLang="en-US" sz="1050" dirty="0">
                <a:latin typeface="BIZ UDPGothic" panose="020B0400000000000000" pitchFamily="34" charset="-128"/>
                <a:ea typeface="BIZ UDPGothic" panose="020B0400000000000000" pitchFamily="34" charset="-128"/>
              </a:rPr>
              <a:t>　</a:t>
            </a:r>
            <a:endParaRPr lang="en-US" altLang="ja-JP" sz="1200" dirty="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en-US" altLang="ja-JP" sz="1200" dirty="0">
                <a:latin typeface="BIZ UDPGothic" panose="020B0400000000000000" pitchFamily="34" charset="-128"/>
                <a:ea typeface="BIZ UDPGothic" panose="020B0400000000000000" pitchFamily="34" charset="-128"/>
              </a:rPr>
              <a:t>Data Availability Statements (Springer Nature)</a:t>
            </a:r>
            <a:r>
              <a:rPr lang="ja-JP" altLang="en-US" sz="1200" dirty="0">
                <a:latin typeface="BIZ UDPGothic" panose="020B0400000000000000" pitchFamily="34" charset="-128"/>
                <a:ea typeface="BIZ UDPGothic" panose="020B0400000000000000" pitchFamily="34" charset="-128"/>
              </a:rPr>
              <a:t>　</a:t>
            </a:r>
            <a:r>
              <a:rPr lang="en-US" altLang="ja-JP" sz="1050" dirty="0">
                <a:latin typeface="BIZ UDPGothic" panose="020B0400000000000000" pitchFamily="34" charset="-128"/>
                <a:ea typeface="BIZ UDPGothic" panose="020B0400000000000000" pitchFamily="34" charset="-128"/>
                <a:hlinkClick r:id="rId7"/>
              </a:rPr>
              <a:t>https://www.springernature.com/gp/authors/research-data-policy/data-availability-statements/</a:t>
            </a:r>
            <a:endParaRPr lang="en-US" altLang="ja-JP" sz="1050" dirty="0">
              <a:latin typeface="BIZ UDPGothic" panose="020B0400000000000000" pitchFamily="34" charset="-128"/>
              <a:ea typeface="BIZ UDPGothic" panose="020B0400000000000000" pitchFamily="34" charset="-128"/>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a:solidFill>
                  <a:schemeClr val="tx1"/>
                </a:solidFill>
                <a:latin typeface="BIZ UDPGothic" panose="020B0400000000000000" pitchFamily="34" charset="-128"/>
                <a:ea typeface="BIZ UDPGothic" panose="020B0400000000000000" pitchFamily="34" charset="-128"/>
              </a:rPr>
              <a:t>西薗由依</a:t>
            </a:r>
            <a:r>
              <a:rPr lang="en-US" altLang="ja-JP" sz="1200" dirty="0">
                <a:solidFill>
                  <a:schemeClr val="tx1"/>
                </a:solidFill>
                <a:latin typeface="BIZ UDPGothic" panose="020B0400000000000000" pitchFamily="34" charset="-128"/>
                <a:ea typeface="BIZ UDPGothic" panose="020B0400000000000000" pitchFamily="34" charset="-128"/>
              </a:rPr>
              <a:t> et al.</a:t>
            </a:r>
            <a:r>
              <a:rPr lang="ja-JP" altLang="en-US" sz="1200" dirty="0">
                <a:solidFill>
                  <a:schemeClr val="tx1"/>
                </a:solidFill>
                <a:latin typeface="BIZ UDPGothic" panose="020B0400000000000000" pitchFamily="34" charset="-128"/>
                <a:ea typeface="BIZ UDPGothic" panose="020B0400000000000000" pitchFamily="34" charset="-128"/>
              </a:rPr>
              <a:t>（</a:t>
            </a:r>
            <a:r>
              <a:rPr lang="en-US" altLang="ja-JP" sz="1200" dirty="0">
                <a:solidFill>
                  <a:schemeClr val="tx1"/>
                </a:solidFill>
                <a:latin typeface="BIZ UDPGothic" panose="020B0400000000000000" pitchFamily="34" charset="-128"/>
                <a:ea typeface="BIZ UDPGothic" panose="020B0400000000000000" pitchFamily="34" charset="-128"/>
              </a:rPr>
              <a:t>2020, 10, 29</a:t>
            </a:r>
            <a:r>
              <a:rPr lang="ja-JP" altLang="en-US" sz="1200" dirty="0">
                <a:solidFill>
                  <a:schemeClr val="tx1"/>
                </a:solidFill>
                <a:latin typeface="BIZ UDPGothic" panose="020B0400000000000000" pitchFamily="34" charset="-128"/>
                <a:ea typeface="BIZ UDPGothic" panose="020B0400000000000000" pitchFamily="34" charset="-128"/>
              </a:rPr>
              <a:t>）「</a:t>
            </a:r>
            <a:r>
              <a:rPr kumimoji="1" lang="ja-JP" altLang="en-US" sz="1200" dirty="0">
                <a:solidFill>
                  <a:schemeClr val="tx1"/>
                </a:solidFill>
                <a:latin typeface="BIZ UDPGothic" panose="020B0400000000000000" pitchFamily="34" charset="-128"/>
                <a:ea typeface="BIZ UDPGothic" panose="020B0400000000000000" pitchFamily="34" charset="-128"/>
              </a:rPr>
              <a:t>研究者のための研究データマネジメント</a:t>
            </a:r>
            <a:r>
              <a:rPr kumimoji="1" lang="en-US" altLang="ja-JP" sz="1200" dirty="0">
                <a:solidFill>
                  <a:schemeClr val="tx1"/>
                </a:solidFill>
                <a:latin typeface="BIZ UDPGothic" panose="020B0400000000000000" pitchFamily="34" charset="-128"/>
                <a:ea typeface="BIZ UDPGothic" panose="020B0400000000000000" pitchFamily="34" charset="-128"/>
              </a:rPr>
              <a:t>_</a:t>
            </a:r>
            <a:r>
              <a:rPr kumimoji="1" lang="ja-JP" altLang="en-US" sz="1200" dirty="0">
                <a:solidFill>
                  <a:schemeClr val="tx1"/>
                </a:solidFill>
                <a:latin typeface="BIZ UDPGothic" panose="020B0400000000000000" pitchFamily="34" charset="-128"/>
                <a:ea typeface="BIZ UDPGothic" panose="020B0400000000000000" pitchFamily="34" charset="-128"/>
              </a:rPr>
              <a:t>研究後</a:t>
            </a:r>
            <a:r>
              <a:rPr kumimoji="1" lang="en-US" altLang="ja-JP" sz="1200" dirty="0">
                <a:solidFill>
                  <a:schemeClr val="tx1"/>
                </a:solidFill>
                <a:latin typeface="BIZ UDPGothic" panose="020B0400000000000000" pitchFamily="34" charset="-128"/>
                <a:ea typeface="BIZ UDPGothic" panose="020B0400000000000000" pitchFamily="34" charset="-128"/>
              </a:rPr>
              <a:t>_</a:t>
            </a:r>
            <a:r>
              <a:rPr kumimoji="1" lang="ja-JP" altLang="en-US" sz="1200" dirty="0">
                <a:solidFill>
                  <a:schemeClr val="tx1"/>
                </a:solidFill>
                <a:latin typeface="BIZ UDPGothic" panose="020B0400000000000000" pitchFamily="34" charset="-128"/>
                <a:ea typeface="BIZ UDPGothic" panose="020B0400000000000000" pitchFamily="34" charset="-128"/>
              </a:rPr>
              <a:t>データ公開方針の決定」</a:t>
            </a:r>
            <a:r>
              <a:rPr kumimoji="1" lang="en-US" altLang="ja-JP" sz="1200" dirty="0">
                <a:solidFill>
                  <a:schemeClr val="tx1"/>
                </a:solidFill>
                <a:latin typeface="BIZ UDPGothic" panose="020B0400000000000000" pitchFamily="34" charset="-128"/>
                <a:ea typeface="BIZ UDPGothic" panose="020B0400000000000000" pitchFamily="34" charset="-128"/>
              </a:rPr>
              <a:t>, </a:t>
            </a:r>
            <a:r>
              <a:rPr lang="en-US" altLang="ja-JP" sz="1200" dirty="0">
                <a:solidFill>
                  <a:schemeClr val="tx1"/>
                </a:solidFill>
                <a:latin typeface="BIZ UDPGothic" panose="020B0400000000000000" pitchFamily="34" charset="-128"/>
                <a:ea typeface="BIZ UDPGothic" panose="020B0400000000000000" pitchFamily="34" charset="-128"/>
              </a:rPr>
              <a:t>pp.</a:t>
            </a:r>
            <a:r>
              <a:rPr kumimoji="1" lang="en-US" altLang="ja-JP" sz="1200" dirty="0">
                <a:solidFill>
                  <a:schemeClr val="tx1"/>
                </a:solidFill>
                <a:latin typeface="BIZ UDPGothic" panose="020B0400000000000000" pitchFamily="34" charset="-128"/>
                <a:ea typeface="BIZ UDPGothic" panose="020B0400000000000000" pitchFamily="34" charset="-128"/>
              </a:rPr>
              <a:t>4, 5.</a:t>
            </a:r>
            <a:r>
              <a:rPr lang="en-US" altLang="ja-JP" sz="1200" dirty="0">
                <a:solidFill>
                  <a:schemeClr val="tx1"/>
                </a:solidFill>
                <a:latin typeface="BIZ UDPGothic" panose="020B0400000000000000" pitchFamily="34" charset="-128"/>
                <a:ea typeface="BIZ UDPGothic" panose="020B0400000000000000" pitchFamily="34" charset="-128"/>
              </a:rPr>
              <a:t> </a:t>
            </a:r>
            <a:r>
              <a:rPr lang="en-US" altLang="ja-JP" sz="1200" dirty="0">
                <a:solidFill>
                  <a:schemeClr val="tx1"/>
                </a:solidFill>
                <a:latin typeface="BIZ UDPGothic" panose="020B0400000000000000" pitchFamily="34" charset="-128"/>
                <a:ea typeface="BIZ UDPGothic" panose="020B0400000000000000" pitchFamily="34" charset="-128"/>
                <a:hlinkClick r:id="rId8"/>
              </a:rPr>
              <a:t>https://jpcoar.repo.nii.ac.jp/records/294</a:t>
            </a:r>
            <a:endParaRPr kumimoji="1" lang="en-US" altLang="ja-JP" sz="1400" i="0" dirty="0"/>
          </a:p>
          <a:p>
            <a:endParaRPr lang="en-US" altLang="ja-JP" sz="1400"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u="none" strike="noStrike" dirty="0">
                <a:solidFill>
                  <a:srgbClr val="000000"/>
                </a:solidFill>
                <a:effectLst/>
              </a:rPr>
              <a:t>```</a:t>
            </a:r>
          </a:p>
        </p:txBody>
      </p:sp>
      <p:sp>
        <p:nvSpPr>
          <p:cNvPr id="4" name="スライド番号プレースホルダー 3"/>
          <p:cNvSpPr>
            <a:spLocks noGrp="1"/>
          </p:cNvSpPr>
          <p:nvPr>
            <p:ph type="sldNum" sz="quarter" idx="10"/>
          </p:nvPr>
        </p:nvSpPr>
        <p:spPr/>
        <p:txBody>
          <a:bodyPr/>
          <a:lstStyle/>
          <a:p>
            <a:fld id="{6DA7919C-4912-4735-87B6-4DACAAD3F1B7}" type="slidenum">
              <a:rPr kumimoji="1" lang="ja-JP" altLang="en-US" smtClean="0"/>
              <a:t>7</a:t>
            </a:fld>
            <a:endParaRPr kumimoji="1" lang="ja-JP" altLang="en-US"/>
          </a:p>
        </p:txBody>
      </p:sp>
    </p:spTree>
    <p:extLst>
      <p:ext uri="{BB962C8B-B14F-4D97-AF65-F5344CB8AC3E}">
        <p14:creationId xmlns:p14="http://schemas.microsoft.com/office/powerpoint/2010/main" val="40794905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714625" y="376238"/>
            <a:ext cx="4435475" cy="2495550"/>
          </a:xfrm>
        </p:spPr>
      </p:sp>
      <p:sp>
        <p:nvSpPr>
          <p:cNvPr id="3" name="ノート プレースホルダー 2"/>
          <p:cNvSpPr>
            <a:spLocks noGrp="1"/>
          </p:cNvSpPr>
          <p:nvPr>
            <p:ph type="body" idx="1"/>
          </p:nvPr>
        </p:nvSpPr>
        <p:spPr/>
        <p:txBody>
          <a:bodyPr/>
          <a:lstStyle/>
          <a:p>
            <a:r>
              <a:rPr kumimoji="1" lang="en-US" altLang="ja-JP" sz="1200" dirty="0"/>
              <a:t>Topic:</a:t>
            </a:r>
            <a:r>
              <a:rPr lang="ja-JP" altLang="en-US" sz="4800" dirty="0"/>
              <a:t>機関リポジトリとは</a:t>
            </a:r>
            <a:endParaRPr kumimoji="1" lang="en-US" altLang="ja-JP" sz="1200" dirty="0"/>
          </a:p>
          <a:p>
            <a:endParaRPr lang="en-US" altLang="ja-JP" sz="1200" u="none" strike="noStrike" dirty="0">
              <a:solidFill>
                <a:srgbClr val="000000"/>
              </a:solidFill>
              <a:effectLst/>
            </a:endParaRPr>
          </a:p>
          <a:p>
            <a:r>
              <a:rPr lang="en-US" altLang="ja-JP" sz="1200" u="none" strike="noStrike" dirty="0">
                <a:solidFill>
                  <a:srgbClr val="000000"/>
                </a:solidFill>
                <a:effectLst/>
              </a:rPr>
              <a:t>```text</a:t>
            </a:r>
            <a:endParaRPr kumimoji="1" lang="en-US" altLang="ja-JP" sz="1200" u="none" strike="noStrike" dirty="0">
              <a:solidFill>
                <a:schemeClr val="tx1"/>
              </a:solidFill>
              <a:effectLst/>
            </a:endParaRPr>
          </a:p>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1200" dirty="0"/>
              <a:t>ここでは、データリポジトリの種類のひとつ、機関リポジトリについて取り上げます。</a:t>
            </a:r>
            <a:endParaRPr kumimoji="1" lang="en-US" altLang="ja-JP" sz="1200" dirty="0"/>
          </a:p>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1" lang="en-US" altLang="ja-JP" sz="1200" u="none" strike="noStrike" kern="1200" baseline="0" dirty="0">
              <a:solidFill>
                <a:schemeClr val="tx1"/>
              </a:solidFill>
              <a:cs typeface="+mn-cs"/>
            </a:endParaRPr>
          </a:p>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1200" u="none" strike="noStrike" kern="1200" baseline="0" dirty="0">
                <a:solidFill>
                  <a:schemeClr val="tx1"/>
                </a:solidFill>
                <a:cs typeface="+mn-cs"/>
              </a:rPr>
              <a:t>機関リポジトリとは、</a:t>
            </a:r>
            <a:r>
              <a:rPr lang="ja-JP" altLang="en-US" sz="2800" dirty="0"/>
              <a:t>大学などの学術機関によって設置される、所属構成員による研究成果等を、収集・保存・公開する電子アーカイブです。</a:t>
            </a:r>
            <a:endParaRPr lang="en-US" altLang="ja-JP" sz="2800" dirty="0"/>
          </a:p>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en-US" altLang="ja-JP" sz="5400" dirty="0"/>
              <a:t>(</a:t>
            </a:r>
            <a:r>
              <a:rPr kumimoji="1" lang="ja-JP" altLang="en-US" sz="5400" dirty="0"/>
              <a:t>各</a:t>
            </a:r>
            <a:r>
              <a:rPr kumimoji="1" lang="en-US" altLang="ja-JP" sz="5400" dirty="0"/>
              <a:t>)[kana:"</a:t>
            </a:r>
            <a:r>
              <a:rPr kumimoji="1" lang="ja-JP" altLang="en-US" sz="5400" dirty="0"/>
              <a:t>カ</a:t>
            </a:r>
            <a:r>
              <a:rPr kumimoji="1" lang="en-US" altLang="ja-JP" sz="5400" dirty="0"/>
              <a:t>'</a:t>
            </a:r>
            <a:r>
              <a:rPr kumimoji="1" lang="ja-JP" altLang="en-US" sz="5400" dirty="0"/>
              <a:t>ク</a:t>
            </a:r>
            <a:r>
              <a:rPr kumimoji="1" lang="en-US" altLang="ja-JP" sz="5400" dirty="0"/>
              <a:t>"]</a:t>
            </a:r>
            <a:r>
              <a:rPr lang="ja-JP" altLang="en-US" sz="5400" dirty="0"/>
              <a:t>機関の研究成果の可視性向上や</a:t>
            </a:r>
            <a:r>
              <a:rPr kumimoji="1" lang="en-US" altLang="ja-JP" sz="5400" kern="1200" dirty="0">
                <a:solidFill>
                  <a:schemeClr val="tx1"/>
                </a:solidFill>
                <a:effectLst/>
                <a:cs typeface="+mn-cs"/>
              </a:rPr>
              <a:t>[break:"0.01s"]</a:t>
            </a:r>
            <a:r>
              <a:rPr kumimoji="1" lang="ja-JP" altLang="ja-JP" sz="5400" kern="1200" dirty="0" err="1">
                <a:solidFill>
                  <a:schemeClr val="tx1"/>
                </a:solidFill>
                <a:effectLst/>
                <a:cs typeface="+mn-cs"/>
              </a:rPr>
              <a:t>、</a:t>
            </a:r>
            <a:r>
              <a:rPr lang="ja-JP" altLang="en-US" sz="5400" dirty="0"/>
              <a:t>社会に対しての説明責任を果たすこと</a:t>
            </a:r>
            <a:r>
              <a:rPr kumimoji="1" lang="en-US" altLang="ja-JP" sz="5400" kern="1200" dirty="0">
                <a:solidFill>
                  <a:schemeClr val="tx1"/>
                </a:solidFill>
                <a:effectLst/>
                <a:cs typeface="+mn-cs"/>
              </a:rPr>
              <a:t>[break:"0.01s"]</a:t>
            </a:r>
            <a:r>
              <a:rPr lang="ja-JP" altLang="en-US" sz="5400" dirty="0"/>
              <a:t>を目的に、運営されています。</a:t>
            </a:r>
            <a:endParaRPr lang="en-US" altLang="ja-JP" sz="5400" dirty="0"/>
          </a:p>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altLang="ja-JP" sz="2800" dirty="0"/>
          </a:p>
          <a:p>
            <a:r>
              <a:rPr kumimoji="1" lang="en-US" altLang="ja-JP" sz="1200" u="none" strike="noStrike" kern="1200" baseline="0" dirty="0">
                <a:solidFill>
                  <a:schemeClr val="tx1"/>
                </a:solidFill>
                <a:cs typeface="+mn-cs"/>
              </a:rPr>
              <a:t>1996</a:t>
            </a:r>
            <a:r>
              <a:rPr kumimoji="1" lang="ja-JP" altLang="en-US" sz="1200" u="none" strike="noStrike" kern="1200" baseline="0" dirty="0">
                <a:solidFill>
                  <a:schemeClr val="tx1"/>
                </a:solidFill>
                <a:cs typeface="+mn-cs"/>
              </a:rPr>
              <a:t>年</a:t>
            </a:r>
            <a:r>
              <a:rPr kumimoji="1" lang="en-US" altLang="ja-JP" sz="1200" kern="1200" dirty="0">
                <a:solidFill>
                  <a:schemeClr val="tx1"/>
                </a:solidFill>
                <a:effectLst/>
                <a:cs typeface="+mn-cs"/>
              </a:rPr>
              <a:t>[break:"0.01s"]</a:t>
            </a:r>
            <a:r>
              <a:rPr kumimoji="1" lang="ja-JP" altLang="en-US" sz="1200" u="none" strike="noStrike" kern="1200" baseline="0" dirty="0">
                <a:solidFill>
                  <a:schemeClr val="tx1"/>
                </a:solidFill>
                <a:cs typeface="+mn-cs"/>
              </a:rPr>
              <a:t>バージニア工科大学での設置が</a:t>
            </a:r>
            <a:r>
              <a:rPr kumimoji="1" lang="en-US" altLang="ja-JP" sz="1200" u="none" strike="noStrike" kern="1200" baseline="0" dirty="0">
                <a:solidFill>
                  <a:schemeClr val="tx1"/>
                </a:solidFill>
                <a:cs typeface="+mn-cs"/>
              </a:rPr>
              <a:t>(</a:t>
            </a:r>
            <a:r>
              <a:rPr kumimoji="1" lang="ja-JP" altLang="en-US" sz="1200" u="none" strike="noStrike" kern="1200" baseline="0" dirty="0">
                <a:solidFill>
                  <a:schemeClr val="tx1"/>
                </a:solidFill>
                <a:cs typeface="+mn-cs"/>
              </a:rPr>
              <a:t>世界初</a:t>
            </a:r>
            <a:r>
              <a:rPr kumimoji="1" lang="en-US" altLang="ja-JP" sz="1200" u="none" strike="noStrike" kern="1200" baseline="0" dirty="0">
                <a:solidFill>
                  <a:schemeClr val="tx1"/>
                </a:solidFill>
                <a:cs typeface="+mn-cs"/>
              </a:rPr>
              <a:t>)[kana:"</a:t>
            </a:r>
            <a:r>
              <a:rPr kumimoji="1" lang="ja-JP" altLang="en-US" sz="1200" u="none" strike="noStrike" kern="1200" baseline="0" dirty="0">
                <a:solidFill>
                  <a:schemeClr val="tx1"/>
                </a:solidFill>
                <a:cs typeface="+mn-cs"/>
              </a:rPr>
              <a:t>セ</a:t>
            </a:r>
            <a:r>
              <a:rPr kumimoji="1" lang="en-US" altLang="ja-JP" sz="1200" u="none" strike="noStrike" kern="1200" baseline="0" dirty="0">
                <a:solidFill>
                  <a:schemeClr val="tx1"/>
                </a:solidFill>
                <a:cs typeface="+mn-cs"/>
              </a:rPr>
              <a:t>'</a:t>
            </a:r>
            <a:r>
              <a:rPr kumimoji="1" lang="ja-JP" altLang="en-US" sz="1200" u="none" strike="noStrike" kern="1200" baseline="0" dirty="0">
                <a:solidFill>
                  <a:schemeClr val="tx1"/>
                </a:solidFill>
                <a:cs typeface="+mn-cs"/>
              </a:rPr>
              <a:t>カイハツ</a:t>
            </a:r>
            <a:r>
              <a:rPr kumimoji="1" lang="en-US" altLang="ja-JP" sz="1200" u="none" strike="noStrike" kern="1200" baseline="0" dirty="0">
                <a:solidFill>
                  <a:schemeClr val="tx1"/>
                </a:solidFill>
                <a:cs typeface="+mn-cs"/>
              </a:rPr>
              <a:t>"]</a:t>
            </a:r>
            <a:r>
              <a:rPr kumimoji="1" lang="ja-JP" altLang="en-US" sz="1200" u="none" strike="noStrike" kern="1200" baseline="0" dirty="0">
                <a:solidFill>
                  <a:schemeClr val="tx1"/>
                </a:solidFill>
                <a:cs typeface="+mn-cs"/>
              </a:rPr>
              <a:t>と言われており、</a:t>
            </a:r>
            <a:r>
              <a:rPr kumimoji="1" lang="en-US" altLang="ja-JP" sz="1200" u="none" strike="noStrike" kern="1200" baseline="0" dirty="0">
                <a:solidFill>
                  <a:schemeClr val="tx1"/>
                </a:solidFill>
                <a:cs typeface="+mn-cs"/>
              </a:rPr>
              <a:t>2002</a:t>
            </a:r>
            <a:r>
              <a:rPr kumimoji="1" lang="ja-JP" altLang="en-US" sz="1200" u="none" strike="noStrike" kern="1200" baseline="0" dirty="0">
                <a:solidFill>
                  <a:schemeClr val="tx1"/>
                </a:solidFill>
                <a:cs typeface="+mn-cs"/>
              </a:rPr>
              <a:t>年ごろから、急増していきました。</a:t>
            </a:r>
            <a:r>
              <a:rPr kumimoji="1" lang="ja-JP" altLang="en-US" sz="1200" u="none" strike="noStrike" kern="1200" cap="none" spc="0" normalizeH="0" baseline="0" noProof="0" dirty="0">
                <a:ln>
                  <a:noFill/>
                </a:ln>
                <a:solidFill>
                  <a:prstClr val="black"/>
                </a:solidFill>
                <a:effectLst/>
                <a:uLnTx/>
                <a:uFillTx/>
                <a:cs typeface="+mn-cs"/>
              </a:rPr>
              <a:t>日本の機関リポジトリは、</a:t>
            </a:r>
            <a:r>
              <a:rPr kumimoji="1" lang="ja-JP" altLang="en-US" sz="3200" dirty="0"/>
              <a:t>千葉大学</a:t>
            </a:r>
            <a:r>
              <a:rPr lang="ja-JP" altLang="en-US" sz="3200" dirty="0"/>
              <a:t>（</a:t>
            </a:r>
            <a:r>
              <a:rPr lang="en-US" altLang="ja-JP" sz="3200" dirty="0"/>
              <a:t>2005</a:t>
            </a:r>
            <a:r>
              <a:rPr lang="ja-JP" altLang="en-US" sz="3200" dirty="0"/>
              <a:t>年）を</a:t>
            </a:r>
            <a:r>
              <a:rPr kumimoji="1" lang="ja-JP" altLang="en-US" sz="3200" dirty="0"/>
              <a:t>皮切りに、いまではきゅう</a:t>
            </a:r>
            <a:r>
              <a:rPr kumimoji="1" lang="ja-JP" altLang="en-US" sz="3200" dirty="0" err="1"/>
              <a:t>ひゃく</a:t>
            </a:r>
            <a:r>
              <a:rPr kumimoji="1" lang="ja-JP" altLang="en-US" sz="3200" dirty="0"/>
              <a:t>以上の機関が設置しています。</a:t>
            </a:r>
            <a:r>
              <a:rPr lang="en-US" altLang="ja-JP" sz="1200" dirty="0"/>
              <a:t>N.I.I.</a:t>
            </a:r>
            <a:r>
              <a:rPr lang="ja-JP" altLang="en-US" sz="1200" dirty="0" err="1"/>
              <a:t>、</a:t>
            </a:r>
            <a:r>
              <a:rPr lang="ja-JP" altLang="en-US" sz="1200" dirty="0"/>
              <a:t>国立情報学研究所が提供しているクラウドサービス、</a:t>
            </a:r>
            <a:r>
              <a:rPr lang="en-US" altLang="ja-JP" sz="1200" dirty="0"/>
              <a:t>(JAIRO)[kana:"</a:t>
            </a:r>
            <a:r>
              <a:rPr lang="ja-JP" altLang="en-US" sz="1200" dirty="0"/>
              <a:t>ジャイロ</a:t>
            </a:r>
            <a:r>
              <a:rPr lang="en-US" altLang="ja-JP" sz="1200" dirty="0"/>
              <a:t>'"] Cloud</a:t>
            </a:r>
            <a:r>
              <a:rPr lang="ja-JP" altLang="en-US" sz="1200" dirty="0"/>
              <a:t>がそれに貢献しています。</a:t>
            </a:r>
            <a:endParaRPr lang="en-US" altLang="ja-JP" sz="1200" dirty="0"/>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200" dirty="0"/>
              <a:t>紀要</a:t>
            </a:r>
            <a:r>
              <a:rPr lang="ja-JP" altLang="en-US" sz="1200" dirty="0"/>
              <a:t>論文</a:t>
            </a:r>
            <a:r>
              <a:rPr kumimoji="1" lang="ja-JP" altLang="en-US" sz="1200" dirty="0"/>
              <a:t>や博士論文など、学内刊行物がコンテンツの多くを占めていますが、学術</a:t>
            </a:r>
            <a:r>
              <a:rPr lang="ja-JP" altLang="en-US" sz="1200" dirty="0"/>
              <a:t>雑誌論文の公開に、注力する機関もあります。今後、研究データの公開先のひとつとしても期待されています。</a:t>
            </a:r>
            <a:endParaRPr lang="en-US" altLang="ja-JP" sz="1200" dirty="0"/>
          </a:p>
          <a:p>
            <a:r>
              <a:rPr lang="en-US" altLang="ja-JP" sz="1200" u="none" strike="noStrike" dirty="0">
                <a:solidFill>
                  <a:srgbClr val="000000"/>
                </a:solidFill>
                <a:effectLst/>
              </a:rPr>
              <a:t>```</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200" dirty="0"/>
          </a:p>
          <a:p>
            <a:r>
              <a:rPr lang="en-US" altLang="ja-JP" sz="1200" u="none" strike="noStrike" dirty="0">
                <a:solidFill>
                  <a:srgbClr val="000000"/>
                </a:solidFill>
                <a:effectLst/>
              </a:rPr>
              <a:t>```description</a:t>
            </a:r>
          </a:p>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1200" dirty="0"/>
              <a:t>ここでは、データリポジトリの種類のひとつ、機関リポジトリについて、取り上げます。</a:t>
            </a:r>
            <a:endParaRPr kumimoji="1" lang="en-US" altLang="ja-JP" sz="1200" dirty="0"/>
          </a:p>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1" lang="en-US" altLang="ja-JP" sz="1200" u="none" strike="noStrike" kern="1200" baseline="0" dirty="0">
              <a:solidFill>
                <a:schemeClr val="tx1"/>
              </a:solidFill>
              <a:cs typeface="+mn-cs"/>
            </a:endParaRPr>
          </a:p>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1200" u="none" strike="noStrike" kern="1200" baseline="0" dirty="0">
                <a:solidFill>
                  <a:schemeClr val="tx1"/>
                </a:solidFill>
                <a:cs typeface="+mn-cs"/>
              </a:rPr>
              <a:t>機関リポジトリとは、</a:t>
            </a:r>
            <a:r>
              <a:rPr lang="ja-JP" altLang="en-US" sz="2800" dirty="0"/>
              <a:t>大学などの学術機関によって設置される、所属構成員による研究成果等を収集・保存・公開する電子アーカイブです。</a:t>
            </a:r>
            <a:endParaRPr lang="en-US" altLang="ja-JP" sz="2800" dirty="0"/>
          </a:p>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ja-JP" altLang="en-US" sz="5400" dirty="0"/>
              <a:t>各機関の研究成果の可視性向上や、社会に対しての説明責任を果たすことを目的に運営されています。</a:t>
            </a:r>
            <a:endParaRPr lang="en-US" altLang="ja-JP" sz="5400" dirty="0"/>
          </a:p>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altLang="ja-JP" sz="2800" dirty="0"/>
          </a:p>
          <a:p>
            <a:r>
              <a:rPr kumimoji="1" lang="en-US" altLang="ja-JP" sz="1200" u="none" strike="noStrike" kern="1200" baseline="0" dirty="0">
                <a:solidFill>
                  <a:schemeClr val="tx1"/>
                </a:solidFill>
                <a:cs typeface="+mn-cs"/>
              </a:rPr>
              <a:t>1996</a:t>
            </a:r>
            <a:r>
              <a:rPr kumimoji="1" lang="ja-JP" altLang="en-US" sz="1200" u="none" strike="noStrike" kern="1200" baseline="0" dirty="0">
                <a:solidFill>
                  <a:schemeClr val="tx1"/>
                </a:solidFill>
                <a:cs typeface="+mn-cs"/>
              </a:rPr>
              <a:t>年 バージニア工科大学が立ち上げたものが世界初と言われており、</a:t>
            </a:r>
            <a:r>
              <a:rPr kumimoji="1" lang="en-US" altLang="ja-JP" sz="1200" u="none" strike="noStrike" kern="1200" baseline="0" dirty="0">
                <a:solidFill>
                  <a:schemeClr val="tx1"/>
                </a:solidFill>
                <a:cs typeface="+mn-cs"/>
              </a:rPr>
              <a:t>2002</a:t>
            </a:r>
            <a:r>
              <a:rPr kumimoji="1" lang="ja-JP" altLang="en-US" sz="1200" u="none" strike="noStrike" kern="1200" baseline="0" dirty="0">
                <a:solidFill>
                  <a:schemeClr val="tx1"/>
                </a:solidFill>
                <a:cs typeface="+mn-cs"/>
              </a:rPr>
              <a:t>年頃から急増していきました。</a:t>
            </a:r>
            <a:r>
              <a:rPr kumimoji="1" lang="ja-JP" altLang="en-US" sz="1200" u="none" strike="noStrike" kern="1200" cap="none" spc="0" normalizeH="0" baseline="0" noProof="0" dirty="0">
                <a:ln>
                  <a:noFill/>
                </a:ln>
                <a:solidFill>
                  <a:prstClr val="black"/>
                </a:solidFill>
                <a:effectLst/>
                <a:uLnTx/>
                <a:uFillTx/>
                <a:cs typeface="+mn-cs"/>
              </a:rPr>
              <a:t>日本の機関リポジトリは、</a:t>
            </a:r>
            <a:endParaRPr kumimoji="1" lang="en-US" altLang="ja-JP" sz="1200" u="none" strike="noStrike" kern="1200" cap="none" spc="0" normalizeH="0" baseline="0" noProof="0" dirty="0">
              <a:ln>
                <a:noFill/>
              </a:ln>
              <a:solidFill>
                <a:prstClr val="black"/>
              </a:solidFill>
              <a:effectLst/>
              <a:uLnTx/>
              <a:uFillTx/>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3200" dirty="0"/>
              <a:t>千葉大学</a:t>
            </a:r>
            <a:r>
              <a:rPr lang="ja-JP" altLang="en-US" sz="3200" dirty="0"/>
              <a:t>（</a:t>
            </a:r>
            <a:r>
              <a:rPr lang="en-US" altLang="ja-JP" sz="3200" dirty="0"/>
              <a:t>2005</a:t>
            </a:r>
            <a:r>
              <a:rPr lang="ja-JP" altLang="en-US" sz="3200" dirty="0"/>
              <a:t>年）を</a:t>
            </a:r>
            <a:r>
              <a:rPr kumimoji="1" lang="ja-JP" altLang="en-US" sz="3200" dirty="0"/>
              <a:t>皮切りに、いまでは</a:t>
            </a:r>
            <a:r>
              <a:rPr kumimoji="1" lang="en-US" altLang="ja-JP" sz="3200" dirty="0"/>
              <a:t>900</a:t>
            </a:r>
            <a:r>
              <a:rPr kumimoji="1" lang="ja-JP" altLang="en-US" sz="3200" dirty="0"/>
              <a:t>以上の機関が設置しています。</a:t>
            </a:r>
            <a:r>
              <a:rPr lang="en-US" altLang="ja-JP" sz="1200" dirty="0"/>
              <a:t>NII</a:t>
            </a:r>
            <a:r>
              <a:rPr lang="ja-JP" altLang="en-US" sz="1200" dirty="0"/>
              <a:t>　国立情報学研究所が提供しているクラウドサービス、</a:t>
            </a:r>
            <a:r>
              <a:rPr lang="en-US" altLang="ja-JP" sz="1200" dirty="0"/>
              <a:t>JAIRO Cloud</a:t>
            </a:r>
            <a:r>
              <a:rPr lang="ja-JP" altLang="en-US" sz="1200" dirty="0"/>
              <a:t>（ジャイロ　クラウド）がそれに貢献しています。</a:t>
            </a:r>
            <a:endParaRPr lang="en-US" altLang="ja-JP" sz="1200" dirty="0"/>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200" dirty="0"/>
              <a:t>紀要</a:t>
            </a:r>
            <a:r>
              <a:rPr lang="ja-JP" altLang="en-US" sz="1200" dirty="0"/>
              <a:t>論文</a:t>
            </a:r>
            <a:r>
              <a:rPr kumimoji="1" lang="ja-JP" altLang="en-US" sz="1200" dirty="0"/>
              <a:t>や博士論文など学内刊行物がコンテンツの多くを占めていますが、学術</a:t>
            </a:r>
            <a:r>
              <a:rPr lang="ja-JP" altLang="en-US" sz="1200" dirty="0"/>
              <a:t>雑誌論文の公開に注力する機関もあります。今後、研究データの公開先のひとつとしても期待されています。</a:t>
            </a:r>
            <a:endParaRPr lang="en-US" altLang="ja-JP" sz="1200" dirty="0"/>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1200" dirty="0"/>
          </a:p>
          <a:p>
            <a:pPr marL="171450" indent="-171450">
              <a:buFont typeface="Arial" panose="020B0604020202020204" pitchFamily="34" charset="0"/>
              <a:buChar char="•"/>
            </a:pPr>
            <a:r>
              <a:rPr lang="ja-JP" altLang="en-US" sz="1200" dirty="0">
                <a:latin typeface="BIZ UDPGothic" panose="020B0400000000000000" pitchFamily="34" charset="-128"/>
                <a:ea typeface="BIZ UDPGothic" panose="020B0400000000000000" pitchFamily="34" charset="-128"/>
              </a:rPr>
              <a:t>学術機関リポジトリ構築連携支援事業（</a:t>
            </a:r>
            <a:r>
              <a:rPr lang="en-US" altLang="ja-JP" sz="1200" dirty="0">
                <a:latin typeface="BIZ UDPGothic" panose="020B0400000000000000" pitchFamily="34" charset="-128"/>
                <a:ea typeface="BIZ UDPGothic" panose="020B0400000000000000" pitchFamily="34" charset="-128"/>
              </a:rPr>
              <a:t>2023, 4, 6</a:t>
            </a:r>
            <a:r>
              <a:rPr lang="ja-JP" altLang="en-US" sz="1200" dirty="0">
                <a:latin typeface="BIZ UDPGothic" panose="020B0400000000000000" pitchFamily="34" charset="-128"/>
                <a:ea typeface="BIZ UDPGothic" panose="020B0400000000000000" pitchFamily="34" charset="-128"/>
              </a:rPr>
              <a:t>）「機関リポジトリ公開数とコンテンツ数の推移」 </a:t>
            </a:r>
            <a:r>
              <a:rPr lang="en-US" altLang="ja-JP" sz="1200" dirty="0">
                <a:latin typeface="BIZ UDPGothic" panose="020B0400000000000000" pitchFamily="34" charset="-128"/>
                <a:ea typeface="BIZ UDPGothic" panose="020B0400000000000000" pitchFamily="34" charset="-128"/>
                <a:hlinkClick r:id="rId3"/>
              </a:rPr>
              <a:t>https://www.nii.ac.jp/irp/archive/statistic/</a:t>
            </a:r>
            <a:endParaRPr lang="en-US" altLang="ja-JP" sz="1200" dirty="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ja-JP" altLang="en-US" sz="1200" dirty="0">
                <a:latin typeface="BIZ UDPGothic" panose="020B0400000000000000" pitchFamily="34" charset="-128"/>
                <a:ea typeface="BIZ UDPGothic" panose="020B0400000000000000" pitchFamily="34" charset="-128"/>
              </a:rPr>
              <a:t>内閣府（</a:t>
            </a:r>
            <a:r>
              <a:rPr lang="en-US" altLang="ja-JP" sz="1200" dirty="0">
                <a:latin typeface="BIZ UDPGothic" panose="020B0400000000000000" pitchFamily="34" charset="-128"/>
                <a:ea typeface="BIZ UDPGothic" panose="020B0400000000000000" pitchFamily="34" charset="-128"/>
              </a:rPr>
              <a:t>2021, 6, 18</a:t>
            </a:r>
            <a:r>
              <a:rPr lang="ja-JP" altLang="en-US" sz="1200" dirty="0">
                <a:latin typeface="BIZ UDPGothic" panose="020B0400000000000000" pitchFamily="34" charset="-128"/>
                <a:ea typeface="BIZ UDPGothic" panose="020B0400000000000000" pitchFamily="34" charset="-128"/>
              </a:rPr>
              <a:t>）「統合イノベーション戦略</a:t>
            </a:r>
            <a:r>
              <a:rPr lang="en-US" altLang="ja-JP" sz="1200" dirty="0">
                <a:latin typeface="BIZ UDPGothic" panose="020B0400000000000000" pitchFamily="34" charset="-128"/>
                <a:ea typeface="BIZ UDPGothic" panose="020B0400000000000000" pitchFamily="34" charset="-128"/>
              </a:rPr>
              <a:t>2021</a:t>
            </a:r>
            <a:r>
              <a:rPr lang="ja-JP" altLang="en-US"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4"/>
              </a:rPr>
              <a:t>https://www8.cao.go.jp/cstp/tougosenryaku/2021.html</a:t>
            </a:r>
            <a:endParaRPr lang="ja-JP" altLang="en-US" sz="1200" dirty="0">
              <a:latin typeface="BIZ UDPGothic" panose="020B0400000000000000" pitchFamily="34" charset="-128"/>
              <a:ea typeface="BIZ UDPGothic" panose="020B0400000000000000" pitchFamily="34"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1200" dirty="0"/>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u="none" strike="noStrike" dirty="0">
                <a:solidFill>
                  <a:srgbClr val="000000"/>
                </a:solidFill>
                <a:effectLst/>
              </a:rPr>
              <a:t>```</a:t>
            </a: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9C2C880-4691-40F3-8CCE-18AAE8C1923B}" type="slidenum">
              <a:rPr kumimoji="1" lang="ja-JP" altLang="en-US" sz="1200" u="none" strike="noStrike" kern="1200" cap="none" spc="0" normalizeH="0" baseline="0" noProof="0" smtClean="0">
                <a:ln>
                  <a:noFill/>
                </a:ln>
                <a:solidFill>
                  <a:prstClr val="black"/>
                </a:solidFill>
                <a:effectLst/>
                <a:uLnTx/>
                <a:uFillTx/>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1" lang="ja-JP" altLang="en-US" sz="1200" u="none" strike="noStrike" kern="1200" cap="none" spc="0" normalizeH="0" baseline="0" noProof="0">
              <a:ln>
                <a:noFill/>
              </a:ln>
              <a:solidFill>
                <a:prstClr val="black"/>
              </a:solidFill>
              <a:effectLst/>
              <a:uLnTx/>
              <a:uFillTx/>
              <a:ea typeface="ＭＳ Ｐゴシック" panose="020B0600070205080204" pitchFamily="50" charset="-128"/>
              <a:cs typeface="+mn-cs"/>
            </a:endParaRPr>
          </a:p>
        </p:txBody>
      </p:sp>
    </p:spTree>
    <p:extLst>
      <p:ext uri="{BB962C8B-B14F-4D97-AF65-F5344CB8AC3E}">
        <p14:creationId xmlns:p14="http://schemas.microsoft.com/office/powerpoint/2010/main" val="28233815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r>
              <a:rPr kumimoji="1" lang="en-US" altLang="ja-JP" sz="1200" dirty="0"/>
              <a:t>Topic:</a:t>
            </a:r>
            <a:r>
              <a:rPr kumimoji="1" lang="ja-JP" altLang="en-US" sz="4800" dirty="0"/>
              <a:t>データリポジトリとは</a:t>
            </a:r>
            <a:endParaRPr kumimoji="1" lang="en-US" altLang="ja-JP" sz="1200" dirty="0"/>
          </a:p>
          <a:p>
            <a:endParaRPr lang="en-US" altLang="ja-JP" sz="1200" u="none" strike="noStrike" dirty="0">
              <a:solidFill>
                <a:srgbClr val="000000"/>
              </a:solidFill>
              <a:effectLst/>
            </a:endParaRPr>
          </a:p>
          <a:p>
            <a:r>
              <a:rPr lang="en-US" altLang="ja-JP" sz="1200" u="none" strike="noStrike" dirty="0">
                <a:solidFill>
                  <a:srgbClr val="000000"/>
                </a:solidFill>
                <a:effectLst/>
              </a:rPr>
              <a:t>```text</a:t>
            </a:r>
          </a:p>
          <a:p>
            <a:r>
              <a:rPr kumimoji="1" lang="ja-JP" altLang="ja-JP" sz="1200" kern="1200" dirty="0">
                <a:solidFill>
                  <a:schemeClr val="tx1"/>
                </a:solidFill>
                <a:effectLst/>
                <a:cs typeface="+mn-cs"/>
              </a:rPr>
              <a:t>データリポジトリとは、一般に</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研究データや</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それに付随するプログラム等を収集し、保管することを目的として設置された</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リポジトリを指します。</a:t>
            </a:r>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研究データを</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適切なメタデータと共に</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リポジトリに保管し、そこで公開することで、オープンサイエンスにおけるデータの利活用や</a:t>
            </a:r>
            <a:r>
              <a:rPr kumimoji="1" lang="en-US" altLang="ja-JP" sz="1200" kern="1200" dirty="0">
                <a:solidFill>
                  <a:schemeClr val="tx1"/>
                </a:solidFill>
                <a:effectLst/>
                <a:cs typeface="+mn-cs"/>
              </a:rPr>
              <a:t>[break:"0.01s"]</a:t>
            </a:r>
            <a:r>
              <a:rPr kumimoji="1" lang="ja-JP" altLang="ja-JP" sz="1200" kern="1200" dirty="0">
                <a:solidFill>
                  <a:schemeClr val="tx1"/>
                </a:solidFill>
                <a:effectLst/>
                <a:cs typeface="+mn-cs"/>
              </a:rPr>
              <a:t>、研究公正</a:t>
            </a:r>
            <a:r>
              <a:rPr kumimoji="1" lang="ja-JP" altLang="en-US" sz="1200" kern="1200" dirty="0">
                <a:solidFill>
                  <a:schemeClr val="tx1"/>
                </a:solidFill>
                <a:effectLst/>
                <a:cs typeface="+mn-cs"/>
              </a:rPr>
              <a:t>を</a:t>
            </a:r>
            <a:r>
              <a:rPr kumimoji="1" lang="ja-JP" altLang="ja-JP" sz="1200" kern="1200" dirty="0">
                <a:solidFill>
                  <a:schemeClr val="tx1"/>
                </a:solidFill>
                <a:effectLst/>
                <a:cs typeface="+mn-cs"/>
              </a:rPr>
              <a:t>目的</a:t>
            </a:r>
            <a:r>
              <a:rPr kumimoji="1" lang="ja-JP" altLang="en-US" sz="1200" kern="1200" dirty="0">
                <a:solidFill>
                  <a:schemeClr val="tx1"/>
                </a:solidFill>
                <a:effectLst/>
                <a:cs typeface="+mn-cs"/>
              </a:rPr>
              <a:t>とする、</a:t>
            </a:r>
            <a:r>
              <a:rPr kumimoji="1" lang="ja-JP" altLang="ja-JP" sz="1200" kern="1200" dirty="0">
                <a:solidFill>
                  <a:schemeClr val="tx1"/>
                </a:solidFill>
                <a:effectLst/>
                <a:cs typeface="+mn-cs"/>
              </a:rPr>
              <a:t>適切なデータの保存</a:t>
            </a:r>
            <a:r>
              <a:rPr kumimoji="1" lang="en-US" altLang="ja-JP" sz="1200" kern="1200" dirty="0">
                <a:solidFill>
                  <a:schemeClr val="tx1"/>
                </a:solidFill>
                <a:effectLst/>
                <a:cs typeface="+mn-cs"/>
              </a:rPr>
              <a:t>[break:"0.01s"]</a:t>
            </a:r>
            <a:r>
              <a:rPr kumimoji="1" lang="ja-JP" altLang="ja-JP" sz="1200" kern="1200" dirty="0">
                <a:solidFill>
                  <a:schemeClr val="tx1"/>
                </a:solidFill>
                <a:effectLst/>
                <a:cs typeface="+mn-cs"/>
              </a:rPr>
              <a:t>、といった多面的なニーズに対応することができます。</a:t>
            </a:r>
          </a:p>
          <a:p>
            <a:r>
              <a:rPr kumimoji="1" lang="ja-JP" altLang="en-US" sz="1200" kern="1200" dirty="0">
                <a:solidFill>
                  <a:schemeClr val="tx1"/>
                </a:solidFill>
                <a:effectLst/>
                <a:cs typeface="+mn-cs"/>
              </a:rPr>
              <a:t>次に、</a:t>
            </a:r>
            <a:r>
              <a:rPr kumimoji="1" lang="ja-JP" altLang="ja-JP" sz="1200" kern="1200" dirty="0">
                <a:solidFill>
                  <a:schemeClr val="tx1"/>
                </a:solidFill>
                <a:effectLst/>
                <a:cs typeface="+mn-cs"/>
              </a:rPr>
              <a:t>データリポジトリを選定する際に</a:t>
            </a:r>
            <a:r>
              <a:rPr kumimoji="1" lang="ja-JP" altLang="en-US" sz="1200" kern="1200" dirty="0">
                <a:solidFill>
                  <a:schemeClr val="tx1"/>
                </a:solidFill>
                <a:effectLst/>
                <a:cs typeface="+mn-cs"/>
              </a:rPr>
              <a:t>、</a:t>
            </a:r>
            <a:r>
              <a:rPr kumimoji="1" lang="en-US" altLang="ja-JP" sz="1200" kern="1200" dirty="0">
                <a:solidFill>
                  <a:schemeClr val="tx1"/>
                </a:solidFill>
                <a:effectLst/>
                <a:cs typeface="+mn-cs"/>
              </a:rPr>
              <a:t>(</a:t>
            </a:r>
            <a:r>
              <a:rPr kumimoji="1" lang="ja-JP" altLang="ja-JP" sz="1200" kern="1200" dirty="0">
                <a:solidFill>
                  <a:schemeClr val="tx1"/>
                </a:solidFill>
                <a:effectLst/>
                <a:cs typeface="+mn-cs"/>
              </a:rPr>
              <a:t>考慮</a:t>
            </a:r>
            <a:r>
              <a:rPr kumimoji="1" lang="en-US" altLang="ja-JP" sz="1200" kern="1200" dirty="0">
                <a:solidFill>
                  <a:schemeClr val="tx1"/>
                </a:solidFill>
                <a:effectLst/>
                <a:cs typeface="+mn-cs"/>
              </a:rPr>
              <a:t>)[kana:"</a:t>
            </a:r>
            <a:r>
              <a:rPr kumimoji="1" lang="ja-JP" altLang="en-US" sz="1200" kern="1200" dirty="0">
                <a:solidFill>
                  <a:schemeClr val="tx1"/>
                </a:solidFill>
                <a:effectLst/>
                <a:cs typeface="+mn-cs"/>
              </a:rPr>
              <a:t>コ</a:t>
            </a:r>
            <a:r>
              <a:rPr kumimoji="1" lang="en-US" altLang="ja-JP" sz="1200" kern="1200" dirty="0">
                <a:solidFill>
                  <a:schemeClr val="tx1"/>
                </a:solidFill>
                <a:effectLst/>
                <a:cs typeface="+mn-cs"/>
              </a:rPr>
              <a:t>'</a:t>
            </a:r>
            <a:r>
              <a:rPr kumimoji="1" lang="ja-JP" altLang="en-US" sz="1200" kern="1200" dirty="0">
                <a:solidFill>
                  <a:schemeClr val="tx1"/>
                </a:solidFill>
                <a:effectLst/>
                <a:cs typeface="+mn-cs"/>
              </a:rPr>
              <a:t>ウリョ</a:t>
            </a:r>
            <a:r>
              <a:rPr kumimoji="1" lang="en-US" altLang="ja-JP" sz="1200" kern="1200" dirty="0">
                <a:solidFill>
                  <a:schemeClr val="tx1"/>
                </a:solidFill>
                <a:effectLst/>
                <a:cs typeface="+mn-cs"/>
              </a:rPr>
              <a:t>"]</a:t>
            </a:r>
            <a:r>
              <a:rPr kumimoji="1" lang="ja-JP" altLang="ja-JP" sz="1200" kern="1200" dirty="0">
                <a:solidFill>
                  <a:schemeClr val="tx1"/>
                </a:solidFill>
                <a:effectLst/>
                <a:cs typeface="+mn-cs"/>
              </a:rPr>
              <a:t>すべき点</a:t>
            </a:r>
            <a:r>
              <a:rPr kumimoji="1" lang="ja-JP" altLang="en-US" sz="1200" kern="1200" dirty="0">
                <a:solidFill>
                  <a:schemeClr val="tx1"/>
                </a:solidFill>
                <a:effectLst/>
                <a:cs typeface="+mn-cs"/>
              </a:rPr>
              <a:t>です</a:t>
            </a:r>
            <a:r>
              <a:rPr kumimoji="1" lang="ja-JP" altLang="ja-JP" sz="1200" kern="1200" dirty="0">
                <a:solidFill>
                  <a:schemeClr val="tx1"/>
                </a:solidFill>
                <a:effectLst/>
                <a:cs typeface="+mn-cs"/>
              </a:rPr>
              <a:t>。</a:t>
            </a:r>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出版者のポリシー</a:t>
            </a:r>
            <a:r>
              <a:rPr kumimoji="1" lang="ja-JP" altLang="en-US" sz="1200" kern="1200" dirty="0">
                <a:solidFill>
                  <a:schemeClr val="tx1"/>
                </a:solidFill>
                <a:effectLst/>
                <a:cs typeface="+mn-cs"/>
              </a:rPr>
              <a:t>や、助成機関のポリシー、所属機関のポリシー</a:t>
            </a:r>
            <a:r>
              <a:rPr kumimoji="1" lang="ja-JP" altLang="ja-JP" sz="1200" kern="1200" dirty="0">
                <a:solidFill>
                  <a:schemeClr val="tx1"/>
                </a:solidFill>
                <a:effectLst/>
                <a:cs typeface="+mn-cs"/>
              </a:rPr>
              <a:t>によって</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データリポジトリへの登録が</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義務付けられている場合</a:t>
            </a:r>
            <a:r>
              <a:rPr kumimoji="1" lang="ja-JP" altLang="en-US" sz="1200" kern="1200" dirty="0">
                <a:solidFill>
                  <a:schemeClr val="tx1"/>
                </a:solidFill>
                <a:effectLst/>
                <a:cs typeface="+mn-cs"/>
              </a:rPr>
              <a:t>があります。</a:t>
            </a:r>
            <a:endParaRPr kumimoji="1" lang="en-US" altLang="ja-JP" sz="1200" kern="1200" dirty="0">
              <a:solidFill>
                <a:schemeClr val="tx1"/>
              </a:solidFill>
              <a:effectLst/>
              <a:cs typeface="+mn-cs"/>
            </a:endParaRPr>
          </a:p>
          <a:p>
            <a:r>
              <a:rPr kumimoji="1" lang="ja-JP" altLang="en-US" sz="1200" kern="1200" dirty="0">
                <a:solidFill>
                  <a:schemeClr val="tx1"/>
                </a:solidFill>
                <a:effectLst/>
                <a:cs typeface="+mn-cs"/>
              </a:rPr>
              <a:t>また、</a:t>
            </a:r>
            <a:r>
              <a:rPr kumimoji="1" lang="ja-JP" altLang="ja-JP" sz="1200" kern="1200" dirty="0">
                <a:solidFill>
                  <a:schemeClr val="tx1"/>
                </a:solidFill>
                <a:effectLst/>
                <a:cs typeface="+mn-cs"/>
              </a:rPr>
              <a:t>出版者からの指定がない場合でも、できるだけ</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分野の研究者コミュニティ</a:t>
            </a:r>
            <a:r>
              <a:rPr kumimoji="1" lang="ja-JP" altLang="en-US" sz="1200" kern="1200" dirty="0">
                <a:solidFill>
                  <a:schemeClr val="tx1"/>
                </a:solidFill>
                <a:effectLst/>
                <a:cs typeface="+mn-cs"/>
              </a:rPr>
              <a:t>ー</a:t>
            </a:r>
            <a:r>
              <a:rPr kumimoji="1" lang="ja-JP" altLang="ja-JP" sz="1200" kern="1200" dirty="0">
                <a:solidFill>
                  <a:schemeClr val="tx1"/>
                </a:solidFill>
                <a:effectLst/>
                <a:cs typeface="+mn-cs"/>
              </a:rPr>
              <a:t>によく知られた</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リポジトリを選ぶと良いでしょう。</a:t>
            </a:r>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なお、</a:t>
            </a:r>
            <a:r>
              <a:rPr kumimoji="1" lang="ja-JP" altLang="en-US" sz="1200" kern="1200" dirty="0">
                <a:solidFill>
                  <a:schemeClr val="tx1"/>
                </a:solidFill>
                <a:effectLst/>
                <a:cs typeface="+mn-cs"/>
              </a:rPr>
              <a:t>基準を満たした</a:t>
            </a:r>
            <a:r>
              <a:rPr kumimoji="1" lang="en-US" altLang="ja-JP" sz="1200" kern="1200" dirty="0">
                <a:solidFill>
                  <a:schemeClr val="tx1"/>
                </a:solidFill>
                <a:effectLst/>
                <a:cs typeface="+mn-cs"/>
              </a:rPr>
              <a:t>(</a:t>
            </a:r>
            <a:r>
              <a:rPr kumimoji="1" lang="ja-JP" altLang="en-US" sz="1200" kern="1200" dirty="0">
                <a:solidFill>
                  <a:schemeClr val="tx1"/>
                </a:solidFill>
                <a:effectLst/>
                <a:cs typeface="+mn-cs"/>
              </a:rPr>
              <a:t>リポジトリ</a:t>
            </a:r>
            <a:r>
              <a:rPr kumimoji="1" lang="en-US" altLang="ja-JP" sz="1200" kern="1200" dirty="0">
                <a:solidFill>
                  <a:schemeClr val="tx1"/>
                </a:solidFill>
                <a:effectLst/>
                <a:cs typeface="+mn-cs"/>
              </a:rPr>
              <a:t>)[ruby:"</a:t>
            </a:r>
            <a:r>
              <a:rPr kumimoji="1" lang="ja-JP" altLang="en-US" sz="1200" kern="1200" dirty="0" err="1">
                <a:solidFill>
                  <a:schemeClr val="tx1"/>
                </a:solidFill>
                <a:effectLst/>
                <a:cs typeface="+mn-cs"/>
              </a:rPr>
              <a:t>りぽじ</a:t>
            </a:r>
            <a:r>
              <a:rPr kumimoji="1" lang="ja-JP" altLang="en-US" sz="1200" kern="1200" dirty="0">
                <a:solidFill>
                  <a:schemeClr val="tx1"/>
                </a:solidFill>
                <a:effectLst/>
                <a:cs typeface="+mn-cs"/>
              </a:rPr>
              <a:t>とり</a:t>
            </a:r>
            <a:r>
              <a:rPr kumimoji="1" lang="en-US" altLang="ja-JP" sz="1200" kern="1200" dirty="0">
                <a:solidFill>
                  <a:schemeClr val="tx1"/>
                </a:solidFill>
                <a:effectLst/>
                <a:cs typeface="+mn-cs"/>
              </a:rPr>
              <a:t>"]</a:t>
            </a:r>
            <a:r>
              <a:rPr kumimoji="1" lang="ja-JP" altLang="en-US" sz="1200" kern="1200" dirty="0">
                <a:solidFill>
                  <a:schemeClr val="tx1"/>
                </a:solidFill>
                <a:effectLst/>
                <a:cs typeface="+mn-cs"/>
              </a:rPr>
              <a:t>の認証を行っている機関が複数あります。認証の有無は、</a:t>
            </a:r>
            <a:r>
              <a:rPr kumimoji="1" lang="ja-JP" altLang="ja-JP" sz="1200" kern="1200" dirty="0">
                <a:solidFill>
                  <a:schemeClr val="tx1"/>
                </a:solidFill>
                <a:effectLst/>
                <a:cs typeface="+mn-cs"/>
              </a:rPr>
              <a:t>データリポジトリの横断検索サイト</a:t>
            </a:r>
            <a:r>
              <a:rPr kumimoji="1" lang="en-US" altLang="ja-JP" sz="1200" kern="1200" dirty="0">
                <a:solidFill>
                  <a:schemeClr val="tx1"/>
                </a:solidFill>
                <a:effectLst/>
                <a:cs typeface="+mn-cs"/>
              </a:rPr>
              <a:t>[break:"0.01s"](re3data)[ruby:"</a:t>
            </a:r>
            <a:r>
              <a:rPr kumimoji="1" lang="ja-JP" altLang="ja-JP" sz="1200" kern="1200" dirty="0">
                <a:solidFill>
                  <a:schemeClr val="tx1"/>
                </a:solidFill>
                <a:effectLst/>
                <a:cs typeface="+mn-cs"/>
              </a:rPr>
              <a:t>リースリーデータ</a:t>
            </a:r>
            <a:r>
              <a:rPr kumimoji="1" lang="en-US" altLang="ja-JP" sz="1200" kern="1200" dirty="0">
                <a:solidFill>
                  <a:schemeClr val="tx1"/>
                </a:solidFill>
                <a:effectLst/>
                <a:cs typeface="+mn-cs"/>
              </a:rPr>
              <a:t>"]</a:t>
            </a:r>
            <a:r>
              <a:rPr kumimoji="1" lang="ja-JP" altLang="en-US" sz="1200" kern="1200" dirty="0">
                <a:solidFill>
                  <a:schemeClr val="tx1"/>
                </a:solidFill>
                <a:effectLst/>
                <a:cs typeface="+mn-cs"/>
              </a:rPr>
              <a:t>で確認することができます。</a:t>
            </a:r>
            <a:endParaRPr kumimoji="1" lang="en-US" altLang="ja-JP" sz="1200" kern="1200" dirty="0">
              <a:solidFill>
                <a:schemeClr val="tx1"/>
              </a:solidFill>
              <a:effectLst/>
              <a:cs typeface="+mn-cs"/>
            </a:endParaRPr>
          </a:p>
          <a:p>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いくつかの出版</a:t>
            </a:r>
            <a:r>
              <a:rPr kumimoji="1" lang="ja-JP" altLang="en-US" sz="1200" kern="1200" dirty="0">
                <a:solidFill>
                  <a:schemeClr val="tx1"/>
                </a:solidFill>
                <a:effectLst/>
                <a:cs typeface="+mn-cs"/>
              </a:rPr>
              <a:t>者で</a:t>
            </a:r>
            <a:r>
              <a:rPr kumimoji="1" lang="ja-JP" altLang="ja-JP" sz="1200" kern="1200" dirty="0">
                <a:solidFill>
                  <a:schemeClr val="tx1"/>
                </a:solidFill>
                <a:effectLst/>
                <a:cs typeface="+mn-cs"/>
              </a:rPr>
              <a:t>は、</a:t>
            </a:r>
            <a:r>
              <a:rPr kumimoji="1" lang="ja-JP" altLang="en-US" sz="1200" kern="1200" dirty="0">
                <a:solidFill>
                  <a:schemeClr val="tx1"/>
                </a:solidFill>
                <a:effectLst/>
                <a:cs typeface="+mn-cs"/>
              </a:rPr>
              <a:t>ここで示すように、</a:t>
            </a:r>
            <a:r>
              <a:rPr kumimoji="1" lang="ja-JP" altLang="ja-JP" sz="1200" kern="1200" dirty="0">
                <a:solidFill>
                  <a:schemeClr val="tx1"/>
                </a:solidFill>
                <a:effectLst/>
                <a:cs typeface="+mn-cs"/>
              </a:rPr>
              <a:t>推奨するデータリポジトリのリストを提供しています。</a:t>
            </a:r>
            <a:endParaRPr kumimoji="1" lang="en-US" altLang="ja-JP" sz="1200" kern="1200" dirty="0">
              <a:solidFill>
                <a:schemeClr val="tx1"/>
              </a:solidFill>
              <a:effectLst/>
              <a:cs typeface="+mn-cs"/>
            </a:endParaRPr>
          </a:p>
          <a:p>
            <a:r>
              <a:rPr lang="en-US" altLang="ja-JP" sz="1200" u="none" strike="noStrike" dirty="0">
                <a:solidFill>
                  <a:srgbClr val="000000"/>
                </a:solidFill>
                <a:effectLst/>
              </a:rPr>
              <a:t>```</a:t>
            </a:r>
          </a:p>
          <a:p>
            <a:endParaRPr lang="en-US" altLang="ja-JP" sz="1200" u="none" strike="noStrike" dirty="0">
              <a:solidFill>
                <a:srgbClr val="000000"/>
              </a:solidFill>
              <a:effectLst/>
            </a:endParaRPr>
          </a:p>
          <a:p>
            <a:r>
              <a:rPr lang="en-US" altLang="ja-JP" sz="1200" u="none" strike="noStrike" dirty="0">
                <a:solidFill>
                  <a:srgbClr val="000000"/>
                </a:solidFill>
                <a:effectLst/>
              </a:rPr>
              <a:t>```description</a:t>
            </a:r>
          </a:p>
          <a:p>
            <a:r>
              <a:rPr kumimoji="1" lang="ja-JP" altLang="ja-JP" sz="1200" kern="1200" dirty="0">
                <a:solidFill>
                  <a:schemeClr val="tx1"/>
                </a:solidFill>
                <a:effectLst/>
                <a:cs typeface="+mn-cs"/>
              </a:rPr>
              <a:t>データリポジトリとは、一般に研究データやそれに付随するプログラム等を収集し、保管することを目的として設置されたリポジトリを指します。</a:t>
            </a:r>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研究データを適切なメタデータと共にリポジトリに保管し、そこで公開することで、オープンサイエンスにおけるデータの利活用や研究公正目的の適切なデータの保存といった多面的なニーズに対応することができます。</a:t>
            </a:r>
          </a:p>
          <a:p>
            <a:endParaRPr kumimoji="1" lang="en-US" altLang="ja-JP" sz="1200" dirty="0"/>
          </a:p>
          <a:p>
            <a:r>
              <a:rPr kumimoji="1" lang="ja-JP" altLang="en-US" sz="1200" kern="1200" dirty="0">
                <a:solidFill>
                  <a:schemeClr val="tx1"/>
                </a:solidFill>
                <a:effectLst/>
                <a:cs typeface="+mn-cs"/>
              </a:rPr>
              <a:t>次に</a:t>
            </a:r>
            <a:r>
              <a:rPr kumimoji="1" lang="ja-JP" altLang="ja-JP" sz="1200" kern="1200" dirty="0">
                <a:solidFill>
                  <a:schemeClr val="tx1"/>
                </a:solidFill>
                <a:effectLst/>
                <a:cs typeface="+mn-cs"/>
              </a:rPr>
              <a:t>データリポジトリを選定する際に考慮すべき点</a:t>
            </a:r>
            <a:r>
              <a:rPr kumimoji="1" lang="ja-JP" altLang="en-US" sz="1200" kern="1200" dirty="0">
                <a:solidFill>
                  <a:schemeClr val="tx1"/>
                </a:solidFill>
                <a:effectLst/>
                <a:cs typeface="+mn-cs"/>
              </a:rPr>
              <a:t>です</a:t>
            </a:r>
            <a:r>
              <a:rPr kumimoji="1" lang="ja-JP" altLang="ja-JP" sz="1200" kern="1200" dirty="0">
                <a:solidFill>
                  <a:schemeClr val="tx1"/>
                </a:solidFill>
                <a:effectLst/>
                <a:cs typeface="+mn-cs"/>
              </a:rPr>
              <a:t>。</a:t>
            </a:r>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出版者のポリシー</a:t>
            </a:r>
            <a:r>
              <a:rPr kumimoji="1" lang="ja-JP" altLang="en-US" sz="1200" kern="1200" dirty="0">
                <a:solidFill>
                  <a:schemeClr val="tx1"/>
                </a:solidFill>
                <a:effectLst/>
                <a:cs typeface="+mn-cs"/>
              </a:rPr>
              <a:t>や助成機関のポリシー、機関のポリシー</a:t>
            </a:r>
            <a:r>
              <a:rPr kumimoji="1" lang="ja-JP" altLang="ja-JP" sz="1200" kern="1200" dirty="0">
                <a:solidFill>
                  <a:schemeClr val="tx1"/>
                </a:solidFill>
                <a:effectLst/>
                <a:cs typeface="+mn-cs"/>
              </a:rPr>
              <a:t>によってデータリポジトリへの登録が義務付けられている場合</a:t>
            </a:r>
            <a:r>
              <a:rPr kumimoji="1" lang="ja-JP" altLang="en-US" sz="1200" kern="1200" dirty="0">
                <a:solidFill>
                  <a:schemeClr val="tx1"/>
                </a:solidFill>
                <a:effectLst/>
                <a:cs typeface="+mn-cs"/>
              </a:rPr>
              <a:t>があります。</a:t>
            </a:r>
            <a:endParaRPr kumimoji="1" lang="en-US" altLang="ja-JP" sz="1200" kern="1200" dirty="0">
              <a:solidFill>
                <a:schemeClr val="tx1"/>
              </a:solidFill>
              <a:effectLst/>
              <a:cs typeface="+mn-cs"/>
            </a:endParaRPr>
          </a:p>
          <a:p>
            <a:r>
              <a:rPr kumimoji="1" lang="ja-JP" altLang="en-US" sz="1200" kern="1200" dirty="0">
                <a:solidFill>
                  <a:schemeClr val="tx1"/>
                </a:solidFill>
                <a:effectLst/>
                <a:cs typeface="+mn-cs"/>
              </a:rPr>
              <a:t>また、</a:t>
            </a:r>
            <a:r>
              <a:rPr kumimoji="1" lang="ja-JP" altLang="ja-JP" sz="1200" kern="1200" dirty="0">
                <a:solidFill>
                  <a:schemeClr val="tx1"/>
                </a:solidFill>
                <a:effectLst/>
                <a:cs typeface="+mn-cs"/>
              </a:rPr>
              <a:t>出版者からの指定がない場合でも、できるだけ分野の研究者コミュニティによく知られたリポジトリを選ぶと良いでしょう。</a:t>
            </a:r>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なお、</a:t>
            </a:r>
            <a:r>
              <a:rPr kumimoji="1" lang="ja-JP" altLang="en-US" sz="1200" kern="1200" dirty="0">
                <a:solidFill>
                  <a:schemeClr val="tx1"/>
                </a:solidFill>
                <a:effectLst/>
                <a:cs typeface="+mn-cs"/>
              </a:rPr>
              <a:t>基準を満たしたリポジトリの認証を行っている機関が複数あります。認証の有無は、</a:t>
            </a:r>
            <a:r>
              <a:rPr kumimoji="1" lang="ja-JP" altLang="ja-JP" sz="1200" kern="1200" dirty="0">
                <a:solidFill>
                  <a:schemeClr val="tx1"/>
                </a:solidFill>
                <a:effectLst/>
                <a:cs typeface="+mn-cs"/>
              </a:rPr>
              <a:t>データリポジトリの横断検索サイト</a:t>
            </a:r>
            <a:r>
              <a:rPr kumimoji="1" lang="en-US" altLang="ja-JP" sz="1200" kern="1200" dirty="0">
                <a:solidFill>
                  <a:schemeClr val="tx1"/>
                </a:solidFill>
                <a:effectLst/>
                <a:cs typeface="+mn-cs"/>
              </a:rPr>
              <a:t>re3data</a:t>
            </a:r>
            <a:r>
              <a:rPr kumimoji="1" lang="ja-JP" altLang="ja-JP" sz="1200" kern="1200" dirty="0">
                <a:solidFill>
                  <a:schemeClr val="tx1"/>
                </a:solidFill>
                <a:effectLst/>
                <a:cs typeface="+mn-cs"/>
              </a:rPr>
              <a:t>（リースリーデータ）</a:t>
            </a:r>
            <a:r>
              <a:rPr kumimoji="1" lang="ja-JP" altLang="en-US" sz="1200" kern="1200" dirty="0">
                <a:solidFill>
                  <a:schemeClr val="tx1"/>
                </a:solidFill>
                <a:effectLst/>
                <a:cs typeface="+mn-cs"/>
              </a:rPr>
              <a:t>で確認することができます。</a:t>
            </a:r>
            <a:endParaRPr kumimoji="1" lang="en-US" altLang="ja-JP" sz="1200" kern="1200" dirty="0">
              <a:solidFill>
                <a:schemeClr val="tx1"/>
              </a:solidFill>
              <a:effectLst/>
              <a:cs typeface="+mn-cs"/>
            </a:endParaRPr>
          </a:p>
          <a:p>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いくつかの出版</a:t>
            </a:r>
            <a:r>
              <a:rPr kumimoji="1" lang="ja-JP" altLang="en-US" sz="1200" kern="1200" dirty="0">
                <a:solidFill>
                  <a:schemeClr val="tx1"/>
                </a:solidFill>
                <a:effectLst/>
                <a:cs typeface="+mn-cs"/>
              </a:rPr>
              <a:t>者</a:t>
            </a:r>
            <a:r>
              <a:rPr kumimoji="1" lang="ja-JP" altLang="ja-JP" sz="1200" kern="1200" dirty="0">
                <a:solidFill>
                  <a:schemeClr val="tx1"/>
                </a:solidFill>
                <a:effectLst/>
                <a:cs typeface="+mn-cs"/>
              </a:rPr>
              <a:t>は、</a:t>
            </a:r>
            <a:r>
              <a:rPr kumimoji="1" lang="ja-JP" altLang="en-US" sz="1200" kern="1200" dirty="0">
                <a:solidFill>
                  <a:schemeClr val="tx1"/>
                </a:solidFill>
                <a:effectLst/>
                <a:cs typeface="+mn-cs"/>
              </a:rPr>
              <a:t>ここで示すように</a:t>
            </a:r>
            <a:r>
              <a:rPr kumimoji="1" lang="ja-JP" altLang="ja-JP" sz="1200" kern="1200" dirty="0">
                <a:solidFill>
                  <a:schemeClr val="tx1"/>
                </a:solidFill>
                <a:effectLst/>
                <a:cs typeface="+mn-cs"/>
              </a:rPr>
              <a:t>推奨するデータリポジトリのリストを提供しています。</a:t>
            </a:r>
            <a:endParaRPr kumimoji="1" lang="en-US" altLang="ja-JP" sz="1200" kern="1200" dirty="0">
              <a:solidFill>
                <a:schemeClr val="tx1"/>
              </a:solidFill>
              <a:effectLst/>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ja-JP" sz="2000" dirty="0">
                <a:solidFill>
                  <a:schemeClr val="tx1"/>
                </a:solidFill>
                <a:latin typeface="BIZ UDPGothic" panose="020B0400000000000000" pitchFamily="34" charset="-128"/>
                <a:ea typeface="BIZ UDPGothic" panose="020B0400000000000000" pitchFamily="34" charset="-128"/>
              </a:rPr>
              <a:t>re3data </a:t>
            </a:r>
            <a:r>
              <a:rPr lang="en-US" altLang="ja-JP" sz="1200" dirty="0">
                <a:solidFill>
                  <a:prstClr val="black"/>
                </a:solidFill>
                <a:latin typeface="BIZ UDPGothic" panose="020B0400000000000000" pitchFamily="34" charset="-128"/>
                <a:ea typeface="BIZ UDPGothic" panose="020B0400000000000000" pitchFamily="34" charset="-128"/>
                <a:hlinkClick r:id="rId3"/>
              </a:rPr>
              <a:t>https://www.re3data.org/</a:t>
            </a:r>
            <a:endParaRPr lang="en-US" altLang="ja-JP" sz="2000" dirty="0">
              <a:solidFill>
                <a:prstClr val="black"/>
              </a:solidFill>
              <a:latin typeface="BIZ UDPGothic" panose="020B0400000000000000" pitchFamily="34" charset="-128"/>
              <a:ea typeface="BIZ UDPGothic" panose="020B0400000000000000" pitchFamily="34" charset="-128"/>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600" dirty="0">
                <a:solidFill>
                  <a:prstClr val="black"/>
                </a:solidFill>
                <a:latin typeface="BIZ UDPGothic" panose="020B0400000000000000" pitchFamily="34" charset="-128"/>
                <a:ea typeface="BIZ UDPGothic" panose="020B0400000000000000" pitchFamily="34" charset="-128"/>
              </a:rPr>
              <a:t>京都大学学術情報リポジトリ　</a:t>
            </a:r>
            <a:r>
              <a:rPr lang="en-US" altLang="ja-JP" sz="1200" dirty="0">
                <a:solidFill>
                  <a:prstClr val="black"/>
                </a:solidFill>
                <a:latin typeface="BIZ UDPGothic" panose="020B0400000000000000" pitchFamily="34" charset="-128"/>
                <a:ea typeface="BIZ UDPGothic" panose="020B0400000000000000" pitchFamily="34" charset="-128"/>
                <a:hlinkClick r:id="rId4"/>
              </a:rPr>
              <a:t>https://repository.kulib.kyoto-u.ac.jp/dspace/</a:t>
            </a:r>
            <a:endParaRPr lang="en-US" altLang="ja-JP" sz="1200" dirty="0">
              <a:solidFill>
                <a:prstClr val="black"/>
              </a:solidFill>
              <a:latin typeface="BIZ UDPGothic" panose="020B0400000000000000" pitchFamily="34" charset="-128"/>
              <a:ea typeface="BIZ UDPGothic" panose="020B0400000000000000" pitchFamily="34" charset="-128"/>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400" dirty="0">
                <a:solidFill>
                  <a:prstClr val="black"/>
                </a:solidFill>
                <a:latin typeface="BIZ UDPGothic" panose="020B0400000000000000" pitchFamily="34" charset="-128"/>
                <a:ea typeface="BIZ UDPGothic" panose="020B0400000000000000" pitchFamily="34" charset="-128"/>
              </a:rPr>
              <a:t>学術機関リポジトリデータベース　</a:t>
            </a:r>
            <a:r>
              <a:rPr lang="en-US" altLang="ja-JP" sz="1200" dirty="0">
                <a:solidFill>
                  <a:prstClr val="black"/>
                </a:solidFill>
                <a:latin typeface="BIZ UDPGothic" panose="020B0400000000000000" pitchFamily="34" charset="-128"/>
                <a:ea typeface="BIZ UDPGothic" panose="020B0400000000000000" pitchFamily="34" charset="-128"/>
                <a:hlinkClick r:id="rId5"/>
              </a:rPr>
              <a:t>https://irdb.nii.ac.jp/</a:t>
            </a:r>
            <a:endParaRPr lang="en-US" altLang="ja-JP" sz="1200" dirty="0">
              <a:solidFill>
                <a:prstClr val="black"/>
              </a:solidFill>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en-US" altLang="ja-JP" sz="1200" dirty="0" err="1">
                <a:solidFill>
                  <a:prstClr val="black"/>
                </a:solidFill>
                <a:latin typeface="BIZ UDPGothic" panose="020B0400000000000000" pitchFamily="34" charset="-128"/>
                <a:ea typeface="BIZ UDPGothic" panose="020B0400000000000000" pitchFamily="34" charset="-128"/>
              </a:rPr>
              <a:t>Zenodo</a:t>
            </a:r>
            <a:r>
              <a:rPr lang="en-US" altLang="ja-JP" sz="1200" dirty="0">
                <a:solidFill>
                  <a:prstClr val="black"/>
                </a:solidFill>
                <a:latin typeface="BIZ UDPGothic" panose="020B0400000000000000" pitchFamily="34" charset="-128"/>
                <a:ea typeface="BIZ UDPGothic" panose="020B0400000000000000" pitchFamily="34" charset="-128"/>
              </a:rPr>
              <a:t> </a:t>
            </a:r>
            <a:r>
              <a:rPr lang="en-US" altLang="ja-JP" sz="1200" dirty="0">
                <a:solidFill>
                  <a:prstClr val="black"/>
                </a:solidFill>
                <a:latin typeface="BIZ UDPGothic" panose="020B0400000000000000" pitchFamily="34" charset="-128"/>
                <a:ea typeface="BIZ UDPGothic" panose="020B0400000000000000" pitchFamily="34" charset="-128"/>
                <a:hlinkClick r:id="rId6"/>
              </a:rPr>
              <a:t>https://zenodo.org/</a:t>
            </a:r>
            <a:endParaRPr lang="en-US" altLang="ja-JP" sz="1200" dirty="0">
              <a:solidFill>
                <a:prstClr val="black"/>
              </a:solidFill>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en-US" altLang="ja-JP" sz="1200" dirty="0" err="1">
                <a:solidFill>
                  <a:prstClr val="black"/>
                </a:solidFill>
                <a:latin typeface="BIZ UDPGothic" panose="020B0400000000000000" pitchFamily="34" charset="-128"/>
                <a:ea typeface="BIZ UDPGothic" panose="020B0400000000000000" pitchFamily="34" charset="-128"/>
              </a:rPr>
              <a:t>Figshare</a:t>
            </a:r>
            <a:r>
              <a:rPr lang="en-US" altLang="ja-JP" sz="1200" dirty="0">
                <a:solidFill>
                  <a:prstClr val="black"/>
                </a:solidFill>
                <a:latin typeface="BIZ UDPGothic" panose="020B0400000000000000" pitchFamily="34" charset="-128"/>
                <a:ea typeface="BIZ UDPGothic" panose="020B0400000000000000" pitchFamily="34" charset="-128"/>
              </a:rPr>
              <a:t> </a:t>
            </a:r>
            <a:r>
              <a:rPr lang="en-US" altLang="ja-JP" sz="1200" dirty="0">
                <a:solidFill>
                  <a:prstClr val="black"/>
                </a:solidFill>
                <a:latin typeface="BIZ UDPGothic" panose="020B0400000000000000" pitchFamily="34" charset="-128"/>
                <a:ea typeface="BIZ UDPGothic" panose="020B0400000000000000" pitchFamily="34" charset="-128"/>
                <a:hlinkClick r:id="rId7"/>
              </a:rPr>
              <a:t>https://figshare.com/</a:t>
            </a:r>
            <a:endParaRPr lang="en-US" altLang="ja-JP" sz="1200" dirty="0">
              <a:solidFill>
                <a:prstClr val="black"/>
              </a:solidFill>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en-US" altLang="ja-JP" sz="1200" dirty="0">
                <a:solidFill>
                  <a:prstClr val="black"/>
                </a:solidFill>
                <a:latin typeface="BIZ UDPGothic" panose="020B0400000000000000" pitchFamily="34" charset="-128"/>
                <a:ea typeface="BIZ UDPGothic" panose="020B0400000000000000" pitchFamily="34" charset="-128"/>
              </a:rPr>
              <a:t>Elsevier Mendeley Data </a:t>
            </a:r>
            <a:r>
              <a:rPr lang="en-US" altLang="ja-JP" sz="1200" dirty="0">
                <a:solidFill>
                  <a:prstClr val="black"/>
                </a:solidFill>
                <a:latin typeface="BIZ UDPGothic" panose="020B0400000000000000" pitchFamily="34" charset="-128"/>
                <a:ea typeface="BIZ UDPGothic" panose="020B0400000000000000" pitchFamily="34" charset="-128"/>
                <a:hlinkClick r:id="rId8"/>
              </a:rPr>
              <a:t>https://data.mendeley.com/</a:t>
            </a:r>
            <a:endParaRPr lang="en-US" altLang="ja-JP" sz="1200" dirty="0">
              <a:solidFill>
                <a:prstClr val="black"/>
              </a:solidFill>
              <a:latin typeface="BIZ UDPGothic" panose="020B0400000000000000" pitchFamily="34" charset="-128"/>
              <a:ea typeface="BIZ UDPGothic" panose="020B0400000000000000" pitchFamily="34" charset="-128"/>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ja-JP" sz="2000" dirty="0">
                <a:solidFill>
                  <a:prstClr val="black"/>
                </a:solidFill>
                <a:latin typeface="BIZ UDPGothic" panose="020B0400000000000000" pitchFamily="34" charset="-128"/>
                <a:ea typeface="BIZ UDPGothic" panose="020B0400000000000000" pitchFamily="34" charset="-128"/>
              </a:rPr>
              <a:t>Springer Nature</a:t>
            </a:r>
            <a:r>
              <a:rPr lang="ja-JP" altLang="en-US" sz="2000" dirty="0">
                <a:solidFill>
                  <a:prstClr val="black"/>
                </a:solidFill>
                <a:latin typeface="BIZ UDPGothic" panose="020B0400000000000000" pitchFamily="34" charset="-128"/>
                <a:ea typeface="BIZ UDPGothic" panose="020B0400000000000000" pitchFamily="34" charset="-128"/>
              </a:rPr>
              <a:t>推奨リポジトリ一覧</a:t>
            </a:r>
            <a:r>
              <a:rPr lang="en-US" altLang="ja-JP" sz="2000" dirty="0">
                <a:solidFill>
                  <a:prstClr val="black"/>
                </a:solidFill>
                <a:latin typeface="BIZ UDPGothic" panose="020B0400000000000000" pitchFamily="34" charset="-128"/>
                <a:ea typeface="BIZ UDPGothic" panose="020B0400000000000000" pitchFamily="34" charset="-128"/>
              </a:rPr>
              <a:t> </a:t>
            </a:r>
            <a:r>
              <a:rPr lang="en-US" altLang="ja-JP" sz="1200" dirty="0">
                <a:solidFill>
                  <a:prstClr val="black"/>
                </a:solidFill>
                <a:latin typeface="BIZ UDPGothic" panose="020B0400000000000000" pitchFamily="34" charset="-128"/>
                <a:ea typeface="BIZ UDPGothic" panose="020B0400000000000000" pitchFamily="34" charset="-128"/>
                <a:hlinkClick r:id="rId9"/>
              </a:rPr>
              <a:t>https://www.springernature.com/gp/authors/research-data-policy/recommended-repositories</a:t>
            </a:r>
            <a:endParaRPr lang="en-US" altLang="ja-JP" sz="2000" dirty="0">
              <a:solidFill>
                <a:prstClr val="black"/>
              </a:solidFill>
              <a:latin typeface="BIZ UDPGothic" panose="020B0400000000000000" pitchFamily="34" charset="-128"/>
              <a:ea typeface="BIZ UDPGothic" panose="020B0400000000000000" pitchFamily="34" charset="-128"/>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ja-JP" sz="2000" dirty="0">
                <a:solidFill>
                  <a:prstClr val="black"/>
                </a:solidFill>
                <a:latin typeface="BIZ UDPGothic" panose="020B0400000000000000" pitchFamily="34" charset="-128"/>
                <a:ea typeface="BIZ UDPGothic" panose="020B0400000000000000" pitchFamily="34" charset="-128"/>
              </a:rPr>
              <a:t>PLOS ONE</a:t>
            </a:r>
            <a:r>
              <a:rPr lang="ja-JP" altLang="en-US" sz="2000" dirty="0">
                <a:solidFill>
                  <a:prstClr val="black"/>
                </a:solidFill>
                <a:latin typeface="BIZ UDPGothic" panose="020B0400000000000000" pitchFamily="34" charset="-128"/>
                <a:ea typeface="BIZ UDPGothic" panose="020B0400000000000000" pitchFamily="34" charset="-128"/>
              </a:rPr>
              <a:t>推奨リポジトリ一覧</a:t>
            </a:r>
            <a:r>
              <a:rPr lang="en-US" altLang="ja-JP" sz="2000" dirty="0">
                <a:solidFill>
                  <a:prstClr val="black"/>
                </a:solidFill>
                <a:latin typeface="BIZ UDPGothic" panose="020B0400000000000000" pitchFamily="34" charset="-128"/>
                <a:ea typeface="BIZ UDPGothic" panose="020B0400000000000000" pitchFamily="34" charset="-128"/>
              </a:rPr>
              <a:t> </a:t>
            </a:r>
            <a:r>
              <a:rPr lang="en-US" altLang="ja-JP" sz="1200" dirty="0">
                <a:solidFill>
                  <a:prstClr val="black"/>
                </a:solidFill>
                <a:latin typeface="BIZ UDPGothic" panose="020B0400000000000000" pitchFamily="34" charset="-128"/>
                <a:ea typeface="BIZ UDPGothic" panose="020B0400000000000000" pitchFamily="34" charset="-128"/>
                <a:hlinkClick r:id="rId10"/>
              </a:rPr>
              <a:t>https://journals.plos.org/plosone/s/recommended-repositories</a:t>
            </a:r>
            <a:endParaRPr kumimoji="1" lang="en-US" altLang="ja-JP" sz="1200" kern="1200" dirty="0">
              <a:solidFill>
                <a:schemeClr val="tx1"/>
              </a:solidFill>
              <a:effectLst/>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a:solidFill>
                  <a:sysClr val="windowText" lastClr="000000"/>
                </a:solidFill>
                <a:latin typeface="BIZ UDPGothic" panose="020B0400000000000000" pitchFamily="34" charset="-128"/>
                <a:ea typeface="BIZ UDPGothic" panose="020B0400000000000000" pitchFamily="34" charset="-128"/>
              </a:rPr>
              <a:t>吉田幸苗</a:t>
            </a:r>
            <a:r>
              <a:rPr lang="en-US" altLang="ja-JP" sz="1200" dirty="0">
                <a:solidFill>
                  <a:sysClr val="windowText" lastClr="000000"/>
                </a:solidFill>
                <a:latin typeface="BIZ UDPGothic" panose="020B0400000000000000" pitchFamily="34" charset="-128"/>
                <a:ea typeface="BIZ UDPGothic" panose="020B0400000000000000" pitchFamily="34" charset="-128"/>
              </a:rPr>
              <a:t> et al.</a:t>
            </a:r>
            <a:r>
              <a:rPr lang="ja-JP" altLang="en-US" sz="1200" dirty="0">
                <a:solidFill>
                  <a:sysClr val="windowText" lastClr="000000"/>
                </a:solidFill>
                <a:latin typeface="BIZ UDPGothic" panose="020B0400000000000000" pitchFamily="34" charset="-128"/>
                <a:ea typeface="BIZ UDPGothic" panose="020B0400000000000000" pitchFamily="34" charset="-128"/>
              </a:rPr>
              <a:t>（</a:t>
            </a:r>
            <a:r>
              <a:rPr lang="en-US" altLang="ja-JP" sz="1200" dirty="0">
                <a:solidFill>
                  <a:sysClr val="windowText" lastClr="000000"/>
                </a:solidFill>
                <a:latin typeface="BIZ UDPGothic" panose="020B0400000000000000" pitchFamily="34" charset="-128"/>
                <a:ea typeface="BIZ UDPGothic" panose="020B0400000000000000" pitchFamily="34" charset="-128"/>
              </a:rPr>
              <a:t>2021, 2, 10</a:t>
            </a:r>
            <a:r>
              <a:rPr lang="ja-JP" altLang="en-US" sz="1200" dirty="0">
                <a:solidFill>
                  <a:sysClr val="windowText" lastClr="000000"/>
                </a:solidFill>
                <a:latin typeface="BIZ UDPGothic" panose="020B0400000000000000" pitchFamily="34" charset="-128"/>
                <a:ea typeface="BIZ UDPGothic" panose="020B0400000000000000" pitchFamily="34" charset="-128"/>
              </a:rPr>
              <a:t>）「</a:t>
            </a:r>
            <a:r>
              <a:rPr kumimoji="1" lang="ja-JP" altLang="en-US" sz="1200" dirty="0">
                <a:solidFill>
                  <a:sysClr val="windowText" lastClr="000000"/>
                </a:solidFill>
                <a:latin typeface="BIZ UDPGothic" panose="020B0400000000000000" pitchFamily="34" charset="-128"/>
                <a:ea typeface="BIZ UDPGothic" panose="020B0400000000000000" pitchFamily="34" charset="-128"/>
              </a:rPr>
              <a:t>研究データ管理サービスの設計と実践</a:t>
            </a:r>
            <a:r>
              <a:rPr kumimoji="1" lang="en-US" altLang="ja-JP" sz="1200" dirty="0">
                <a:solidFill>
                  <a:sysClr val="windowText" lastClr="000000"/>
                </a:solidFill>
                <a:latin typeface="BIZ UDPGothic" panose="020B0400000000000000" pitchFamily="34" charset="-128"/>
                <a:ea typeface="BIZ UDPGothic" panose="020B0400000000000000" pitchFamily="34" charset="-128"/>
              </a:rPr>
              <a:t>_</a:t>
            </a:r>
            <a:r>
              <a:rPr kumimoji="1" lang="ja-JP" altLang="en-US" sz="1200" dirty="0">
                <a:solidFill>
                  <a:sysClr val="windowText" lastClr="000000"/>
                </a:solidFill>
                <a:latin typeface="BIZ UDPGothic" panose="020B0400000000000000" pitchFamily="34" charset="-128"/>
                <a:ea typeface="BIZ UDPGothic" panose="020B0400000000000000" pitchFamily="34" charset="-128"/>
              </a:rPr>
              <a:t>第５章</a:t>
            </a:r>
            <a:r>
              <a:rPr lang="en-US" altLang="ja-JP" sz="1200" dirty="0">
                <a:solidFill>
                  <a:sysClr val="windowText" lastClr="000000"/>
                </a:solidFill>
                <a:latin typeface="BIZ UDPGothic" panose="020B0400000000000000" pitchFamily="34" charset="-128"/>
                <a:ea typeface="BIZ UDPGothic" panose="020B0400000000000000" pitchFamily="34" charset="-128"/>
              </a:rPr>
              <a:t>_</a:t>
            </a:r>
            <a:r>
              <a:rPr kumimoji="1" lang="ja-JP" altLang="en-US" sz="1200" dirty="0">
                <a:solidFill>
                  <a:sysClr val="windowText" lastClr="000000"/>
                </a:solidFill>
                <a:latin typeface="BIZ UDPGothic" panose="020B0400000000000000" pitchFamily="34" charset="-128"/>
                <a:ea typeface="BIZ UDPGothic" panose="020B0400000000000000" pitchFamily="34" charset="-128"/>
              </a:rPr>
              <a:t>第</a:t>
            </a:r>
            <a:r>
              <a:rPr kumimoji="1" lang="en-US" altLang="ja-JP" sz="1200" dirty="0">
                <a:solidFill>
                  <a:sysClr val="windowText" lastClr="000000"/>
                </a:solidFill>
                <a:latin typeface="BIZ UDPGothic" panose="020B0400000000000000" pitchFamily="34" charset="-128"/>
                <a:ea typeface="BIZ UDPGothic" panose="020B0400000000000000" pitchFamily="34" charset="-128"/>
              </a:rPr>
              <a:t>2</a:t>
            </a:r>
            <a:r>
              <a:rPr kumimoji="1" lang="ja-JP" altLang="en-US" sz="1200" dirty="0">
                <a:solidFill>
                  <a:sysClr val="windowText" lastClr="000000"/>
                </a:solidFill>
                <a:latin typeface="BIZ UDPGothic" panose="020B0400000000000000" pitchFamily="34" charset="-128"/>
                <a:ea typeface="BIZ UDPGothic" panose="020B0400000000000000" pitchFamily="34" charset="-128"/>
              </a:rPr>
              <a:t>版」</a:t>
            </a:r>
            <a:r>
              <a:rPr kumimoji="1" lang="en-US" altLang="ja-JP" sz="1200" dirty="0">
                <a:solidFill>
                  <a:sysClr val="windowText" lastClr="000000"/>
                </a:solidFill>
                <a:latin typeface="BIZ UDPGothic" panose="020B0400000000000000" pitchFamily="34" charset="-128"/>
                <a:ea typeface="BIZ UDPGothic" panose="020B0400000000000000" pitchFamily="34" charset="-128"/>
              </a:rPr>
              <a:t>, pp.</a:t>
            </a:r>
            <a:r>
              <a:rPr lang="en-US" altLang="ja-JP" sz="1200" dirty="0">
                <a:solidFill>
                  <a:sysClr val="windowText" lastClr="000000"/>
                </a:solidFill>
                <a:latin typeface="BIZ UDPGothic" panose="020B0400000000000000" pitchFamily="34" charset="-128"/>
                <a:ea typeface="BIZ UDPGothic" panose="020B0400000000000000" pitchFamily="34" charset="-128"/>
              </a:rPr>
              <a:t>8, 9, 11, 12. </a:t>
            </a:r>
            <a:r>
              <a:rPr lang="en-US" altLang="ja-JP" sz="1200" dirty="0">
                <a:solidFill>
                  <a:sysClr val="windowText" lastClr="000000"/>
                </a:solidFill>
                <a:latin typeface="BIZ UDPGothic" panose="020B0400000000000000" pitchFamily="34" charset="-128"/>
                <a:ea typeface="BIZ UDPGothic" panose="020B0400000000000000" pitchFamily="34" charset="-128"/>
                <a:hlinkClick r:id="rId11"/>
              </a:rPr>
              <a:t>https://jpcoar.repo.nii.ac.jp/records/607</a:t>
            </a:r>
            <a:endParaRPr kumimoji="1" lang="ja-JP" altLang="en-US" sz="1200" dirty="0">
              <a:solidFill>
                <a:sysClr val="windowText" lastClr="000000"/>
              </a:solidFill>
              <a:latin typeface="BIZ UDPGothic" panose="020B0400000000000000" pitchFamily="34" charset="-128"/>
              <a:ea typeface="BIZ UDPGothic" panose="020B0400000000000000" pitchFamily="34" charset="-128"/>
            </a:endParaRPr>
          </a:p>
          <a:p>
            <a:endParaRPr kumimoji="1" lang="en-US" altLang="ja-JP" sz="1200" kern="1200" dirty="0">
              <a:solidFill>
                <a:schemeClr val="tx1"/>
              </a:solidFill>
              <a:effectLst/>
              <a:cs typeface="+mn-cs"/>
            </a:endParaRPr>
          </a:p>
          <a:p>
            <a:endParaRPr kumimoji="1" lang="en-US" altLang="ja-JP" sz="1200" kern="1200" dirty="0">
              <a:solidFill>
                <a:schemeClr val="tx1"/>
              </a:solidFill>
              <a:effectLst/>
              <a:cs typeface="+mn-cs"/>
            </a:endParaRPr>
          </a:p>
          <a:p>
            <a:r>
              <a:rPr lang="en-US" altLang="ja-JP" sz="1200" u="none" strike="noStrike" dirty="0">
                <a:solidFill>
                  <a:srgbClr val="000000"/>
                </a:solidFill>
                <a:effectLst/>
              </a:rPr>
              <a:t>```</a:t>
            </a:r>
          </a:p>
          <a:p>
            <a:endParaRPr kumimoji="1" lang="en-US" altLang="ja-JP" sz="1200" kern="1200" dirty="0">
              <a:solidFill>
                <a:schemeClr val="tx1"/>
              </a:solidFill>
              <a:effectLst/>
              <a:cs typeface="+mn-cs"/>
            </a:endParaRP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A533E8-CEFB-4333-8701-ECD923891AD4}" type="slidenum">
              <a:rPr kumimoji="1" lang="ja-JP" altLang="en-US" sz="1200" u="none" strike="noStrike" kern="1200" cap="none" spc="0" normalizeH="0" baseline="0" noProof="0" smtClean="0">
                <a:ln>
                  <a:noFill/>
                </a:ln>
                <a:solidFill>
                  <a:prstClr val="black"/>
                </a:solidFill>
                <a:effectLst/>
                <a:uLnTx/>
                <a:uFillTx/>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1" lang="ja-JP" altLang="en-US" sz="1200" u="none" strike="noStrike" kern="1200" cap="none" spc="0" normalizeH="0" baseline="0" noProof="0">
              <a:ln>
                <a:noFill/>
              </a:ln>
              <a:solidFill>
                <a:prstClr val="black"/>
              </a:solidFill>
              <a:effectLst/>
              <a:uLnTx/>
              <a:uFillTx/>
              <a:ea typeface="ＭＳ Ｐゴシック" panose="020B0600070205080204" pitchFamily="50" charset="-128"/>
              <a:cs typeface="+mn-cs"/>
            </a:endParaRPr>
          </a:p>
        </p:txBody>
      </p:sp>
    </p:spTree>
    <p:extLst>
      <p:ext uri="{BB962C8B-B14F-4D97-AF65-F5344CB8AC3E}">
        <p14:creationId xmlns:p14="http://schemas.microsoft.com/office/powerpoint/2010/main" val="22848583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r>
              <a:rPr kumimoji="1" lang="en-US" altLang="ja-JP" sz="800" dirty="0"/>
              <a:t>Topic:</a:t>
            </a:r>
            <a:r>
              <a:rPr kumimoji="1" lang="ja-JP" altLang="en-US" sz="800" dirty="0"/>
              <a:t>研究データに</a:t>
            </a:r>
            <a:r>
              <a:rPr kumimoji="1" lang="en-US" altLang="ja-JP" sz="800" dirty="0"/>
              <a:t>DOI</a:t>
            </a:r>
            <a:r>
              <a:rPr kumimoji="1" lang="ja-JP" altLang="en-US" sz="800" dirty="0"/>
              <a:t>を付与する</a:t>
            </a:r>
            <a:endParaRPr kumimoji="1" lang="en-US" altLang="ja-JP" sz="800" dirty="0"/>
          </a:p>
          <a:p>
            <a:endParaRPr lang="en-US" altLang="ja-JP" sz="900" u="none" strike="noStrike" dirty="0">
              <a:solidFill>
                <a:srgbClr val="000000"/>
              </a:solidFill>
              <a:effectLst/>
            </a:endParaRPr>
          </a:p>
          <a:p>
            <a:r>
              <a:rPr lang="en-US" altLang="ja-JP" sz="900" u="none" strike="noStrike" dirty="0">
                <a:solidFill>
                  <a:srgbClr val="000000"/>
                </a:solidFill>
                <a:effectLst/>
              </a:rPr>
              <a:t>```text</a:t>
            </a:r>
          </a:p>
          <a:p>
            <a:r>
              <a:rPr kumimoji="1" lang="ja-JP" altLang="en-US" dirty="0"/>
              <a:t>ここからは、研究データの公開にあたり、付与する事柄について説明します。</a:t>
            </a:r>
            <a:endParaRPr kumimoji="1" lang="en-US" altLang="ja-JP" dirty="0"/>
          </a:p>
          <a:p>
            <a:r>
              <a:rPr kumimoji="1" lang="en-US" altLang="ja-JP" dirty="0"/>
              <a:t>D.O.I.</a:t>
            </a:r>
            <a:r>
              <a:rPr kumimoji="1" lang="ja-JP" altLang="en-US" dirty="0"/>
              <a:t>は、論文に付与されることが多いですが、</a:t>
            </a:r>
            <a:r>
              <a:rPr kumimoji="1" lang="en-US" altLang="ja-JP" dirty="0"/>
              <a:t>D.O.I.</a:t>
            </a:r>
            <a:r>
              <a:rPr kumimoji="1" lang="ja-JP" altLang="en-US" dirty="0"/>
              <a:t>を研究データにも付与することで、論文同様に引用が可能となり、利便性が増すことが期待できます。</a:t>
            </a:r>
            <a:endParaRPr kumimoji="1" lang="en-US" altLang="ja-JP" dirty="0"/>
          </a:p>
          <a:p>
            <a:r>
              <a:rPr kumimoji="1" lang="ja-JP" altLang="en-US" dirty="0"/>
              <a:t>研究データに</a:t>
            </a:r>
            <a:r>
              <a:rPr kumimoji="1" lang="en-US" altLang="ja-JP" dirty="0"/>
              <a:t>D.O.I.</a:t>
            </a:r>
            <a:r>
              <a:rPr kumimoji="1" lang="ja-JP" altLang="en-US" dirty="0"/>
              <a:t>を付与する手順を、フローチャートで示します。</a:t>
            </a:r>
            <a:endParaRPr kumimoji="1" lang="en-US" altLang="ja-JP" dirty="0"/>
          </a:p>
          <a:p>
            <a:r>
              <a:rPr kumimoji="1" lang="en-US" altLang="ja-JP" dirty="0"/>
              <a:t>D.O.I.</a:t>
            </a:r>
            <a:r>
              <a:rPr kumimoji="1" lang="ja-JP" altLang="en-US" dirty="0"/>
              <a:t>を付与できるリポジトリと、そうではないリポジトリがあるので、リポジトリ選択の際には、注意が必要です。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900" u="none" strike="noStrike" dirty="0">
                <a:solidFill>
                  <a:srgbClr val="000000"/>
                </a:solidFill>
                <a:effectLst/>
              </a:rPr>
              <a:t>```</a:t>
            </a:r>
            <a:endParaRPr kumimoji="1" lang="en-US" altLang="ja-JP" sz="9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900" dirty="0"/>
          </a:p>
          <a:p>
            <a:r>
              <a:rPr lang="en-US" altLang="ja-JP" sz="900" u="none" strike="noStrike" dirty="0">
                <a:solidFill>
                  <a:srgbClr val="000000"/>
                </a:solidFill>
                <a:effectLst/>
              </a:rPr>
              <a:t>```description</a:t>
            </a:r>
          </a:p>
          <a:p>
            <a:r>
              <a:rPr kumimoji="1" lang="en-US" altLang="ja-JP" dirty="0"/>
              <a:t>DOI</a:t>
            </a:r>
            <a:r>
              <a:rPr kumimoji="1" lang="ja-JP" altLang="en-US" dirty="0"/>
              <a:t>は論文に付与されることが多いですが、</a:t>
            </a:r>
            <a:r>
              <a:rPr kumimoji="1" lang="en-US" altLang="ja-JP" dirty="0"/>
              <a:t>DOI</a:t>
            </a:r>
            <a:r>
              <a:rPr kumimoji="1" lang="ja-JP" altLang="en-US" dirty="0"/>
              <a:t>を研究データにも付与することで、論文同様に引用が可能となり、利便性が増すことが期待できます。</a:t>
            </a:r>
            <a:endParaRPr kumimoji="1" lang="en-US" altLang="ja-JP" dirty="0"/>
          </a:p>
          <a:p>
            <a:r>
              <a:rPr kumimoji="1" lang="ja-JP" altLang="en-US" dirty="0"/>
              <a:t>研究データに</a:t>
            </a:r>
            <a:r>
              <a:rPr kumimoji="1" lang="en-US" altLang="ja-JP" dirty="0"/>
              <a:t>DOI</a:t>
            </a:r>
            <a:r>
              <a:rPr kumimoji="1" lang="ja-JP" altLang="en-US" dirty="0"/>
              <a:t>を付与する手順を、フローチャートで示します。</a:t>
            </a:r>
            <a:endParaRPr kumimoji="1" lang="en-US" altLang="ja-JP" dirty="0"/>
          </a:p>
          <a:p>
            <a:r>
              <a:rPr kumimoji="1" lang="en-US" altLang="ja-JP" dirty="0"/>
              <a:t>DOI</a:t>
            </a:r>
            <a:r>
              <a:rPr kumimoji="1" lang="ja-JP" altLang="en-US" dirty="0"/>
              <a:t>を付与できるリポジトリと、そうではないリポジトリがあるので、リポジトリ選択の際には注意が必要です。</a:t>
            </a:r>
            <a:endParaRPr kumimoji="1" lang="en-US" altLang="ja-JP"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a:solidFill>
                  <a:prstClr val="black"/>
                </a:solidFill>
                <a:latin typeface="BIZ UDPGothic" panose="020B0400000000000000" pitchFamily="34" charset="-128"/>
                <a:ea typeface="BIZ UDPGothic" panose="020B0400000000000000" pitchFamily="34" charset="-128"/>
              </a:rPr>
              <a:t>研究データ利活用協議会・リサーチデータサイテーション小委員会（</a:t>
            </a:r>
            <a:r>
              <a:rPr lang="en-US" altLang="ja-JP" sz="1200" dirty="0">
                <a:solidFill>
                  <a:prstClr val="black"/>
                </a:solidFill>
                <a:latin typeface="BIZ UDPGothic" panose="020B0400000000000000" pitchFamily="34" charset="-128"/>
                <a:ea typeface="BIZ UDPGothic" panose="020B0400000000000000" pitchFamily="34" charset="-128"/>
              </a:rPr>
              <a:t>2019, 12, 20</a:t>
            </a:r>
            <a:r>
              <a:rPr lang="ja-JP" altLang="en-US" sz="1200" dirty="0">
                <a:solidFill>
                  <a:prstClr val="black"/>
                </a:solidFill>
                <a:latin typeface="BIZ UDPGothic" panose="020B0400000000000000" pitchFamily="34" charset="-128"/>
                <a:ea typeface="BIZ UDPGothic" panose="020B0400000000000000" pitchFamily="34" charset="-128"/>
              </a:rPr>
              <a:t>）「</a:t>
            </a:r>
            <a:r>
              <a:rPr lang="en-US" altLang="ja-JP" sz="1200" dirty="0">
                <a:solidFill>
                  <a:prstClr val="black"/>
                </a:solidFill>
                <a:latin typeface="BIZ UDPGothic" panose="020B0400000000000000" pitchFamily="34" charset="-128"/>
                <a:ea typeface="BIZ UDPGothic" panose="020B0400000000000000" pitchFamily="34" charset="-128"/>
              </a:rPr>
              <a:t> </a:t>
            </a:r>
            <a:r>
              <a:rPr lang="ja-JP" altLang="en-US" sz="1200" dirty="0">
                <a:solidFill>
                  <a:prstClr val="black"/>
                </a:solidFill>
                <a:latin typeface="BIZ UDPGothic" panose="020B0400000000000000" pitchFamily="34" charset="-128"/>
                <a:ea typeface="BIZ UDPGothic" panose="020B0400000000000000" pitchFamily="34" charset="-128"/>
              </a:rPr>
              <a:t>研究データに</a:t>
            </a:r>
            <a:r>
              <a:rPr lang="en-US" altLang="ja-JP" sz="1200" dirty="0">
                <a:solidFill>
                  <a:prstClr val="black"/>
                </a:solidFill>
                <a:latin typeface="BIZ UDPGothic" panose="020B0400000000000000" pitchFamily="34" charset="-128"/>
                <a:ea typeface="BIZ UDPGothic" panose="020B0400000000000000" pitchFamily="34" charset="-128"/>
              </a:rPr>
              <a:t>DOI</a:t>
            </a:r>
            <a:r>
              <a:rPr lang="ja-JP" altLang="en-US" sz="1200" dirty="0">
                <a:solidFill>
                  <a:prstClr val="black"/>
                </a:solidFill>
                <a:latin typeface="BIZ UDPGothic" panose="020B0400000000000000" pitchFamily="34" charset="-128"/>
                <a:ea typeface="BIZ UDPGothic" panose="020B0400000000000000" pitchFamily="34" charset="-128"/>
              </a:rPr>
              <a:t>を付与するには？</a:t>
            </a:r>
            <a:r>
              <a:rPr lang="en-US" altLang="ja-JP" sz="1200" dirty="0">
                <a:solidFill>
                  <a:prstClr val="black"/>
                </a:solidFill>
                <a:latin typeface="BIZ UDPGothic" panose="020B0400000000000000" pitchFamily="34" charset="-128"/>
                <a:ea typeface="BIZ UDPGothic" panose="020B0400000000000000" pitchFamily="34" charset="-128"/>
              </a:rPr>
              <a:t>5</a:t>
            </a:r>
            <a:r>
              <a:rPr lang="ja-JP" altLang="en-US" sz="1200" dirty="0">
                <a:solidFill>
                  <a:prstClr val="black"/>
                </a:solidFill>
                <a:latin typeface="BIZ UDPGothic" panose="020B0400000000000000" pitchFamily="34" charset="-128"/>
                <a:ea typeface="BIZ UDPGothic" panose="020B0400000000000000" pitchFamily="34" charset="-128"/>
              </a:rPr>
              <a:t>分で分かる研究データ</a:t>
            </a:r>
            <a:r>
              <a:rPr lang="en-US" altLang="ja-JP" sz="1200" dirty="0">
                <a:solidFill>
                  <a:prstClr val="black"/>
                </a:solidFill>
                <a:latin typeface="BIZ UDPGothic" panose="020B0400000000000000" pitchFamily="34" charset="-128"/>
                <a:ea typeface="BIZ UDPGothic" panose="020B0400000000000000" pitchFamily="34" charset="-128"/>
              </a:rPr>
              <a:t>DOI</a:t>
            </a:r>
            <a:r>
              <a:rPr lang="ja-JP" altLang="en-US" sz="1200" dirty="0">
                <a:solidFill>
                  <a:prstClr val="black"/>
                </a:solidFill>
                <a:latin typeface="BIZ UDPGothic" panose="020B0400000000000000" pitchFamily="34" charset="-128"/>
                <a:ea typeface="BIZ UDPGothic" panose="020B0400000000000000" pitchFamily="34" charset="-128"/>
              </a:rPr>
              <a:t>付与」</a:t>
            </a:r>
            <a:r>
              <a:rPr lang="en-US" altLang="ja-JP" sz="1200" dirty="0">
                <a:solidFill>
                  <a:prstClr val="black"/>
                </a:solidFill>
                <a:latin typeface="BIZ UDPGothic" panose="020B0400000000000000" pitchFamily="34" charset="-128"/>
                <a:ea typeface="BIZ UDPGothic" panose="020B0400000000000000" pitchFamily="34" charset="-128"/>
              </a:rPr>
              <a:t>. </a:t>
            </a:r>
            <a:r>
              <a:rPr lang="en-US" altLang="ja-JP" sz="1200" dirty="0">
                <a:solidFill>
                  <a:prstClr val="black"/>
                </a:solidFill>
                <a:latin typeface="BIZ UDPGothic" panose="020B0400000000000000" pitchFamily="34" charset="-128"/>
                <a:ea typeface="BIZ UDPGothic" panose="020B0400000000000000" pitchFamily="34" charset="-128"/>
                <a:hlinkClick r:id="rId3"/>
              </a:rPr>
              <a:t>https://doi.org/10.11502/rduf_rdc_doileaflet</a:t>
            </a:r>
            <a:endParaRPr lang="ja-JP" altLang="en-US" sz="1200" dirty="0">
              <a:solidFill>
                <a:prstClr val="black"/>
              </a:solidFill>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endParaRPr kumimoji="1" lang="en-US" altLang="ja-JP"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900" u="none" strike="noStrike" dirty="0">
                <a:solidFill>
                  <a:srgbClr val="000000"/>
                </a:solidFill>
                <a:effectLst/>
              </a:rPr>
              <a:t>```</a:t>
            </a:r>
          </a:p>
          <a:p>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A7919C-4912-4735-87B6-4DACAAD3F1B7}" type="slidenum">
              <a:rPr kumimoji="1" lang="ja-JP" altLang="en-US" sz="1200" u="none" strike="noStrike" kern="1200" cap="none" spc="0" normalizeH="0" baseline="0" noProof="0" smtClean="0">
                <a:ln>
                  <a:noFill/>
                </a:ln>
                <a:solidFill>
                  <a:prstClr val="black"/>
                </a:solidFill>
                <a:effectLst/>
                <a:uLnTx/>
                <a:uFillTx/>
                <a:latin typeface="BIZ UDPGothic" panose="020B0400000000000000" pitchFamily="34" charset="-128"/>
                <a:ea typeface="BIZ UDPGothic" panose="020B0400000000000000"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1" lang="ja-JP" altLang="en-US" sz="120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endParaRPr>
          </a:p>
        </p:txBody>
      </p:sp>
    </p:spTree>
    <p:extLst>
      <p:ext uri="{BB962C8B-B14F-4D97-AF65-F5344CB8AC3E}">
        <p14:creationId xmlns:p14="http://schemas.microsoft.com/office/powerpoint/2010/main" val="26118008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幻灯片图像占位符 1"/>
          <p:cNvSpPr>
            <a:spLocks noGrp="1" noRot="1" noChangeAspect="1" noChangeArrowheads="1" noTextEdit="1"/>
          </p:cNvSpPr>
          <p:nvPr>
            <p:ph type="sldImg"/>
          </p:nvPr>
        </p:nvSpPr>
        <p:spPr>
          <a:xfrm>
            <a:off x="381000" y="685800"/>
            <a:ext cx="6096000" cy="3429000"/>
          </a:xfrm>
          <a:ln/>
        </p:spPr>
      </p:sp>
      <p:sp>
        <p:nvSpPr>
          <p:cNvPr id="50178" name="备注占位符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1" lang="en-US" altLang="ja-JP" dirty="0"/>
              <a:t>Topic:</a:t>
            </a:r>
            <a:r>
              <a:rPr kumimoji="1" lang="ja-JP" altLang="en-US" dirty="0"/>
              <a:t>メタデータとは</a:t>
            </a:r>
            <a:endParaRPr kumimoji="1" lang="en-US" altLang="ja-JP" dirty="0"/>
          </a:p>
          <a:p>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```text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a:t>メタデータとは、データに関するデータのことです。
いつ、どこで、だれが計測したデータか、などの情報が記録されます。
ある研究データがどのようなデータであるかを、文章で記録する場合もありますが、そうしたデータに関する文章での記録は、人間が解釈することを想定したものです。
一方でメタデータは、人間に加えて、機械処理にも適しています。
研究データにメタデータを付与する意義として、例えば、適切なメタデータを、公開・収集することで、研究データの検索に必要な要素を提供することができます。すなわち、適切なメタデータを付与することで、公開する研究データの可視性が向上します。
また、検索での利用だけではなく、公開した研究データを他の研究者が引用する際にも、必要な情報源となります。
非公開の状態で研究データを管理する場合にも、適切なメタデータを付与し、検索可能性や追跡可能性を担保しておくことが、独自の再利用や不正対策への対応として重要です。</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dirty="0"/>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```description</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dirty="0"/>
              <a:t>メタデータとは、データに関するデータのことです。
いつ、どこで、だれが計測したデータかなどの情報が記録されます。
ある研究データがどのようなデータであるかを、文章で記録する場合もありますが、そうしたデータに関する文章での記録は、人間が解釈することを想定したものです。
一方でメタデータは、人間に加えて、機械処理にも適しています。
研究データにメタデータを付与する意義として、例えば、適切なメタデータを公開・収集することで、研究データの検索に必要な要素を提供することができます。すなわち、適切なメタデータを付与することで、公開する研究データの可視性が向上します。
また、検索での利用だけではなく、公開した研究データを他の研究者が引用する際にも、必要な情報源となります。
非公開の状態で研究データを管理する場合にも、適切なメタデータを付与し、検索可能性や追跡可能性を担保しておくことが、独自の再利用や不正対策への対応として重要です。</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endParaRPr kumimoji="1" lang="en-US" altLang="ja-JP" dirty="0"/>
          </a:p>
        </p:txBody>
      </p:sp>
      <p:sp>
        <p:nvSpPr>
          <p:cNvPr id="50179" name="灯片编号占位符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50" charset="-128"/>
              </a:defRPr>
            </a:lvl1pPr>
            <a:lvl2pPr marL="742950" indent="-285750">
              <a:defRPr sz="2400">
                <a:solidFill>
                  <a:schemeClr val="tx1"/>
                </a:solidFill>
                <a:latin typeface="Arial" panose="020B0604020202020204" pitchFamily="34" charset="0"/>
                <a:ea typeface="ＭＳ Ｐゴシック" panose="020B0600070205080204" pitchFamily="50" charset="-128"/>
              </a:defRPr>
            </a:lvl2pPr>
            <a:lvl3pPr marL="1143000" indent="-228600">
              <a:defRPr sz="2400">
                <a:solidFill>
                  <a:schemeClr val="tx1"/>
                </a:solidFill>
                <a:latin typeface="Arial" panose="020B0604020202020204" pitchFamily="34" charset="0"/>
                <a:ea typeface="ＭＳ Ｐゴシック" panose="020B0600070205080204" pitchFamily="50" charset="-128"/>
              </a:defRPr>
            </a:lvl3pPr>
            <a:lvl4pPr marL="1600200" indent="-228600">
              <a:defRPr sz="2400">
                <a:solidFill>
                  <a:schemeClr val="tx1"/>
                </a:solidFill>
                <a:latin typeface="Arial" panose="020B0604020202020204" pitchFamily="34" charset="0"/>
                <a:ea typeface="ＭＳ Ｐゴシック" panose="020B0600070205080204" pitchFamily="50" charset="-128"/>
              </a:defRPr>
            </a:lvl4pPr>
            <a:lvl5pPr marL="2057400" indent="-228600">
              <a:defRPr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50"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825A783-5319-4888-96F0-97F9F5969866}" type="slidenum">
              <a:rPr kumimoji="1" lang="en-US" altLang="ja-JP" sz="1200" b="0" i="0" u="none" strike="noStrike" kern="1200" cap="none" spc="0" normalizeH="0" baseline="0" noProof="0">
                <a:ln>
                  <a:noFill/>
                </a:ln>
                <a:solidFill>
                  <a:prstClr val="black"/>
                </a:solidFill>
                <a:effectLst/>
                <a:uLnTx/>
                <a:uFillTx/>
                <a:latin typeface="Arial" panose="020B0604020202020204" pitchFamily="34" charset="0"/>
                <a:ea typeface="BIZ UDP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1" lang="en-US" altLang="ja-JP" sz="1200" b="0" i="0" u="none" strike="noStrike" kern="1200" cap="none" spc="0" normalizeH="0" baseline="0" noProof="0" dirty="0">
              <a:ln>
                <a:noFill/>
              </a:ln>
              <a:solidFill>
                <a:prstClr val="black"/>
              </a:solidFill>
              <a:effectLst/>
              <a:uLnTx/>
              <a:uFillTx/>
              <a:latin typeface="Arial" panose="020B0604020202020204" pitchFamily="34" charset="0"/>
              <a:ea typeface="BIZ UDPゴシック" panose="020B0400000000000000" pitchFamily="50" charset="-128"/>
              <a:cs typeface="+mn-cs"/>
            </a:endParaRPr>
          </a:p>
        </p:txBody>
      </p:sp>
    </p:spTree>
    <p:extLst>
      <p:ext uri="{BB962C8B-B14F-4D97-AF65-F5344CB8AC3E}">
        <p14:creationId xmlns:p14="http://schemas.microsoft.com/office/powerpoint/2010/main" val="17942503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幻灯片图像占位符 1"/>
          <p:cNvSpPr>
            <a:spLocks noGrp="1" noRot="1" noChangeAspect="1" noChangeArrowheads="1" noTextEdit="1"/>
          </p:cNvSpPr>
          <p:nvPr>
            <p:ph type="sldImg"/>
          </p:nvPr>
        </p:nvSpPr>
        <p:spPr>
          <a:xfrm>
            <a:off x="381000" y="685800"/>
            <a:ext cx="6096000" cy="3429000"/>
          </a:xfrm>
          <a:ln/>
        </p:spPr>
      </p:sp>
      <p:sp>
        <p:nvSpPr>
          <p:cNvPr id="55298" name="备注占位符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1" lang="en-US" altLang="ja-JP" dirty="0"/>
              <a:t>Topic:</a:t>
            </a:r>
            <a:r>
              <a:rPr kumimoji="1" lang="ja-JP" altLang="en-US" dirty="0"/>
              <a:t>メタデータとは</a:t>
            </a:r>
            <a:endParaRPr kumimoji="1" lang="en-US" altLang="ja-JP" dirty="0"/>
          </a:p>
          <a:p>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```text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a:t>メタデータの種類は大きくみっつに分類できます。
記述的メタデータは、タイトルや著者名、キーワードのように、データセットの内容を表します。利用者が検索してデータにアクセスする際に重要になる情報といえます。
</a:t>
            </a:r>
            <a:r>
              <a:rPr kumimoji="1" lang="en-US" altLang="ja-JP" dirty="0"/>
              <a:t>(</a:t>
            </a:r>
            <a:r>
              <a:rPr kumimoji="1" lang="ja-JP" altLang="en-US" dirty="0"/>
              <a:t>管理的メタデータ</a:t>
            </a:r>
            <a:r>
              <a:rPr kumimoji="1" lang="en-US" altLang="ja-JP" dirty="0"/>
              <a:t>)[ruby:"</a:t>
            </a:r>
            <a:r>
              <a:rPr kumimoji="1" lang="ja-JP" altLang="en-US" dirty="0"/>
              <a:t>かん</a:t>
            </a:r>
            <a:r>
              <a:rPr kumimoji="1" lang="ja-JP" altLang="en-US" dirty="0" err="1"/>
              <a:t>りて</a:t>
            </a:r>
            <a:r>
              <a:rPr kumimoji="1" lang="ja-JP" altLang="en-US" dirty="0"/>
              <a:t>きめたでーた</a:t>
            </a:r>
            <a:r>
              <a:rPr kumimoji="1" lang="en-US" altLang="ja-JP" dirty="0"/>
              <a:t>"]</a:t>
            </a:r>
            <a:r>
              <a:rPr kumimoji="1" lang="ja-JP" altLang="en-US" dirty="0"/>
              <a:t>は、保存に関する情報、ライセンスに関する情報、フォーマットに関する技術情報を現します。利用者が実際にデータを利用する際に、重要になる情報といえます。構造的メタデータは、データ間の関係性に関する情報を現します。利用者がデータについて詳細に理解する際に、重要になる情報といえます。データを研究プロジェクト内で管理する場合、データを公開する場合など、利用目的に応じて、適切なメタデータのタイプを選びましょう。</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dirty="0"/>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```description</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dirty="0"/>
              <a:t>メタデータの種類は大きく3つに分類できます。
記述的メタデータは、タイトルや著者名、キーワードのように、データセットの内容を表します。利用者が検索してデータにアクセスする際に重要になる情報といえます。
管理的メタデータは、保存に関する情報、ライセンスに関する情報、フォーマットに関する技術情報を現します。利用者が実際にデータを利用する際に重要になる情報といえます。
構造的メタデータは、データ間の関係性に関する情報を現します。利用者がデータについて詳細に理解する際に重要になる情報といえます。
データを研究プロジェクト内で管理する場合、データを公開する場合など、利用目的に応じて、適切なメタデータのタイプを選びましょう。</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endParaRPr kumimoji="1" lang="en-US" altLang="ja-JP" dirty="0"/>
          </a:p>
        </p:txBody>
      </p:sp>
      <p:sp>
        <p:nvSpPr>
          <p:cNvPr id="55299" name="灯片编号占位符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50" charset="-128"/>
              </a:defRPr>
            </a:lvl1pPr>
            <a:lvl2pPr marL="742950" indent="-285750">
              <a:defRPr sz="2400">
                <a:solidFill>
                  <a:schemeClr val="tx1"/>
                </a:solidFill>
                <a:latin typeface="Arial" panose="020B0604020202020204" pitchFamily="34" charset="0"/>
                <a:ea typeface="ＭＳ Ｐゴシック" panose="020B0600070205080204" pitchFamily="50" charset="-128"/>
              </a:defRPr>
            </a:lvl2pPr>
            <a:lvl3pPr marL="1143000" indent="-228600">
              <a:defRPr sz="2400">
                <a:solidFill>
                  <a:schemeClr val="tx1"/>
                </a:solidFill>
                <a:latin typeface="Arial" panose="020B0604020202020204" pitchFamily="34" charset="0"/>
                <a:ea typeface="ＭＳ Ｐゴシック" panose="020B0600070205080204" pitchFamily="50" charset="-128"/>
              </a:defRPr>
            </a:lvl3pPr>
            <a:lvl4pPr marL="1600200" indent="-228600">
              <a:defRPr sz="2400">
                <a:solidFill>
                  <a:schemeClr val="tx1"/>
                </a:solidFill>
                <a:latin typeface="Arial" panose="020B0604020202020204" pitchFamily="34" charset="0"/>
                <a:ea typeface="ＭＳ Ｐゴシック" panose="020B0600070205080204" pitchFamily="50" charset="-128"/>
              </a:defRPr>
            </a:lvl4pPr>
            <a:lvl5pPr marL="2057400" indent="-228600">
              <a:defRPr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50"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BA53E82-F642-4AD7-9D1C-5BA08DBD24DE}" type="slidenum">
              <a:rPr kumimoji="1" lang="en-US" altLang="ja-JP" sz="1200" b="0" i="0" u="none" strike="noStrike" kern="1200" cap="none" spc="0" normalizeH="0" baseline="0" noProof="0">
                <a:ln>
                  <a:noFill/>
                </a:ln>
                <a:solidFill>
                  <a:prstClr val="black"/>
                </a:solidFill>
                <a:effectLst/>
                <a:uLnTx/>
                <a:uFillTx/>
                <a:latin typeface="Arial" panose="020B0604020202020204" pitchFamily="34" charset="0"/>
                <a:ea typeface="BIZ UDP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1" lang="en-US" altLang="ja-JP" sz="1200" b="0" i="0" u="none" strike="noStrike" kern="1200" cap="none" spc="0" normalizeH="0" baseline="0" noProof="0" dirty="0">
              <a:ln>
                <a:noFill/>
              </a:ln>
              <a:solidFill>
                <a:prstClr val="black"/>
              </a:solidFill>
              <a:effectLst/>
              <a:uLnTx/>
              <a:uFillTx/>
              <a:latin typeface="Arial" panose="020B0604020202020204" pitchFamily="34" charset="0"/>
              <a:ea typeface="BIZ UDPゴシック" panose="020B0400000000000000" pitchFamily="50" charset="-128"/>
              <a:cs typeface="+mn-cs"/>
            </a:endParaRPr>
          </a:p>
        </p:txBody>
      </p:sp>
    </p:spTree>
    <p:extLst>
      <p:ext uri="{BB962C8B-B14F-4D97-AF65-F5344CB8AC3E}">
        <p14:creationId xmlns:p14="http://schemas.microsoft.com/office/powerpoint/2010/main" val="40462367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幻灯片图像占位符 1"/>
          <p:cNvSpPr>
            <a:spLocks noGrp="1" noRot="1" noChangeAspect="1" noChangeArrowheads="1" noTextEdit="1"/>
          </p:cNvSpPr>
          <p:nvPr>
            <p:ph type="sldImg"/>
          </p:nvPr>
        </p:nvSpPr>
        <p:spPr>
          <a:xfrm>
            <a:off x="381000" y="685800"/>
            <a:ext cx="6096000" cy="3429000"/>
          </a:xfrm>
          <a:ln/>
        </p:spPr>
      </p:sp>
      <p:sp>
        <p:nvSpPr>
          <p:cNvPr id="52226" name="备注占位符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1" lang="en-US" altLang="ja-JP" dirty="0"/>
              <a:t>Topic:</a:t>
            </a:r>
            <a:r>
              <a:rPr kumimoji="1" lang="ja-JP" altLang="en-US" dirty="0"/>
              <a:t>メタデータとは</a:t>
            </a:r>
            <a:endParaRPr kumimoji="1" lang="en-US" altLang="ja-JP" dirty="0"/>
          </a:p>
          <a:p>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```text</a:t>
            </a:r>
          </a:p>
          <a:p>
            <a:r>
              <a:rPr kumimoji="1" lang="ja-JP" altLang="en-US" dirty="0"/>
              <a:t>メタデータには様々な標準スキーマが存在します。
例えば、分野を</a:t>
            </a:r>
            <a:r>
              <a:rPr kumimoji="1" lang="en-US" altLang="ja-JP" dirty="0"/>
              <a:t>(</a:t>
            </a:r>
            <a:r>
              <a:rPr kumimoji="1" lang="ja-JP" altLang="en-US" dirty="0"/>
              <a:t>問わない</a:t>
            </a:r>
            <a:r>
              <a:rPr kumimoji="1" lang="en-US" altLang="ja-JP" dirty="0"/>
              <a:t>)[kana:"</a:t>
            </a:r>
            <a:r>
              <a:rPr kumimoji="1" lang="ja-JP" altLang="en-US" dirty="0"/>
              <a:t>トワ</a:t>
            </a:r>
            <a:r>
              <a:rPr kumimoji="1" lang="en-US" altLang="ja-JP" dirty="0"/>
              <a:t>'</a:t>
            </a:r>
            <a:r>
              <a:rPr kumimoji="1" lang="ja-JP" altLang="en-US" dirty="0"/>
              <a:t>ナイ</a:t>
            </a:r>
            <a:r>
              <a:rPr kumimoji="1" lang="en-US" altLang="ja-JP" dirty="0"/>
              <a:t>"]</a:t>
            </a:r>
            <a:r>
              <a:rPr kumimoji="1" lang="ja-JP" altLang="en-US" dirty="0" err="1"/>
              <a:t>、</a:t>
            </a:r>
            <a:r>
              <a:rPr kumimoji="1" lang="ja-JP" altLang="en-US" dirty="0"/>
              <a:t>一般的なものとしては、</a:t>
            </a:r>
            <a:r>
              <a:rPr kumimoji="1" lang="en-US" altLang="ja-JP" dirty="0"/>
              <a:t> </a:t>
            </a:r>
            <a:r>
              <a:rPr lang="en-US" altLang="ja-JP"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a:t>
            </a:r>
            <a:r>
              <a:rPr kumimoji="1" lang="en-US" altLang="ja-JP" dirty="0"/>
              <a:t>Dublin Core</a:t>
            </a:r>
            <a:r>
              <a:rPr lang="en-US" altLang="ja-JP"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a:t>
            </a:r>
            <a:r>
              <a:rPr lang="es-ES" altLang="ja-JP" b="0" i="0" u="none" strike="noStrike" dirty="0" err="1">
                <a:solidFill>
                  <a:srgbClr val="333333"/>
                </a:solidFill>
                <a:effectLst/>
                <a:highlight>
                  <a:srgbClr val="FFFFFF"/>
                </a:highlight>
                <a:latin typeface="Meiryo UI" panose="020B0604030504040204" pitchFamily="34" charset="-128"/>
                <a:ea typeface="Meiryo UI" panose="020B0604030504040204" pitchFamily="34" charset="-128"/>
              </a:rPr>
              <a:t>kana</a:t>
            </a:r>
            <a:r>
              <a:rPr lang="es-ES" altLang="ja-JP"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a:t>
            </a:r>
            <a:r>
              <a:rPr lang="ja-JP" altLang="en-US"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ダ</a:t>
            </a:r>
            <a:r>
              <a:rPr lang="en-US" altLang="ja-JP"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a:t>
            </a:r>
            <a:r>
              <a:rPr lang="ja-JP" altLang="en-US"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ブリ</a:t>
            </a:r>
            <a:r>
              <a:rPr lang="en-US" altLang="ja-JP"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a:t>
            </a:r>
            <a:r>
              <a:rPr lang="ja-JP" altLang="en-US"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ンコ</a:t>
            </a:r>
            <a:r>
              <a:rPr lang="en-US" altLang="ja-JP"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a:t>
            </a:r>
            <a:r>
              <a:rPr lang="ja-JP" altLang="en-US"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アー</a:t>
            </a:r>
            <a:r>
              <a:rPr lang="en-US" altLang="ja-JP"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a:t>
            </a:r>
            <a:r>
              <a:rPr kumimoji="1" lang="ja-JP" altLang="en-US" dirty="0"/>
              <a:t>や</a:t>
            </a:r>
            <a:r>
              <a:rPr kumimoji="1" lang="en-US" altLang="ja-JP" dirty="0"/>
              <a:t> </a:t>
            </a:r>
            <a:r>
              <a:rPr lang="en-US" altLang="ja-JP"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a:t>
            </a:r>
            <a:r>
              <a:rPr kumimoji="1" lang="en-US" altLang="ja-JP" dirty="0" err="1"/>
              <a:t>Datacite</a:t>
            </a:r>
            <a:r>
              <a:rPr lang="en-US" altLang="ja-JP"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a:t>
            </a:r>
            <a:r>
              <a:rPr lang="es-ES" altLang="ja-JP" b="0" i="0" u="none" strike="noStrike" dirty="0" err="1">
                <a:solidFill>
                  <a:srgbClr val="333333"/>
                </a:solidFill>
                <a:effectLst/>
                <a:highlight>
                  <a:srgbClr val="FFFFFF"/>
                </a:highlight>
                <a:latin typeface="Meiryo UI" panose="020B0604030504040204" pitchFamily="34" charset="-128"/>
                <a:ea typeface="Meiryo UI" panose="020B0604030504040204" pitchFamily="34" charset="-128"/>
              </a:rPr>
              <a:t>kana</a:t>
            </a:r>
            <a:r>
              <a:rPr lang="es-ES" altLang="ja-JP"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a:t>
            </a:r>
            <a:r>
              <a:rPr lang="ja-JP" altLang="en-US"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データ</a:t>
            </a:r>
            <a:r>
              <a:rPr lang="en-US" altLang="ja-JP"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a:t>
            </a:r>
            <a:r>
              <a:rPr lang="ja-JP" altLang="en-US"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サ</a:t>
            </a:r>
            <a:r>
              <a:rPr lang="en-US" altLang="ja-JP"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a:t>
            </a:r>
            <a:r>
              <a:rPr lang="ja-JP" altLang="en-US"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イト</a:t>
            </a:r>
            <a:r>
              <a:rPr lang="en-US" altLang="ja-JP"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a:t>
            </a:r>
            <a:r>
              <a:rPr kumimoji="1" lang="ja-JP" altLang="en-US" dirty="0"/>
              <a:t>等のメタデータスキーマが挙げられます。
その分野に特有のスキーマも様々存在し、例えば、社会科学分野には、</a:t>
            </a:r>
            <a:r>
              <a:rPr lang="en-US" altLang="ja-JP"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a:t>
            </a:r>
            <a:r>
              <a:rPr kumimoji="1" lang="en-US" altLang="ja-JP" dirty="0"/>
              <a:t>Data Documentation Initiative</a:t>
            </a:r>
            <a:r>
              <a:rPr lang="ja-JP" altLang="en-US"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 </a:t>
            </a:r>
            <a:r>
              <a:rPr lang="en-US" altLang="ja-JP"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a:t>
            </a:r>
            <a:r>
              <a:rPr lang="es-ES" altLang="ja-JP" b="0" i="0" u="none" strike="noStrike" dirty="0" err="1">
                <a:solidFill>
                  <a:srgbClr val="333333"/>
                </a:solidFill>
                <a:effectLst/>
                <a:highlight>
                  <a:srgbClr val="FFFFFF"/>
                </a:highlight>
                <a:latin typeface="Meiryo UI" panose="020B0604030504040204" pitchFamily="34" charset="-128"/>
                <a:ea typeface="Meiryo UI" panose="020B0604030504040204" pitchFamily="34" charset="-128"/>
              </a:rPr>
              <a:t>kana</a:t>
            </a:r>
            <a:r>
              <a:rPr lang="es-ES" altLang="ja-JP"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a:t>
            </a:r>
            <a:r>
              <a:rPr lang="ja-JP" altLang="en-US"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デ</a:t>
            </a:r>
            <a:r>
              <a:rPr lang="en-US" altLang="ja-JP"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a:t>
            </a:r>
            <a:r>
              <a:rPr lang="ja-JP" altLang="en-US"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ータドキュメンテ</a:t>
            </a:r>
            <a:r>
              <a:rPr lang="en-US" altLang="ja-JP"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a:t>
            </a:r>
            <a:r>
              <a:rPr lang="ja-JP" altLang="en-US"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ーションイニ</a:t>
            </a:r>
            <a:r>
              <a:rPr lang="en-US" altLang="ja-JP"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a:t>
            </a:r>
            <a:r>
              <a:rPr lang="ja-JP" altLang="en-US"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シアチブ</a:t>
            </a:r>
            <a:r>
              <a:rPr lang="en-US" altLang="ja-JP"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a:t>
            </a:r>
            <a:r>
              <a:rPr lang="ja-JP" altLang="en-US"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a:t>
            </a:r>
            <a:r>
              <a:rPr lang="es-ES" altLang="ja-JP"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(DDI)[</a:t>
            </a:r>
            <a:r>
              <a:rPr lang="es-ES" altLang="ja-JP" b="0" i="0" u="none" strike="noStrike" dirty="0" err="1">
                <a:solidFill>
                  <a:srgbClr val="333333"/>
                </a:solidFill>
                <a:effectLst/>
                <a:highlight>
                  <a:srgbClr val="FFFFFF"/>
                </a:highlight>
                <a:latin typeface="Meiryo UI" panose="020B0604030504040204" pitchFamily="34" charset="-128"/>
                <a:ea typeface="Meiryo UI" panose="020B0604030504040204" pitchFamily="34" charset="-128"/>
              </a:rPr>
              <a:t>ruby</a:t>
            </a:r>
            <a:r>
              <a:rPr lang="es-ES" altLang="ja-JP"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a:t>
            </a:r>
            <a:r>
              <a:rPr lang="ja-JP" altLang="en-US"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でぃーでぃーあい</a:t>
            </a:r>
            <a:r>
              <a:rPr lang="en-US" altLang="ja-JP"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a:t>
            </a:r>
            <a:r>
              <a:rPr kumimoji="1" lang="ja-JP" altLang="en-US" dirty="0"/>
              <a:t>があります。
標準的なメタデータスキーマの種類について</a:t>
            </a:r>
            <a:r>
              <a:rPr kumimoji="1" lang="ja-JP" altLang="en-US"/>
              <a:t>は、 </a:t>
            </a:r>
            <a:r>
              <a:rPr lang="en-US" altLang="ja-JP" dirty="0">
                <a:effectLst/>
              </a:rPr>
              <a:t>(</a:t>
            </a:r>
            <a:r>
              <a:rPr kumimoji="1" lang="ja-JP" altLang="en-US"/>
              <a:t>デジタルキュレーションセンター</a:t>
            </a:r>
            <a:r>
              <a:rPr lang="en-US" altLang="ja-JP" dirty="0">
                <a:effectLst/>
              </a:rPr>
              <a:t>)[</a:t>
            </a:r>
            <a:r>
              <a:rPr lang="es-ES" altLang="ja-JP" dirty="0" err="1">
                <a:effectLst/>
              </a:rPr>
              <a:t>kana</a:t>
            </a:r>
            <a:r>
              <a:rPr lang="es-ES" altLang="ja-JP" dirty="0">
                <a:effectLst/>
              </a:rPr>
              <a:t>:"</a:t>
            </a:r>
            <a:r>
              <a:rPr lang="ja-JP" altLang="en-US">
                <a:effectLst/>
              </a:rPr>
              <a:t>デジタルキュレーションセ</a:t>
            </a:r>
            <a:r>
              <a:rPr lang="en-US" altLang="ja-JP" dirty="0">
                <a:effectLst/>
              </a:rPr>
              <a:t>'</a:t>
            </a:r>
            <a:r>
              <a:rPr lang="ja-JP" altLang="en-US">
                <a:effectLst/>
              </a:rPr>
              <a:t>ンター</a:t>
            </a:r>
            <a:r>
              <a:rPr lang="en-US" altLang="ja-JP" dirty="0">
                <a:effectLst/>
              </a:rPr>
              <a:t>"]</a:t>
            </a:r>
            <a:br>
              <a:rPr lang="ja-JP" altLang="en-US"/>
            </a:br>
            <a:r>
              <a:rPr kumimoji="1" lang="ja-JP" altLang="en-US"/>
              <a:t>、</a:t>
            </a:r>
            <a:r>
              <a:rPr kumimoji="1" lang="en-US" altLang="ja-JP" dirty="0"/>
              <a:t>(</a:t>
            </a:r>
            <a:r>
              <a:rPr kumimoji="1" lang="ja-JP" altLang="en-US" dirty="0"/>
              <a:t>DCC</a:t>
            </a:r>
            <a:r>
              <a:rPr kumimoji="1" lang="en-US" altLang="ja-JP" dirty="0"/>
              <a:t>)</a:t>
            </a:r>
            <a:r>
              <a:rPr lang="es-ES" altLang="ja-JP" dirty="0">
                <a:effectLst/>
              </a:rPr>
              <a:t>[</a:t>
            </a:r>
            <a:r>
              <a:rPr lang="es-ES" altLang="ja-JP" dirty="0" err="1">
                <a:effectLst/>
              </a:rPr>
              <a:t>ruby</a:t>
            </a:r>
            <a:r>
              <a:rPr lang="es-ES" altLang="ja-JP" dirty="0">
                <a:effectLst/>
              </a:rPr>
              <a:t>:"</a:t>
            </a:r>
            <a:r>
              <a:rPr lang="ja-JP" altLang="en-US" dirty="0">
                <a:effectLst/>
              </a:rPr>
              <a:t>でぃーしーしー</a:t>
            </a:r>
            <a:r>
              <a:rPr lang="en-US" altLang="ja-JP" dirty="0">
                <a:effectLst/>
              </a:rPr>
              <a:t>"]</a:t>
            </a:r>
            <a:br>
              <a:rPr lang="ja-JP" altLang="en-US" dirty="0"/>
            </a:br>
            <a:r>
              <a:rPr kumimoji="1" lang="ja-JP" altLang="en-US" dirty="0"/>
              <a:t>のWebサイトにまとめられているので、参考にするとよいでしょう。</a:t>
            </a:r>
            <a:endParaRPr kumimoji="1" lang="en-US" altLang="ja-JP" dirty="0"/>
          </a:p>
          <a:p>
            <a:r>
              <a:rPr kumimoji="1" lang="ja-JP" altLang="en-US" dirty="0"/>
              <a:t>研究データを公開し、検索</a:t>
            </a:r>
            <a:r>
              <a:rPr kumimoji="1" lang="en-US" altLang="ja-JP" dirty="0"/>
              <a:t>(</a:t>
            </a:r>
            <a:r>
              <a:rPr kumimoji="1" lang="ja-JP" altLang="en-US" dirty="0"/>
              <a:t>されやすく</a:t>
            </a:r>
            <a:r>
              <a:rPr kumimoji="1" lang="en-US" altLang="ja-JP" dirty="0"/>
              <a:t>)[kana:"</a:t>
            </a:r>
            <a:r>
              <a:rPr kumimoji="1" lang="ja-JP" altLang="en-US" dirty="0"/>
              <a:t>サレ</a:t>
            </a:r>
            <a:r>
              <a:rPr kumimoji="1" lang="en-US" altLang="ja-JP" dirty="0"/>
              <a:t>'</a:t>
            </a:r>
            <a:r>
              <a:rPr kumimoji="1" lang="ja-JP" altLang="en-US" dirty="0"/>
              <a:t>ヤ</a:t>
            </a:r>
            <a:r>
              <a:rPr kumimoji="1" lang="en-US" altLang="ja-JP" dirty="0"/>
              <a:t>'</a:t>
            </a:r>
            <a:r>
              <a:rPr kumimoji="1" lang="ja-JP" altLang="en-US" dirty="0"/>
              <a:t>ス</a:t>
            </a:r>
            <a:r>
              <a:rPr kumimoji="1" lang="en-US" altLang="ja-JP" dirty="0"/>
              <a:t>'</a:t>
            </a:r>
            <a:r>
              <a:rPr kumimoji="1" lang="ja-JP" altLang="en-US" dirty="0"/>
              <a:t>ク</a:t>
            </a:r>
            <a:r>
              <a:rPr kumimoji="1" lang="en-US" altLang="ja-JP" dirty="0"/>
              <a:t>"]</a:t>
            </a:r>
            <a:r>
              <a:rPr kumimoji="1" lang="ja-JP" altLang="en-US" dirty="0"/>
              <a:t>するためには、同じ研究分野でよく使われているメタデータなど、研究データに最も適したメタデータの標準を選択することが重要です。</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dirty="0"/>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```description</a:t>
            </a:r>
            <a:endParaRPr kumimoji="1" lang="en-US" altLang="ja-JP" dirty="0"/>
          </a:p>
          <a:p>
            <a:r>
              <a:rPr kumimoji="1" lang="ja-JP" altLang="en-US" dirty="0"/>
              <a:t>メタデータには様々な標準スキーマが存在します。
例えば、分野を問わない一般的なものとしては、</a:t>
            </a:r>
            <a:r>
              <a:rPr kumimoji="1" lang="en-US" altLang="ja-JP" dirty="0"/>
              <a:t>Dublin Core</a:t>
            </a:r>
            <a:r>
              <a:rPr kumimoji="1" lang="ja-JP" altLang="en-US" dirty="0"/>
              <a:t>や</a:t>
            </a:r>
            <a:r>
              <a:rPr kumimoji="1" lang="en-US" altLang="ja-JP" dirty="0" err="1"/>
              <a:t>Datacite</a:t>
            </a:r>
            <a:r>
              <a:rPr kumimoji="1" lang="ja-JP" altLang="en-US" dirty="0"/>
              <a:t>等のメタデータスキーマが挙げられます。
分野特有のスキーマも様々存在し、例えば社会科学分野には、</a:t>
            </a:r>
            <a:r>
              <a:rPr kumimoji="1" lang="en-US" altLang="ja-JP" dirty="0"/>
              <a:t>Data Documentation Initiative(</a:t>
            </a:r>
            <a:r>
              <a:rPr kumimoji="1" lang="ja-JP" altLang="en-US" dirty="0"/>
              <a:t>DDI</a:t>
            </a:r>
            <a:r>
              <a:rPr kumimoji="1" lang="en-US" altLang="ja-JP" dirty="0"/>
              <a:t>)</a:t>
            </a:r>
            <a:r>
              <a:rPr kumimoji="1" lang="ja-JP" altLang="en-US" dirty="0"/>
              <a:t>があります。
標準的なメタデータスキーマの種類については、デジタルキュレーションセンター</a:t>
            </a:r>
            <a:r>
              <a:rPr kumimoji="1" lang="en-US" altLang="ja-JP" dirty="0"/>
              <a:t>(</a:t>
            </a:r>
            <a:r>
              <a:rPr kumimoji="1" lang="ja-JP" altLang="en-US" dirty="0"/>
              <a:t>DCC</a:t>
            </a:r>
            <a:r>
              <a:rPr kumimoji="1" lang="en-US" altLang="ja-JP" dirty="0"/>
              <a:t>)</a:t>
            </a:r>
            <a:r>
              <a:rPr kumimoji="1" lang="ja-JP" altLang="en-US" dirty="0"/>
              <a:t>のWebサイトにまとめられているので、参考にするとよいでしょう。</a:t>
            </a:r>
            <a:endParaRPr kumimoji="1" lang="en-US" altLang="ja-JP" dirty="0"/>
          </a:p>
          <a:p>
            <a:endParaRPr kumimoji="1" lang="en-US" altLang="ja-JP" dirty="0"/>
          </a:p>
          <a:p>
            <a:r>
              <a:rPr kumimoji="1" lang="ja-JP" altLang="en-US" dirty="0"/>
              <a:t>研究データを公開し、検索されやすくするためには、同じ研究分野でよく使われているメタデータなど研究データに最も適したメタデータの標準を選択することが重要です。</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endParaRPr kumimoji="1" lang="en-US" altLang="ja-JP" dirty="0"/>
          </a:p>
          <a:p>
            <a:endParaRPr kumimoji="1" lang="en-US" altLang="ja-JP" dirty="0"/>
          </a:p>
          <a:p>
            <a:endParaRPr kumimoji="1" lang="ja-JP" altLang="en-US" dirty="0"/>
          </a:p>
          <a:p>
            <a:endParaRPr kumimoji="1" lang="ja-JP" altLang="en-US" dirty="0"/>
          </a:p>
          <a:p>
            <a:endParaRPr kumimoji="1" lang="ja-JP" altLang="en-US" dirty="0"/>
          </a:p>
          <a:p>
            <a:endParaRPr kumimoji="1" lang="ja-JP" altLang="en-US" dirty="0"/>
          </a:p>
          <a:p>
            <a:endParaRPr kumimoji="1" lang="ja-JP" altLang="en-US" dirty="0"/>
          </a:p>
          <a:p>
            <a:endParaRPr kumimoji="1" lang="ja-JP" altLang="en-US" dirty="0"/>
          </a:p>
          <a:p>
            <a:endParaRPr kumimoji="1" lang="ja-JP" altLang="en-US" dirty="0"/>
          </a:p>
          <a:p>
            <a:endParaRPr kumimoji="1" lang="ja-JP" altLang="en-US" dirty="0"/>
          </a:p>
          <a:p>
            <a:endParaRPr kumimoji="1" lang="ja-JP" altLang="en-US" dirty="0"/>
          </a:p>
          <a:p>
            <a:endParaRPr kumimoji="1" lang="ja-JP" altLang="en-US" dirty="0"/>
          </a:p>
          <a:p>
            <a:endParaRPr kumimoji="1" lang="ja-JP" altLang="en-US" dirty="0"/>
          </a:p>
        </p:txBody>
      </p:sp>
      <p:sp>
        <p:nvSpPr>
          <p:cNvPr id="52227" name="灯片编号占位符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50" charset="-128"/>
              </a:defRPr>
            </a:lvl1pPr>
            <a:lvl2pPr marL="742950" indent="-285750">
              <a:defRPr sz="2400">
                <a:solidFill>
                  <a:schemeClr val="tx1"/>
                </a:solidFill>
                <a:latin typeface="Arial" panose="020B0604020202020204" pitchFamily="34" charset="0"/>
                <a:ea typeface="ＭＳ Ｐゴシック" panose="020B0600070205080204" pitchFamily="50" charset="-128"/>
              </a:defRPr>
            </a:lvl2pPr>
            <a:lvl3pPr marL="1143000" indent="-228600">
              <a:defRPr sz="2400">
                <a:solidFill>
                  <a:schemeClr val="tx1"/>
                </a:solidFill>
                <a:latin typeface="Arial" panose="020B0604020202020204" pitchFamily="34" charset="0"/>
                <a:ea typeface="ＭＳ Ｐゴシック" panose="020B0600070205080204" pitchFamily="50" charset="-128"/>
              </a:defRPr>
            </a:lvl3pPr>
            <a:lvl4pPr marL="1600200" indent="-228600">
              <a:defRPr sz="2400">
                <a:solidFill>
                  <a:schemeClr val="tx1"/>
                </a:solidFill>
                <a:latin typeface="Arial" panose="020B0604020202020204" pitchFamily="34" charset="0"/>
                <a:ea typeface="ＭＳ Ｐゴシック" panose="020B0600070205080204" pitchFamily="50" charset="-128"/>
              </a:defRPr>
            </a:lvl4pPr>
            <a:lvl5pPr marL="2057400" indent="-228600">
              <a:defRPr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50"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CED7913-D1F6-4304-BDF3-DFC0099DA08A}" type="slidenum">
              <a:rPr kumimoji="1" lang="en-US" altLang="ja-JP" sz="1200" b="0" i="0" u="none" strike="noStrike" kern="1200" cap="none" spc="0" normalizeH="0" baseline="0" noProof="0">
                <a:ln>
                  <a:noFill/>
                </a:ln>
                <a:solidFill>
                  <a:prstClr val="black"/>
                </a:solidFill>
                <a:effectLst/>
                <a:uLnTx/>
                <a:uFillTx/>
                <a:latin typeface="Arial" panose="020B0604020202020204" pitchFamily="34" charset="0"/>
                <a:ea typeface="BIZ UDP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1" lang="en-US" altLang="ja-JP" sz="1200" b="0" i="0" u="none" strike="noStrike" kern="1200" cap="none" spc="0" normalizeH="0" baseline="0" noProof="0" dirty="0">
              <a:ln>
                <a:noFill/>
              </a:ln>
              <a:solidFill>
                <a:prstClr val="black"/>
              </a:solidFill>
              <a:effectLst/>
              <a:uLnTx/>
              <a:uFillTx/>
              <a:latin typeface="Arial" panose="020B0604020202020204" pitchFamily="34" charset="0"/>
              <a:ea typeface="BIZ UDPゴシック" panose="020B0400000000000000" pitchFamily="50" charset="-128"/>
              <a:cs typeface="+mn-cs"/>
            </a:endParaRPr>
          </a:p>
        </p:txBody>
      </p:sp>
    </p:spTree>
    <p:extLst>
      <p:ext uri="{BB962C8B-B14F-4D97-AF65-F5344CB8AC3E}">
        <p14:creationId xmlns:p14="http://schemas.microsoft.com/office/powerpoint/2010/main" val="16743480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r>
              <a:rPr kumimoji="1" lang="en-US" altLang="ja-JP" sz="1200" dirty="0"/>
              <a:t>Topic:</a:t>
            </a:r>
            <a:r>
              <a:rPr kumimoji="1" lang="ja-JP" altLang="en-US" sz="4800" dirty="0"/>
              <a:t>ライセンシング</a:t>
            </a:r>
            <a:endParaRPr kumimoji="1" lang="en-US" altLang="ja-JP" sz="1200" dirty="0"/>
          </a:p>
          <a:p>
            <a:endParaRPr lang="en-US" altLang="ja-JP" sz="1200" u="none" strike="noStrike" dirty="0">
              <a:solidFill>
                <a:srgbClr val="000000"/>
              </a:solidFill>
              <a:effectLst/>
            </a:endParaRPr>
          </a:p>
          <a:p>
            <a:r>
              <a:rPr lang="en-US" altLang="ja-JP" sz="1200" u="none" strike="noStrike" dirty="0">
                <a:solidFill>
                  <a:srgbClr val="000000"/>
                </a:solidFill>
                <a:effectLst/>
              </a:rPr>
              <a:t>```text</a:t>
            </a:r>
            <a:endParaRPr kumimoji="1" lang="en-US" altLang="ja-JP" sz="1200" dirty="0"/>
          </a:p>
          <a:p>
            <a:r>
              <a:rPr kumimoji="1" lang="ja-JP" altLang="ja-JP" sz="1200" kern="1200" dirty="0">
                <a:solidFill>
                  <a:schemeClr val="tx1"/>
                </a:solidFill>
                <a:effectLst/>
                <a:cs typeface="+mn-cs"/>
              </a:rPr>
              <a:t>ライセンシング</a:t>
            </a:r>
            <a:r>
              <a:rPr kumimoji="1" lang="en-US" altLang="ja-JP" sz="1200" kern="1200" dirty="0">
                <a:solidFill>
                  <a:schemeClr val="tx1"/>
                </a:solidFill>
                <a:effectLst/>
                <a:cs typeface="+mn-cs"/>
              </a:rPr>
              <a:t>[break:"0.01s"]</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利用許諾</a:t>
            </a:r>
            <a:r>
              <a:rPr kumimoji="1" lang="en-US" altLang="ja-JP" sz="1200" kern="1200" dirty="0">
                <a:solidFill>
                  <a:schemeClr val="tx1"/>
                </a:solidFill>
                <a:effectLst/>
                <a:cs typeface="+mn-cs"/>
              </a:rPr>
              <a:t>[break:"0.01s"]</a:t>
            </a:r>
            <a:r>
              <a:rPr kumimoji="1" lang="ja-JP" altLang="ja-JP" sz="1200" kern="1200" dirty="0">
                <a:solidFill>
                  <a:schemeClr val="tx1"/>
                </a:solidFill>
                <a:effectLst/>
                <a:cs typeface="+mn-cs"/>
              </a:rPr>
              <a:t>とは、コンテンツ利用</a:t>
            </a:r>
            <a:r>
              <a:rPr kumimoji="1" lang="ja-JP" altLang="en-US" sz="1200" kern="1200" dirty="0">
                <a:solidFill>
                  <a:schemeClr val="tx1"/>
                </a:solidFill>
                <a:effectLst/>
                <a:cs typeface="+mn-cs"/>
              </a:rPr>
              <a:t>の</a:t>
            </a:r>
            <a:r>
              <a:rPr kumimoji="1" lang="ja-JP" altLang="ja-JP" sz="1200" kern="1200" dirty="0">
                <a:solidFill>
                  <a:schemeClr val="tx1"/>
                </a:solidFill>
                <a:effectLst/>
                <a:cs typeface="+mn-cs"/>
              </a:rPr>
              <a:t>際の条件、つまり</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ライセンスを明示することを指します。</a:t>
            </a:r>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ライセンシングにより</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対象コンテンツの利用条件が明確になり、法的な曖昧さを回避することで、コンテンツの再利用を促進することが期待できます。</a:t>
            </a:r>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公開された研究データに</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ライセンスを付与することは、法的にどのような意味を持つのでしょうか。</a:t>
            </a:r>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一般的に、事実を収集したデータには</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創作性が認められ</a:t>
            </a:r>
            <a:r>
              <a:rPr kumimoji="1" lang="ja-JP" altLang="en-US" sz="1200" kern="1200" dirty="0">
                <a:solidFill>
                  <a:schemeClr val="tx1"/>
                </a:solidFill>
                <a:effectLst/>
                <a:cs typeface="+mn-cs"/>
              </a:rPr>
              <a:t>ません。そのため、</a:t>
            </a:r>
            <a:r>
              <a:rPr kumimoji="1" lang="ja-JP" altLang="ja-JP" sz="1200" kern="1200" dirty="0">
                <a:solidFill>
                  <a:schemeClr val="tx1"/>
                </a:solidFill>
                <a:effectLst/>
                <a:cs typeface="+mn-cs"/>
              </a:rPr>
              <a:t>著作権法による保護がありません。したがって、特に断りがない場合は</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誰でも自由に使うことができます。</a:t>
            </a:r>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しかし、実際には著作物として認められるかが</a:t>
            </a:r>
            <a:r>
              <a:rPr kumimoji="1" lang="ja-JP" altLang="en-US" sz="1200" kern="1200" dirty="0">
                <a:solidFill>
                  <a:schemeClr val="tx1"/>
                </a:solidFill>
                <a:effectLst/>
                <a:cs typeface="+mn-cs"/>
              </a:rPr>
              <a:t>、不明瞭な</a:t>
            </a:r>
            <a:r>
              <a:rPr kumimoji="1" lang="ja-JP" altLang="ja-JP" sz="1200" kern="1200" dirty="0">
                <a:solidFill>
                  <a:schemeClr val="tx1"/>
                </a:solidFill>
                <a:effectLst/>
                <a:cs typeface="+mn-cs"/>
              </a:rPr>
              <a:t>場合もあり、データ利用者は、その判断に悩むことがあります。また</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法的ルール</a:t>
            </a:r>
            <a:r>
              <a:rPr kumimoji="1" lang="ja-JP" altLang="en-US" sz="1200" kern="1200" dirty="0">
                <a:solidFill>
                  <a:schemeClr val="tx1"/>
                </a:solidFill>
                <a:effectLst/>
                <a:cs typeface="+mn-cs"/>
              </a:rPr>
              <a:t>が異なる、</a:t>
            </a:r>
            <a:r>
              <a:rPr kumimoji="1" lang="ja-JP" altLang="ja-JP" sz="1200" kern="1200" dirty="0">
                <a:solidFill>
                  <a:schemeClr val="tx1"/>
                </a:solidFill>
                <a:effectLst/>
                <a:cs typeface="+mn-cs"/>
              </a:rPr>
              <a:t>外国のデータについても、利用の</a:t>
            </a:r>
            <a:r>
              <a:rPr kumimoji="1" lang="ja-JP" altLang="en-US" sz="1200" kern="1200" dirty="0">
                <a:solidFill>
                  <a:schemeClr val="tx1"/>
                </a:solidFill>
                <a:effectLst/>
                <a:cs typeface="+mn-cs"/>
              </a:rPr>
              <a:t>可否が</a:t>
            </a:r>
            <a:r>
              <a:rPr kumimoji="1" lang="ja-JP" altLang="ja-JP" sz="1200" kern="1200" dirty="0">
                <a:solidFill>
                  <a:schemeClr val="tx1"/>
                </a:solidFill>
                <a:effectLst/>
                <a:cs typeface="+mn-cs"/>
              </a:rPr>
              <a:t>曖昧な場合があります。</a:t>
            </a:r>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このような状態を解消するため、データ保持者が</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メタデータにライセンスを記載しておくことで、一律な利用が可能になります。</a:t>
            </a:r>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なお</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ライセンスが付与</a:t>
            </a:r>
            <a:r>
              <a:rPr kumimoji="1" lang="ja-JP" altLang="en-US" sz="1200" kern="1200" dirty="0">
                <a:solidFill>
                  <a:schemeClr val="tx1"/>
                </a:solidFill>
                <a:effectLst/>
                <a:cs typeface="+mn-cs"/>
              </a:rPr>
              <a:t>（または明示）</a:t>
            </a:r>
            <a:r>
              <a:rPr kumimoji="1" lang="ja-JP" altLang="ja-JP" sz="1200" kern="1200" dirty="0">
                <a:solidFill>
                  <a:schemeClr val="tx1"/>
                </a:solidFill>
                <a:effectLst/>
                <a:cs typeface="+mn-cs"/>
              </a:rPr>
              <a:t>されていない場合でも、その他の知的財産権によって</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データが保護されている可能性</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があることにも、留意しておく必要があります。</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u="none" strike="noStrike" dirty="0">
                <a:solidFill>
                  <a:srgbClr val="000000"/>
                </a:solidFill>
                <a:effectLst/>
              </a:rPr>
              <a:t>```</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200" dirty="0"/>
          </a:p>
          <a:p>
            <a:r>
              <a:rPr lang="en-US" altLang="ja-JP" sz="1200" u="none" strike="noStrike" dirty="0">
                <a:solidFill>
                  <a:srgbClr val="000000"/>
                </a:solidFill>
                <a:effectLst/>
              </a:rPr>
              <a:t>```description</a:t>
            </a:r>
          </a:p>
          <a:p>
            <a:r>
              <a:rPr kumimoji="1" lang="ja-JP" altLang="ja-JP" sz="1200" kern="1200" dirty="0">
                <a:solidFill>
                  <a:schemeClr val="tx1"/>
                </a:solidFill>
                <a:effectLst/>
                <a:cs typeface="+mn-cs"/>
              </a:rPr>
              <a:t>ライセンシング＝利用許諾とは、コンテンツの利用を認める際の条件、つまりライセンスを明示することを指します。ライセンシングにより対象コンテンツの利用条件が明確になり、法的な曖昧さを回避することで、コンテンツの再利用を促進することが期待できます。</a:t>
            </a:r>
            <a:endParaRPr kumimoji="1" lang="en-US" altLang="ja-JP" sz="1200" kern="1200" dirty="0">
              <a:solidFill>
                <a:schemeClr val="tx1"/>
              </a:solidFill>
              <a:effectLst/>
              <a:cs typeface="+mn-cs"/>
            </a:endParaRPr>
          </a:p>
          <a:p>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公開された研究データにライセンスを付与することは、法的にどのような意味を持つのでしょうか。</a:t>
            </a:r>
            <a:endParaRPr kumimoji="1" lang="en-US" altLang="ja-JP" sz="1200" kern="1200" dirty="0">
              <a:solidFill>
                <a:schemeClr val="tx1"/>
              </a:solidFill>
              <a:effectLst/>
              <a:cs typeface="+mn-cs"/>
            </a:endParaRPr>
          </a:p>
          <a:p>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一般的に、事実を収集したデータには創作性が認められないため、著作権法による保護がありません。したがって、特に断りがない場合は誰でも自由に使うことができます。</a:t>
            </a:r>
            <a:endParaRPr kumimoji="1" lang="en-US" altLang="ja-JP" sz="1200" kern="1200" dirty="0">
              <a:solidFill>
                <a:schemeClr val="tx1"/>
              </a:solidFill>
              <a:effectLst/>
              <a:cs typeface="+mn-cs"/>
            </a:endParaRPr>
          </a:p>
          <a:p>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しかし、実際には著作物として認められるかどうかが微妙な場合もあり、データ利用者は、その判断に悩むことがあります。また</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法的ルール</a:t>
            </a:r>
            <a:r>
              <a:rPr kumimoji="1" lang="ja-JP" altLang="en-US" sz="1200" kern="1200" dirty="0">
                <a:solidFill>
                  <a:schemeClr val="tx1"/>
                </a:solidFill>
                <a:effectLst/>
                <a:cs typeface="+mn-cs"/>
              </a:rPr>
              <a:t>が異なる</a:t>
            </a:r>
            <a:r>
              <a:rPr kumimoji="1" lang="ja-JP" altLang="ja-JP" sz="1200" kern="1200" dirty="0">
                <a:solidFill>
                  <a:schemeClr val="tx1"/>
                </a:solidFill>
                <a:effectLst/>
                <a:cs typeface="+mn-cs"/>
              </a:rPr>
              <a:t>外国のデータについても、利用の</a:t>
            </a:r>
            <a:r>
              <a:rPr kumimoji="1" lang="ja-JP" altLang="en-US" sz="1200" kern="1200" dirty="0">
                <a:solidFill>
                  <a:schemeClr val="tx1"/>
                </a:solidFill>
                <a:effectLst/>
                <a:cs typeface="+mn-cs"/>
              </a:rPr>
              <a:t>可否が</a:t>
            </a:r>
            <a:r>
              <a:rPr kumimoji="1" lang="ja-JP" altLang="ja-JP" sz="1200" kern="1200" dirty="0">
                <a:solidFill>
                  <a:schemeClr val="tx1"/>
                </a:solidFill>
                <a:effectLst/>
                <a:cs typeface="+mn-cs"/>
              </a:rPr>
              <a:t>曖昧な場合があります。</a:t>
            </a:r>
            <a:endParaRPr kumimoji="1" lang="en-US" altLang="ja-JP" sz="1200" kern="1200" dirty="0">
              <a:solidFill>
                <a:schemeClr val="tx1"/>
              </a:solidFill>
              <a:effectLst/>
              <a:cs typeface="+mn-cs"/>
            </a:endParaRPr>
          </a:p>
          <a:p>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このような状態を解消するため、データ保持者がメタデータにライセンスを記載しておくことで、一律な利用が可能になります。</a:t>
            </a:r>
            <a:endParaRPr kumimoji="1" lang="en-US" altLang="ja-JP" sz="1200" kern="1200" dirty="0">
              <a:solidFill>
                <a:schemeClr val="tx1"/>
              </a:solidFill>
              <a:effectLst/>
              <a:cs typeface="+mn-cs"/>
            </a:endParaRPr>
          </a:p>
          <a:p>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なおライセンスが付与されていない場合でも、その他の知的財産権によってデータが保護されている可能性があることにも、留意しておく必要があります。</a:t>
            </a:r>
            <a:endParaRPr kumimoji="1" lang="en-US" altLang="ja-JP" sz="1200" kern="1200" dirty="0">
              <a:solidFill>
                <a:schemeClr val="tx1"/>
              </a:solidFill>
              <a:effectLst/>
              <a:cs typeface="+mn-cs"/>
            </a:endParaRPr>
          </a:p>
          <a:p>
            <a:endParaRPr kumimoji="1" lang="en-US" altLang="ja-JP" sz="1200" kern="1200" dirty="0">
              <a:solidFill>
                <a:schemeClr val="tx1"/>
              </a:solidFill>
              <a:effectLst/>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a:solidFill>
                  <a:sysClr val="windowText" lastClr="000000"/>
                </a:solidFill>
                <a:latin typeface="BIZ UDPGothic" panose="020B0400000000000000" pitchFamily="34" charset="-128"/>
                <a:ea typeface="BIZ UDPGothic" panose="020B0400000000000000" pitchFamily="34" charset="-128"/>
              </a:rPr>
              <a:t>吉田幸苗</a:t>
            </a:r>
            <a:r>
              <a:rPr lang="en-US" altLang="ja-JP" sz="1200" dirty="0">
                <a:solidFill>
                  <a:sysClr val="windowText" lastClr="000000"/>
                </a:solidFill>
                <a:latin typeface="BIZ UDPGothic" panose="020B0400000000000000" pitchFamily="34" charset="-128"/>
                <a:ea typeface="BIZ UDPGothic" panose="020B0400000000000000" pitchFamily="34" charset="-128"/>
              </a:rPr>
              <a:t> et al.</a:t>
            </a:r>
            <a:r>
              <a:rPr lang="ja-JP" altLang="en-US" sz="1200" dirty="0">
                <a:solidFill>
                  <a:sysClr val="windowText" lastClr="000000"/>
                </a:solidFill>
                <a:latin typeface="BIZ UDPGothic" panose="020B0400000000000000" pitchFamily="34" charset="-128"/>
                <a:ea typeface="BIZ UDPGothic" panose="020B0400000000000000" pitchFamily="34" charset="-128"/>
              </a:rPr>
              <a:t>（</a:t>
            </a:r>
            <a:r>
              <a:rPr lang="en-US" altLang="ja-JP" sz="1200" dirty="0">
                <a:solidFill>
                  <a:sysClr val="windowText" lastClr="000000"/>
                </a:solidFill>
                <a:latin typeface="BIZ UDPGothic" panose="020B0400000000000000" pitchFamily="34" charset="-128"/>
                <a:ea typeface="BIZ UDPGothic" panose="020B0400000000000000" pitchFamily="34" charset="-128"/>
              </a:rPr>
              <a:t>2021, 2, 10</a:t>
            </a:r>
            <a:r>
              <a:rPr lang="ja-JP" altLang="en-US" sz="1200" dirty="0">
                <a:solidFill>
                  <a:sysClr val="windowText" lastClr="000000"/>
                </a:solidFill>
                <a:latin typeface="BIZ UDPGothic" panose="020B0400000000000000" pitchFamily="34" charset="-128"/>
                <a:ea typeface="BIZ UDPGothic" panose="020B0400000000000000" pitchFamily="34" charset="-128"/>
              </a:rPr>
              <a:t>）「</a:t>
            </a:r>
            <a:r>
              <a:rPr kumimoji="1" lang="ja-JP" altLang="en-US" sz="1200" dirty="0">
                <a:solidFill>
                  <a:sysClr val="windowText" lastClr="000000"/>
                </a:solidFill>
                <a:latin typeface="BIZ UDPGothic" panose="020B0400000000000000" pitchFamily="34" charset="-128"/>
                <a:ea typeface="BIZ UDPGothic" panose="020B0400000000000000" pitchFamily="34" charset="-128"/>
              </a:rPr>
              <a:t>研究データ管理サービスの設計と実践</a:t>
            </a:r>
            <a:r>
              <a:rPr kumimoji="1" lang="en-US" altLang="ja-JP" sz="1200" dirty="0">
                <a:solidFill>
                  <a:sysClr val="windowText" lastClr="000000"/>
                </a:solidFill>
                <a:latin typeface="BIZ UDPGothic" panose="020B0400000000000000" pitchFamily="34" charset="-128"/>
                <a:ea typeface="BIZ UDPGothic" panose="020B0400000000000000" pitchFamily="34" charset="-128"/>
              </a:rPr>
              <a:t>_</a:t>
            </a:r>
            <a:r>
              <a:rPr kumimoji="1" lang="ja-JP" altLang="en-US" sz="1200" dirty="0">
                <a:solidFill>
                  <a:sysClr val="windowText" lastClr="000000"/>
                </a:solidFill>
                <a:latin typeface="BIZ UDPGothic" panose="020B0400000000000000" pitchFamily="34" charset="-128"/>
                <a:ea typeface="BIZ UDPGothic" panose="020B0400000000000000" pitchFamily="34" charset="-128"/>
              </a:rPr>
              <a:t>第５章</a:t>
            </a:r>
            <a:r>
              <a:rPr lang="en-US" altLang="ja-JP" sz="1200" dirty="0">
                <a:solidFill>
                  <a:sysClr val="windowText" lastClr="000000"/>
                </a:solidFill>
                <a:latin typeface="BIZ UDPGothic" panose="020B0400000000000000" pitchFamily="34" charset="-128"/>
                <a:ea typeface="BIZ UDPGothic" panose="020B0400000000000000" pitchFamily="34" charset="-128"/>
              </a:rPr>
              <a:t>_</a:t>
            </a:r>
            <a:r>
              <a:rPr kumimoji="1" lang="ja-JP" altLang="en-US" sz="1200" dirty="0">
                <a:solidFill>
                  <a:sysClr val="windowText" lastClr="000000"/>
                </a:solidFill>
                <a:latin typeface="BIZ UDPGothic" panose="020B0400000000000000" pitchFamily="34" charset="-128"/>
                <a:ea typeface="BIZ UDPGothic" panose="020B0400000000000000" pitchFamily="34" charset="-128"/>
              </a:rPr>
              <a:t>第</a:t>
            </a:r>
            <a:r>
              <a:rPr kumimoji="1" lang="en-US" altLang="ja-JP" sz="1200" dirty="0">
                <a:solidFill>
                  <a:sysClr val="windowText" lastClr="000000"/>
                </a:solidFill>
                <a:latin typeface="BIZ UDPGothic" panose="020B0400000000000000" pitchFamily="34" charset="-128"/>
                <a:ea typeface="BIZ UDPGothic" panose="020B0400000000000000" pitchFamily="34" charset="-128"/>
              </a:rPr>
              <a:t>2</a:t>
            </a:r>
            <a:r>
              <a:rPr kumimoji="1" lang="ja-JP" altLang="en-US" sz="1200" dirty="0">
                <a:solidFill>
                  <a:sysClr val="windowText" lastClr="000000"/>
                </a:solidFill>
                <a:latin typeface="BIZ UDPGothic" panose="020B0400000000000000" pitchFamily="34" charset="-128"/>
                <a:ea typeface="BIZ UDPGothic" panose="020B0400000000000000" pitchFamily="34" charset="-128"/>
              </a:rPr>
              <a:t>版」</a:t>
            </a:r>
            <a:r>
              <a:rPr kumimoji="1" lang="en-US" altLang="ja-JP" sz="1200" dirty="0">
                <a:solidFill>
                  <a:sysClr val="windowText" lastClr="000000"/>
                </a:solidFill>
                <a:latin typeface="BIZ UDPGothic" panose="020B0400000000000000" pitchFamily="34" charset="-128"/>
                <a:ea typeface="BIZ UDPGothic" panose="020B0400000000000000" pitchFamily="34" charset="-128"/>
              </a:rPr>
              <a:t>, p.28</a:t>
            </a:r>
            <a:r>
              <a:rPr lang="en-US" altLang="ja-JP" sz="1200" dirty="0">
                <a:solidFill>
                  <a:sysClr val="windowText" lastClr="000000"/>
                </a:solidFill>
                <a:latin typeface="BIZ UDPGothic" panose="020B0400000000000000" pitchFamily="34" charset="-128"/>
                <a:ea typeface="BIZ UDPGothic" panose="020B0400000000000000" pitchFamily="34" charset="-128"/>
              </a:rPr>
              <a:t>. </a:t>
            </a:r>
            <a:r>
              <a:rPr lang="en-US" altLang="ja-JP" sz="1200" dirty="0">
                <a:solidFill>
                  <a:sysClr val="windowText" lastClr="000000"/>
                </a:solidFill>
                <a:latin typeface="BIZ UDPGothic" panose="020B0400000000000000" pitchFamily="34" charset="-128"/>
                <a:ea typeface="BIZ UDPGothic" panose="020B0400000000000000" pitchFamily="34" charset="-128"/>
                <a:hlinkClick r:id="rId3"/>
              </a:rPr>
              <a:t>https://jpcoar.repo.nii.ac.jp/records/607</a:t>
            </a:r>
            <a:endParaRPr kumimoji="1" lang="ja-JP" altLang="ja-JP" sz="1200" kern="1200" dirty="0">
              <a:solidFill>
                <a:schemeClr val="tx1"/>
              </a:solidFill>
              <a:effectLst/>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u="none" strike="noStrike" dirty="0">
                <a:solidFill>
                  <a:srgbClr val="000000"/>
                </a:solidFill>
                <a:effectLst/>
              </a:rPr>
              <a:t>```</a:t>
            </a: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A533E8-CEFB-4333-8701-ECD923891AD4}" type="slidenum">
              <a:rPr kumimoji="1" lang="ja-JP" altLang="en-US" sz="1200" u="none" strike="noStrike" kern="1200" cap="none" spc="0" normalizeH="0" baseline="0" noProof="0" smtClean="0">
                <a:ln>
                  <a:noFill/>
                </a:ln>
                <a:solidFill>
                  <a:prstClr val="black"/>
                </a:solidFill>
                <a:effectLst/>
                <a:uLnTx/>
                <a:uFillTx/>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1" lang="ja-JP" altLang="en-US" sz="1200" u="none" strike="noStrike" kern="1200" cap="none" spc="0" normalizeH="0" baseline="0" noProof="0">
              <a:ln>
                <a:noFill/>
              </a:ln>
              <a:solidFill>
                <a:prstClr val="black"/>
              </a:solidFill>
              <a:effectLst/>
              <a:uLnTx/>
              <a:uFillTx/>
              <a:ea typeface="ＭＳ Ｐゴシック" panose="020B0600070205080204" pitchFamily="50" charset="-128"/>
              <a:cs typeface="+mn-cs"/>
            </a:endParaRPr>
          </a:p>
        </p:txBody>
      </p:sp>
    </p:spTree>
    <p:extLst>
      <p:ext uri="{BB962C8B-B14F-4D97-AF65-F5344CB8AC3E}">
        <p14:creationId xmlns:p14="http://schemas.microsoft.com/office/powerpoint/2010/main" val="18496420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ＭＳ Ｐゴシック" panose="020B0600070205080204" pitchFamily="50" charset="-128"/>
              </a:defRPr>
            </a:lvl1pPr>
            <a:lvl2pPr marL="742950" indent="-285750">
              <a:spcBef>
                <a:spcPct val="30000"/>
              </a:spcBef>
              <a:defRPr kumimoji="1" sz="1200">
                <a:solidFill>
                  <a:schemeClr val="tx1"/>
                </a:solidFill>
                <a:latin typeface="Arial" panose="020B0604020202020204" pitchFamily="34" charset="0"/>
                <a:ea typeface="ＭＳ Ｐゴシック" panose="020B0600070205080204" pitchFamily="50" charset="-128"/>
              </a:defRPr>
            </a:lvl2pPr>
            <a:lvl3pPr marL="1143000" indent="-228600">
              <a:spcBef>
                <a:spcPct val="30000"/>
              </a:spcBef>
              <a:defRPr kumimoji="1" sz="1200">
                <a:solidFill>
                  <a:schemeClr val="tx1"/>
                </a:solidFill>
                <a:latin typeface="Arial" panose="020B0604020202020204" pitchFamily="34" charset="0"/>
                <a:ea typeface="ＭＳ Ｐゴシック" panose="020B0600070205080204" pitchFamily="50" charset="-128"/>
              </a:defRPr>
            </a:lvl3pPr>
            <a:lvl4pPr marL="1600200" indent="-228600">
              <a:spcBef>
                <a:spcPct val="30000"/>
              </a:spcBef>
              <a:defRPr kumimoji="1" sz="1200">
                <a:solidFill>
                  <a:schemeClr val="tx1"/>
                </a:solidFill>
                <a:latin typeface="Arial" panose="020B0604020202020204" pitchFamily="34" charset="0"/>
                <a:ea typeface="ＭＳ Ｐゴシック" panose="020B0600070205080204" pitchFamily="50" charset="-128"/>
              </a:defRPr>
            </a:lvl4pPr>
            <a:lvl5pPr marL="2057400" indent="-228600">
              <a:spcBef>
                <a:spcPct val="30000"/>
              </a:spcBef>
              <a:defRPr kumimoji="1" sz="1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50"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3726D209-53D0-4CCB-83CC-8598CBFD23C1}" type="slidenum">
              <a:rPr kumimoji="1" lang="en-US" altLang="ja-JP" sz="1200" b="0" i="0" u="none" strike="noStrike" kern="1200" cap="none" spc="0" normalizeH="0" baseline="0" noProof="0" smtClean="0">
                <a:ln>
                  <a:noFill/>
                </a:ln>
                <a:solidFill>
                  <a:prstClr val="black"/>
                </a:solidFill>
                <a:effectLst/>
                <a:uLnTx/>
                <a:uFillTx/>
                <a:latin typeface="Arial" panose="020B0604020202020204" pitchFamily="34" charset="0"/>
                <a:ea typeface="BIZ UDPゴシック" panose="020B0400000000000000" pitchFamily="50"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15</a:t>
            </a:fld>
            <a:endParaRPr kumimoji="1" lang="en-US" altLang="ja-JP" sz="1200" b="0" i="0" u="none" strike="noStrike" kern="1200" cap="none" spc="0" normalizeH="0" baseline="0" noProof="0" dirty="0">
              <a:ln>
                <a:noFill/>
              </a:ln>
              <a:solidFill>
                <a:prstClr val="black"/>
              </a:solidFill>
              <a:effectLst/>
              <a:uLnTx/>
              <a:uFillTx/>
              <a:latin typeface="Arial" panose="020B0604020202020204" pitchFamily="34" charset="0"/>
              <a:ea typeface="BIZ UDPゴシック" panose="020B0400000000000000" pitchFamily="50" charset="-128"/>
              <a:cs typeface="+mn-cs"/>
            </a:endParaRPr>
          </a:p>
        </p:txBody>
      </p:sp>
      <p:sp>
        <p:nvSpPr>
          <p:cNvPr id="65539" name="Rectangle 2"/>
          <p:cNvSpPr>
            <a:spLocks noGrp="1" noRot="1" noChangeAspect="1" noChangeArrowheads="1" noTextEdit="1"/>
          </p:cNvSpPr>
          <p:nvPr>
            <p:ph type="sldImg"/>
          </p:nvPr>
        </p:nvSpPr>
        <p:spPr>
          <a:xfrm>
            <a:off x="381000" y="685800"/>
            <a:ext cx="6096000" cy="3429000"/>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1" lang="en-US" altLang="ja-JP" sz="800" dirty="0"/>
              <a:t>Topic:</a:t>
            </a:r>
            <a:r>
              <a:rPr kumimoji="1" lang="ja-JP" altLang="en-US" sz="1600" dirty="0"/>
              <a:t>ライセンシング</a:t>
            </a:r>
            <a:endParaRPr kumimoji="1" lang="en-US" altLang="ja-JP" sz="800" dirty="0"/>
          </a:p>
          <a:p>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```text</a:t>
            </a:r>
          </a:p>
          <a:p>
            <a:r>
              <a:rPr kumimoji="1" lang="ja-JP" altLang="en-US" dirty="0"/>
              <a:t>クリエイティブコモンズライセンスは、「インターネット時代の新しい著作権のルール」で、著作権者が作品の利用条件について「意思表示をするためのツール」です。</a:t>
            </a:r>
            <a:endParaRPr kumimoji="1" lang="en-US" altLang="ja-JP" dirty="0"/>
          </a:p>
          <a:p>
            <a:r>
              <a:rPr kumimoji="1" lang="ja-JP" altLang="en-US" dirty="0"/>
              <a:t>クリエイティブコモンズライセンスでは、表示・非営利・改変禁止・継承の4つの条件を組み合わせることで、利用範囲を表現します。</a:t>
            </a:r>
            <a:endParaRPr kumimoji="1" lang="en-US" altLang="ja-JP" dirty="0"/>
          </a:p>
          <a:p>
            <a:r>
              <a:rPr kumimoji="1" lang="ja-JP" altLang="en-US" dirty="0"/>
              <a:t>データが著作物にあたらない場合は、</a:t>
            </a:r>
            <a:r>
              <a:rPr lang="en-US" altLang="ja-JP"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a:t>
            </a:r>
            <a:r>
              <a:rPr kumimoji="1" lang="en-US" altLang="ja-JP" dirty="0"/>
              <a:t>CC0</a:t>
            </a:r>
            <a:r>
              <a:rPr lang="en-US" altLang="ja-JP"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a:t>
            </a:r>
            <a:r>
              <a:rPr lang="es-ES" altLang="ja-JP" b="0" i="0" u="none" strike="noStrike" dirty="0" err="1">
                <a:solidFill>
                  <a:srgbClr val="333333"/>
                </a:solidFill>
                <a:effectLst/>
                <a:highlight>
                  <a:srgbClr val="FFFFFF"/>
                </a:highlight>
                <a:latin typeface="Meiryo UI" panose="020B0604030504040204" pitchFamily="34" charset="-128"/>
                <a:ea typeface="Meiryo UI" panose="020B0604030504040204" pitchFamily="34" charset="-128"/>
              </a:rPr>
              <a:t>kana</a:t>
            </a:r>
            <a:r>
              <a:rPr lang="es-ES" altLang="ja-JP"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a:t>
            </a:r>
            <a:r>
              <a:rPr lang="ja-JP" altLang="en-US"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シーシーゼ</a:t>
            </a:r>
            <a:r>
              <a:rPr lang="en-US" altLang="ja-JP"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a:t>
            </a:r>
            <a:r>
              <a:rPr lang="ja-JP" altLang="en-US"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ロ</a:t>
            </a:r>
            <a:r>
              <a:rPr lang="en-US" altLang="ja-JP" b="0" i="0" u="none" strike="noStrike" dirty="0">
                <a:solidFill>
                  <a:srgbClr val="333333"/>
                </a:solidFill>
                <a:effectLst/>
                <a:highlight>
                  <a:srgbClr val="FFFFFF"/>
                </a:highlight>
                <a:latin typeface="Meiryo UI" panose="020B0604030504040204" pitchFamily="34" charset="-128"/>
                <a:ea typeface="Meiryo UI" panose="020B0604030504040204" pitchFamily="34" charset="-128"/>
              </a:rPr>
              <a:t>"]</a:t>
            </a:r>
            <a:r>
              <a:rPr kumimoji="1" lang="ja-JP" altLang="en-US" dirty="0"/>
              <a:t>ライセンス、</a:t>
            </a:r>
            <a:r>
              <a:rPr kumimoji="1" lang="en-US" altLang="ja-JP" dirty="0"/>
              <a:t>(</a:t>
            </a:r>
            <a:r>
              <a:rPr kumimoji="1" lang="ja-JP" altLang="en-US" dirty="0"/>
              <a:t>いかなる権利も保有しない</a:t>
            </a:r>
            <a:r>
              <a:rPr kumimoji="1" lang="en-US" altLang="ja-JP" dirty="0"/>
              <a:t>)</a:t>
            </a:r>
            <a:r>
              <a:rPr kumimoji="1" lang="ja-JP" altLang="en-US" dirty="0" err="1"/>
              <a:t>、</a:t>
            </a:r>
            <a:r>
              <a:rPr kumimoji="1" lang="ja-JP" altLang="en-US" dirty="0"/>
              <a:t>を付与します。</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dirty="0"/>
          </a:p>
          <a:p>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```description</a:t>
            </a:r>
            <a:endParaRPr kumimoji="1" lang="en-US" altLang="ja-JP" dirty="0"/>
          </a:p>
          <a:p>
            <a:r>
              <a:rPr kumimoji="1" lang="ja-JP" altLang="en-US" dirty="0"/>
              <a:t>クリエイティブ・コモンズ・ライセンスは、「インターネット時代の新しい著作権のルール」で、著作権者が作品の利用条件について「意思表示をするためのツール」です。</a:t>
            </a:r>
            <a:endParaRPr kumimoji="1" lang="en-US" altLang="ja-JP" dirty="0"/>
          </a:p>
          <a:p>
            <a:r>
              <a:rPr kumimoji="1" lang="ja-JP" altLang="en-US" dirty="0"/>
              <a:t>クリエイティブ・コモンズ・ライセンスでは、表示・非営利・改変禁止・継承の4つの条件を組み合わせることで、利用範囲を表現します。</a:t>
            </a:r>
            <a:endParaRPr kumimoji="1" lang="en-US" altLang="ja-JP" dirty="0"/>
          </a:p>
          <a:p>
            <a:r>
              <a:rPr kumimoji="1" lang="ja-JP" altLang="en-US" dirty="0"/>
              <a:t>データが著作物にあたらない場合は、「</a:t>
            </a:r>
            <a:r>
              <a:rPr kumimoji="1" lang="en-US" altLang="ja-JP" dirty="0"/>
              <a:t>CC0</a:t>
            </a:r>
            <a:r>
              <a:rPr kumimoji="1" lang="ja-JP" altLang="en-US" dirty="0"/>
              <a:t>」ライセンス</a:t>
            </a:r>
            <a:r>
              <a:rPr kumimoji="1" lang="en-US" altLang="ja-JP" dirty="0"/>
              <a:t>(</a:t>
            </a:r>
            <a:r>
              <a:rPr kumimoji="1" lang="ja-JP" altLang="en-US" dirty="0"/>
              <a:t>いかなる権利も保有しない</a:t>
            </a:r>
            <a:r>
              <a:rPr kumimoji="1" lang="en-US" altLang="ja-JP" dirty="0"/>
              <a:t>)</a:t>
            </a:r>
            <a:r>
              <a:rPr kumimoji="1" lang="ja-JP" altLang="en-US" dirty="0"/>
              <a:t>を付与します。</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endParaRPr kumimoji="1" lang="en-US" altLang="ja-JP" dirty="0"/>
          </a:p>
        </p:txBody>
      </p:sp>
    </p:spTree>
    <p:extLst>
      <p:ext uri="{BB962C8B-B14F-4D97-AF65-F5344CB8AC3E}">
        <p14:creationId xmlns:p14="http://schemas.microsoft.com/office/powerpoint/2010/main" val="37833548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r>
              <a:rPr kumimoji="1" lang="en-US" altLang="ja-JP" sz="600" dirty="0"/>
              <a:t>Topic:</a:t>
            </a:r>
            <a:r>
              <a:rPr kumimoji="1" lang="ja-JP" altLang="en-US" sz="1200" dirty="0"/>
              <a:t>ライセンシング</a:t>
            </a:r>
            <a:endParaRPr kumimoji="1" lang="en-US" altLang="ja-JP" sz="600" dirty="0"/>
          </a:p>
          <a:p>
            <a:endParaRPr lang="en-US" altLang="ja-JP" sz="1200" u="none" strike="noStrike" dirty="0">
              <a:solidFill>
                <a:srgbClr val="000000"/>
              </a:solidFill>
              <a:effectLst/>
            </a:endParaRPr>
          </a:p>
          <a:p>
            <a:r>
              <a:rPr lang="en-US" altLang="ja-JP" sz="1200" u="none" strike="noStrike" dirty="0">
                <a:solidFill>
                  <a:srgbClr val="000000"/>
                </a:solidFill>
                <a:effectLst/>
              </a:rPr>
              <a:t>```text</a:t>
            </a:r>
            <a:endParaRPr kumimoji="1" lang="en-US" altLang="ja-JP" sz="1200" dirty="0"/>
          </a:p>
          <a:p>
            <a:r>
              <a:rPr kumimoji="1" lang="ja-JP" altLang="ja-JP" sz="1200" kern="1200" dirty="0">
                <a:solidFill>
                  <a:schemeClr val="tx1"/>
                </a:solidFill>
                <a:effectLst/>
                <a:cs typeface="+mn-cs"/>
              </a:rPr>
              <a:t>データに付与するためのライセンスとして、クリエイティブコモンズライセンス</a:t>
            </a:r>
            <a:r>
              <a:rPr kumimoji="1" lang="ja-JP" altLang="en-US" sz="1200" kern="1200" dirty="0">
                <a:solidFill>
                  <a:schemeClr val="tx1"/>
                </a:solidFill>
                <a:effectLst/>
                <a:cs typeface="+mn-cs"/>
              </a:rPr>
              <a:t>と</a:t>
            </a:r>
            <a:r>
              <a:rPr kumimoji="1" lang="en-US" altLang="ja-JP" sz="1200" kern="1200" dirty="0">
                <a:solidFill>
                  <a:schemeClr val="tx1"/>
                </a:solidFill>
                <a:effectLst/>
                <a:cs typeface="+mn-cs"/>
              </a:rPr>
              <a:t>[break:"0.01s"]</a:t>
            </a:r>
            <a:r>
              <a:rPr kumimoji="1" lang="ja-JP" altLang="en-US" sz="1200" kern="1200" dirty="0">
                <a:solidFill>
                  <a:schemeClr val="tx1"/>
                </a:solidFill>
                <a:effectLst/>
                <a:cs typeface="+mn-cs"/>
              </a:rPr>
              <a:t> 、</a:t>
            </a:r>
            <a:r>
              <a:rPr kumimoji="1" lang="ja-JP" altLang="ja-JP" sz="1200" kern="1200" dirty="0">
                <a:solidFill>
                  <a:schemeClr val="tx1"/>
                </a:solidFill>
                <a:effectLst/>
                <a:cs typeface="+mn-cs"/>
              </a:rPr>
              <a:t>オープンデータコモンズ</a:t>
            </a:r>
            <a:r>
              <a:rPr kumimoji="1" lang="en-US" altLang="ja-JP" sz="1200" kern="1200" dirty="0">
                <a:solidFill>
                  <a:schemeClr val="tx1"/>
                </a:solidFill>
                <a:effectLst/>
                <a:cs typeface="+mn-cs"/>
              </a:rPr>
              <a:t>[break:"0.01s"]</a:t>
            </a:r>
            <a:r>
              <a:rPr kumimoji="1" lang="ja-JP" altLang="en-US" sz="1200" kern="1200" dirty="0">
                <a:solidFill>
                  <a:schemeClr val="tx1"/>
                </a:solidFill>
                <a:effectLst/>
                <a:cs typeface="+mn-cs"/>
              </a:rPr>
              <a:t>を紹介します</a:t>
            </a:r>
            <a:r>
              <a:rPr kumimoji="1" lang="ja-JP" altLang="ja-JP" sz="1200" kern="1200" dirty="0">
                <a:solidFill>
                  <a:schemeClr val="tx1"/>
                </a:solidFill>
                <a:effectLst/>
                <a:cs typeface="+mn-cs"/>
              </a:rPr>
              <a:t>。</a:t>
            </a:r>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クリエイティブコモンズライセンスは、著作者が自らの著作物につき、</a:t>
            </a:r>
            <a:r>
              <a:rPr kumimoji="1" lang="ja-JP" altLang="en-US" sz="1200" kern="1200" dirty="0">
                <a:solidFill>
                  <a:schemeClr val="tx1"/>
                </a:solidFill>
                <a:effectLst/>
                <a:cs typeface="+mn-cs"/>
              </a:rPr>
              <a:t>よっ</a:t>
            </a:r>
            <a:r>
              <a:rPr kumimoji="1" lang="ja-JP" altLang="ja-JP" sz="1200" kern="1200" dirty="0">
                <a:solidFill>
                  <a:schemeClr val="tx1"/>
                </a:solidFill>
                <a:effectLst/>
                <a:cs typeface="+mn-cs"/>
              </a:rPr>
              <a:t>つの条件を組み合わせて</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利用条件を表現できるツールです。</a:t>
            </a:r>
            <a:endParaRPr kumimoji="1" lang="en-US" altLang="ja-JP" sz="1200" kern="1200" dirty="0">
              <a:solidFill>
                <a:schemeClr val="tx1"/>
              </a:solidFill>
              <a:effectLst/>
              <a:cs typeface="+mn-cs"/>
            </a:endParaRPr>
          </a:p>
          <a:p>
            <a:r>
              <a:rPr kumimoji="1" lang="ja-JP" altLang="en-US" sz="1200" kern="1200" dirty="0">
                <a:solidFill>
                  <a:schemeClr val="tx1"/>
                </a:solidFill>
                <a:effectLst/>
                <a:cs typeface="+mn-cs"/>
              </a:rPr>
              <a:t>よっ</a:t>
            </a:r>
            <a:r>
              <a:rPr kumimoji="1" lang="ja-JP" altLang="ja-JP" sz="1200" kern="1200" dirty="0">
                <a:solidFill>
                  <a:schemeClr val="tx1"/>
                </a:solidFill>
                <a:effectLst/>
                <a:cs typeface="+mn-cs"/>
              </a:rPr>
              <a:t>つの条件は、作品のクレジットを表示することを意味する「表示」</a:t>
            </a:r>
            <a:r>
              <a:rPr kumimoji="1" lang="en-US" altLang="ja-JP" sz="1200" kern="1200" dirty="0">
                <a:solidFill>
                  <a:schemeClr val="tx1"/>
                </a:solidFill>
                <a:effectLst/>
                <a:cs typeface="+mn-cs"/>
              </a:rPr>
              <a:t>[break:"0.01s"]</a:t>
            </a:r>
            <a:r>
              <a:rPr kumimoji="1" lang="ja-JP" altLang="ja-JP" sz="1200" kern="1200" dirty="0">
                <a:solidFill>
                  <a:schemeClr val="tx1"/>
                </a:solidFill>
                <a:effectLst/>
                <a:cs typeface="+mn-cs"/>
              </a:rPr>
              <a:t> 、営利目的での利用をしないことを示す「非営利」</a:t>
            </a:r>
            <a:r>
              <a:rPr kumimoji="1" lang="en-US" altLang="ja-JP" sz="1200" kern="1200" dirty="0">
                <a:solidFill>
                  <a:schemeClr val="tx1"/>
                </a:solidFill>
                <a:effectLst/>
                <a:cs typeface="+mn-cs"/>
              </a:rPr>
              <a:t>[break:"0.01s"]</a:t>
            </a:r>
            <a:r>
              <a:rPr kumimoji="1" lang="ja-JP" altLang="ja-JP" sz="1200" kern="1200" dirty="0">
                <a:solidFill>
                  <a:schemeClr val="tx1"/>
                </a:solidFill>
                <a:effectLst/>
                <a:cs typeface="+mn-cs"/>
              </a:rPr>
              <a:t>、元の作品を改変しないことを示す「改変禁止」</a:t>
            </a:r>
            <a:r>
              <a:rPr kumimoji="1" lang="en-US" altLang="ja-JP" sz="1200" kern="1200" dirty="0">
                <a:solidFill>
                  <a:schemeClr val="tx1"/>
                </a:solidFill>
                <a:effectLst/>
                <a:cs typeface="+mn-cs"/>
              </a:rPr>
              <a:t>[break:"0.01s"]</a:t>
            </a:r>
            <a:r>
              <a:rPr kumimoji="1" lang="ja-JP" altLang="ja-JP" sz="1200" kern="1200" dirty="0">
                <a:solidFill>
                  <a:schemeClr val="tx1"/>
                </a:solidFill>
                <a:effectLst/>
                <a:cs typeface="+mn-cs"/>
              </a:rPr>
              <a:t>、元の作品と</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同じ組み合わせのライセンスで公開することを示す「継承」</a:t>
            </a:r>
            <a:r>
              <a:rPr kumimoji="1" lang="en-US" altLang="ja-JP" sz="1200" kern="1200" dirty="0">
                <a:solidFill>
                  <a:schemeClr val="tx1"/>
                </a:solidFill>
                <a:effectLst/>
                <a:cs typeface="+mn-cs"/>
              </a:rPr>
              <a:t>[break:"0.01s"]</a:t>
            </a:r>
            <a:r>
              <a:rPr kumimoji="1" lang="ja-JP" altLang="ja-JP" sz="1200" kern="1200" dirty="0">
                <a:solidFill>
                  <a:schemeClr val="tx1"/>
                </a:solidFill>
                <a:effectLst/>
                <a:cs typeface="+mn-cs"/>
              </a:rPr>
              <a:t>です。論文のライセンシングに広く使われています。</a:t>
            </a:r>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オープンデータコモンズは、事実情報由来のデータ</a:t>
            </a:r>
            <a:r>
              <a:rPr kumimoji="1" lang="ja-JP" altLang="en-US" sz="1200" kern="1200" dirty="0">
                <a:solidFill>
                  <a:schemeClr val="tx1"/>
                </a:solidFill>
                <a:effectLst/>
                <a:cs typeface="+mn-cs"/>
              </a:rPr>
              <a:t>、</a:t>
            </a:r>
            <a:r>
              <a:rPr kumimoji="1" lang="en-US" altLang="ja-JP" sz="1200" kern="1200" dirty="0">
                <a:solidFill>
                  <a:schemeClr val="tx1"/>
                </a:solidFill>
                <a:effectLst/>
                <a:cs typeface="+mn-cs"/>
              </a:rPr>
              <a:t>(</a:t>
            </a:r>
            <a:r>
              <a:rPr kumimoji="1" lang="ja-JP" altLang="en-US" sz="1200" kern="1200" dirty="0">
                <a:solidFill>
                  <a:schemeClr val="tx1"/>
                </a:solidFill>
                <a:effectLst/>
                <a:cs typeface="+mn-cs"/>
              </a:rPr>
              <a:t>及び</a:t>
            </a:r>
            <a:r>
              <a:rPr kumimoji="1" lang="en-US" altLang="ja-JP" sz="1200" kern="1200" dirty="0">
                <a:solidFill>
                  <a:schemeClr val="tx1"/>
                </a:solidFill>
                <a:effectLst/>
                <a:cs typeface="+mn-cs"/>
              </a:rPr>
              <a:t>)[kana:"</a:t>
            </a:r>
            <a:r>
              <a:rPr kumimoji="1" lang="ja-JP" altLang="en-US" sz="1200" kern="1200" dirty="0">
                <a:solidFill>
                  <a:schemeClr val="tx1"/>
                </a:solidFill>
                <a:effectLst/>
                <a:cs typeface="+mn-cs"/>
              </a:rPr>
              <a:t>オ</a:t>
            </a:r>
            <a:r>
              <a:rPr kumimoji="1" lang="en-US" altLang="ja-JP" sz="1200" kern="1200" dirty="0">
                <a:solidFill>
                  <a:schemeClr val="tx1"/>
                </a:solidFill>
                <a:effectLst/>
                <a:cs typeface="+mn-cs"/>
              </a:rPr>
              <a:t>'</a:t>
            </a:r>
            <a:r>
              <a:rPr kumimoji="1" lang="ja-JP" altLang="en-US" sz="1200" kern="1200" dirty="0">
                <a:solidFill>
                  <a:schemeClr val="tx1"/>
                </a:solidFill>
                <a:effectLst/>
                <a:cs typeface="+mn-cs"/>
              </a:rPr>
              <a:t>ヨビ</a:t>
            </a:r>
            <a:r>
              <a:rPr kumimoji="1" lang="en-US" altLang="ja-JP" sz="1200" kern="1200" dirty="0">
                <a:solidFill>
                  <a:schemeClr val="tx1"/>
                </a:solidFill>
                <a:effectLst/>
                <a:cs typeface="+mn-cs"/>
              </a:rPr>
              <a:t>"] </a:t>
            </a:r>
            <a:r>
              <a:rPr kumimoji="1" lang="ja-JP" altLang="en-US" sz="1200" kern="1200" dirty="0" err="1">
                <a:solidFill>
                  <a:schemeClr val="tx1"/>
                </a:solidFill>
                <a:effectLst/>
                <a:cs typeface="+mn-cs"/>
              </a:rPr>
              <a:t>、</a:t>
            </a:r>
            <a:r>
              <a:rPr kumimoji="1" lang="ja-JP" altLang="ja-JP" sz="1200" kern="1200" dirty="0">
                <a:solidFill>
                  <a:schemeClr val="tx1"/>
                </a:solidFill>
                <a:effectLst/>
                <a:cs typeface="+mn-cs"/>
              </a:rPr>
              <a:t>データベースにも適用可能なライセンスツールです。オープンデータの推進に役立ちます。</a:t>
            </a:r>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その他、ソフトウェアに特化したライセンスツールも公開されており、データに付随するソフトウェアについて</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ライセンスを付与する場合に活用することができます。</a:t>
            </a:r>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データ登録先のリポジトリによって</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使用できるライセンスは異なります</a:t>
            </a:r>
            <a:r>
              <a:rPr kumimoji="1" lang="ja-JP" altLang="en-US" sz="1200" kern="1200" dirty="0">
                <a:solidFill>
                  <a:schemeClr val="tx1"/>
                </a:solidFill>
                <a:effectLst/>
                <a:cs typeface="+mn-cs"/>
              </a:rPr>
              <a:t>。そのため、</a:t>
            </a:r>
            <a:r>
              <a:rPr kumimoji="1" lang="ja-JP" altLang="ja-JP" sz="1200" kern="1200" dirty="0">
                <a:solidFill>
                  <a:schemeClr val="tx1"/>
                </a:solidFill>
                <a:effectLst/>
                <a:cs typeface="+mn-cs"/>
              </a:rPr>
              <a:t>事前に情報収集をすることが大切です。</a:t>
            </a:r>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ライセンスツールは</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さまざまなものが公開されています</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細かい利用条件の設定は</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流通を阻害する可能性も</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高くなります。</a:t>
            </a:r>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ライセンスを自由に選択できる場合には、ここに挙げたような、出来るだけ標準的なライセンスを付与することを</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推進していくとよいでしょう。</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u="none" strike="noStrike" dirty="0">
                <a:solidFill>
                  <a:srgbClr val="000000"/>
                </a:solidFill>
                <a:effectLst/>
              </a:rPr>
              <a:t>```</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200" dirty="0"/>
          </a:p>
          <a:p>
            <a:r>
              <a:rPr lang="en-US" altLang="ja-JP" sz="1200" u="none" strike="noStrike" dirty="0">
                <a:solidFill>
                  <a:srgbClr val="000000"/>
                </a:solidFill>
                <a:effectLst/>
              </a:rPr>
              <a:t>```description</a:t>
            </a:r>
          </a:p>
          <a:p>
            <a:r>
              <a:rPr kumimoji="1" lang="ja-JP" altLang="ja-JP" sz="1200" kern="1200" dirty="0">
                <a:solidFill>
                  <a:schemeClr val="tx1"/>
                </a:solidFill>
                <a:effectLst/>
                <a:cs typeface="+mn-cs"/>
              </a:rPr>
              <a:t>データに付与するためのライセンスとして、</a:t>
            </a:r>
            <a:r>
              <a:rPr kumimoji="1" lang="en-US" altLang="ja-JP" sz="1200" kern="1200" dirty="0">
                <a:solidFill>
                  <a:schemeClr val="tx1"/>
                </a:solidFill>
                <a:effectLst/>
                <a:cs typeface="+mn-cs"/>
              </a:rPr>
              <a:t>Creative Commons License</a:t>
            </a:r>
            <a:r>
              <a:rPr kumimoji="1" lang="ja-JP" altLang="ja-JP" sz="1200" kern="1200" dirty="0">
                <a:solidFill>
                  <a:schemeClr val="tx1"/>
                </a:solidFill>
                <a:effectLst/>
                <a:cs typeface="+mn-cs"/>
              </a:rPr>
              <a:t>（クリエイティブ・コモンズ・ライセンス）と</a:t>
            </a:r>
            <a:r>
              <a:rPr kumimoji="1" lang="en-US" altLang="ja-JP" sz="1200" kern="1200" dirty="0">
                <a:solidFill>
                  <a:schemeClr val="tx1"/>
                </a:solidFill>
                <a:effectLst/>
                <a:cs typeface="+mn-cs"/>
              </a:rPr>
              <a:t>Open Data Commons</a:t>
            </a:r>
            <a:r>
              <a:rPr kumimoji="1" lang="ja-JP" altLang="ja-JP" sz="1200" kern="1200" dirty="0">
                <a:solidFill>
                  <a:schemeClr val="tx1"/>
                </a:solidFill>
                <a:effectLst/>
                <a:cs typeface="+mn-cs"/>
              </a:rPr>
              <a:t>（オープン・データ・コモンズ）</a:t>
            </a:r>
            <a:r>
              <a:rPr kumimoji="1" lang="ja-JP" altLang="en-US" sz="1200" kern="1200" dirty="0">
                <a:solidFill>
                  <a:schemeClr val="tx1"/>
                </a:solidFill>
                <a:effectLst/>
                <a:cs typeface="+mn-cs"/>
              </a:rPr>
              <a:t>を紹介します</a:t>
            </a:r>
            <a:r>
              <a:rPr kumimoji="1" lang="ja-JP" altLang="ja-JP" sz="1200" kern="1200" dirty="0">
                <a:solidFill>
                  <a:schemeClr val="tx1"/>
                </a:solidFill>
                <a:effectLst/>
                <a:cs typeface="+mn-cs"/>
              </a:rPr>
              <a:t>。</a:t>
            </a:r>
            <a:endParaRPr kumimoji="1" lang="en-US" altLang="ja-JP" sz="1200" kern="1200" dirty="0">
              <a:solidFill>
                <a:schemeClr val="tx1"/>
              </a:solidFill>
              <a:effectLst/>
              <a:cs typeface="+mn-cs"/>
            </a:endParaRPr>
          </a:p>
          <a:p>
            <a:endParaRPr kumimoji="1" lang="en-US" altLang="ja-JP" sz="1200" kern="1200" dirty="0">
              <a:solidFill>
                <a:schemeClr val="tx1"/>
              </a:solidFill>
              <a:effectLst/>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200" kern="1200" dirty="0">
                <a:solidFill>
                  <a:schemeClr val="tx1"/>
                </a:solidFill>
                <a:effectLst/>
                <a:cs typeface="+mn-cs"/>
              </a:rPr>
              <a:t>クリエイティブ・コモンズ・ライセンス</a:t>
            </a:r>
            <a:r>
              <a:rPr kumimoji="1" lang="ja-JP" altLang="en-US" sz="1200" kern="1200" dirty="0">
                <a:solidFill>
                  <a:schemeClr val="tx1"/>
                </a:solidFill>
                <a:effectLst/>
                <a:cs typeface="+mn-cs"/>
              </a:rPr>
              <a:t>（</a:t>
            </a:r>
            <a:r>
              <a:rPr lang="en-US" altLang="ja-JP" sz="1200" dirty="0">
                <a:hlinkClick r:id="rId3"/>
              </a:rPr>
              <a:t>https://creativecommons.jp/licenses/</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は、著作者が自らの著作物につき、</a:t>
            </a:r>
            <a:r>
              <a:rPr kumimoji="1" lang="en-US" altLang="ja-JP" sz="1200" kern="1200" dirty="0">
                <a:solidFill>
                  <a:schemeClr val="tx1"/>
                </a:solidFill>
                <a:effectLst/>
                <a:cs typeface="+mn-cs"/>
              </a:rPr>
              <a:t>4</a:t>
            </a:r>
            <a:r>
              <a:rPr kumimoji="1" lang="ja-JP" altLang="ja-JP" sz="1200" kern="1200" dirty="0">
                <a:solidFill>
                  <a:schemeClr val="tx1"/>
                </a:solidFill>
                <a:effectLst/>
                <a:cs typeface="+mn-cs"/>
              </a:rPr>
              <a:t>つの条件を組み合わせて利用条件を表現できるツールです。</a:t>
            </a:r>
            <a:r>
              <a:rPr kumimoji="1" lang="en-US" altLang="ja-JP" sz="1200" kern="1200" dirty="0">
                <a:solidFill>
                  <a:schemeClr val="tx1"/>
                </a:solidFill>
                <a:effectLst/>
                <a:cs typeface="+mn-cs"/>
              </a:rPr>
              <a:t>4</a:t>
            </a:r>
            <a:r>
              <a:rPr kumimoji="1" lang="ja-JP" altLang="ja-JP" sz="1200" kern="1200" dirty="0">
                <a:solidFill>
                  <a:schemeClr val="tx1"/>
                </a:solidFill>
                <a:effectLst/>
                <a:cs typeface="+mn-cs"/>
              </a:rPr>
              <a:t>つの条件は、作品のクレジットを表示することを意味する「表示」と、営利目的での利用をしないことを示す「非営利」、元の作品を改変しないことを示す「改変禁止」、元の作品と同じ組み合わせのライセンスで公開することを示す「継承」です。論文のライセンシングに広く使われています。</a:t>
            </a:r>
            <a:endParaRPr kumimoji="1" lang="en-US" altLang="ja-JP" sz="1200" kern="1200" dirty="0">
              <a:solidFill>
                <a:schemeClr val="tx1"/>
              </a:solidFill>
              <a:effectLst/>
              <a:cs typeface="+mn-cs"/>
            </a:endParaRPr>
          </a:p>
          <a:p>
            <a:endParaRPr kumimoji="1" lang="en-US" altLang="ja-JP" sz="1200" kern="1200" dirty="0">
              <a:solidFill>
                <a:schemeClr val="tx1"/>
              </a:solidFill>
              <a:effectLst/>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200" kern="1200" dirty="0">
                <a:solidFill>
                  <a:schemeClr val="tx1"/>
                </a:solidFill>
                <a:effectLst/>
                <a:cs typeface="+mn-cs"/>
              </a:rPr>
              <a:t>オープンデータコモンズ</a:t>
            </a:r>
            <a:r>
              <a:rPr kumimoji="1" lang="ja-JP" altLang="en-US" sz="1200" kern="1200" dirty="0">
                <a:solidFill>
                  <a:schemeClr val="tx1"/>
                </a:solidFill>
                <a:effectLst/>
                <a:cs typeface="+mn-cs"/>
              </a:rPr>
              <a:t>（</a:t>
            </a:r>
            <a:r>
              <a:rPr lang="en-US" altLang="ja-JP" sz="1200" dirty="0">
                <a:solidFill>
                  <a:prstClr val="black"/>
                </a:solidFill>
                <a:latin typeface="BIZ UDPGothic" panose="020B0400000000000000" pitchFamily="34" charset="-128"/>
                <a:ea typeface="BIZ UDPGothic" panose="020B0400000000000000" pitchFamily="34" charset="-128"/>
                <a:hlinkClick r:id="rId4"/>
              </a:rPr>
              <a:t>https://opendatacommons.org/licenses/</a:t>
            </a:r>
            <a:r>
              <a:rPr kumimoji="1" lang="ja-JP" altLang="en-US" sz="1200" kern="1200" dirty="0">
                <a:solidFill>
                  <a:prstClr val="black"/>
                </a:solidFill>
                <a:effectLst/>
                <a:latin typeface="BIZ UDPGothic" panose="020B0400000000000000" pitchFamily="34" charset="-128"/>
                <a:ea typeface="BIZ UDPGothic" panose="020B0400000000000000" pitchFamily="34" charset="-128"/>
                <a:cs typeface="+mn-cs"/>
              </a:rPr>
              <a:t>）</a:t>
            </a:r>
            <a:r>
              <a:rPr kumimoji="1" lang="ja-JP" altLang="ja-JP" sz="1200" kern="1200" dirty="0">
                <a:solidFill>
                  <a:schemeClr val="tx1"/>
                </a:solidFill>
                <a:effectLst/>
                <a:cs typeface="+mn-cs"/>
              </a:rPr>
              <a:t>は、事実情報由来のデータ及びデータベースにも適用可能なライセンスツールです。オープンデータの推進に役立ちます。</a:t>
            </a:r>
            <a:endParaRPr kumimoji="1" lang="en-US" altLang="ja-JP" sz="1200" kern="1200" dirty="0">
              <a:solidFill>
                <a:schemeClr val="tx1"/>
              </a:solidFill>
              <a:effectLst/>
              <a:cs typeface="+mn-cs"/>
            </a:endParaRPr>
          </a:p>
          <a:p>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その他、ソフトウェアに特化したライセンスツールも公開されており、データに付随するソフトウェアについてライセンスを付与する場合に活用することができます。</a:t>
            </a:r>
            <a:endParaRPr kumimoji="1" lang="en-US" altLang="ja-JP" sz="1200" kern="1200" dirty="0">
              <a:solidFill>
                <a:schemeClr val="tx1"/>
              </a:solidFill>
              <a:effectLst/>
              <a:cs typeface="+mn-cs"/>
            </a:endParaRPr>
          </a:p>
          <a:p>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データ登録先のリポジトリによって使用できるライセンスは異なりますので、事前に情報収集をすることが大切です。</a:t>
            </a:r>
            <a:endParaRPr kumimoji="1" lang="en-US" altLang="ja-JP" sz="1200" kern="1200" dirty="0">
              <a:solidFill>
                <a:schemeClr val="tx1"/>
              </a:solidFill>
              <a:effectLst/>
              <a:cs typeface="+mn-cs"/>
            </a:endParaRPr>
          </a:p>
          <a:p>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ライセンスツールはさまざまなものが公開されていますが、細かい利用条件の設定は流通を阻害する可能性も高くなります。ライセンスを自由に選択できる場合には、ここに挙げたような、出来るだけ標準的なライセンスを付与することを推進していくとよいでしょう。</a:t>
            </a:r>
            <a:endParaRPr kumimoji="1" lang="en-US" altLang="ja-JP" sz="1200" kern="1200" dirty="0">
              <a:solidFill>
                <a:schemeClr val="tx1"/>
              </a:solidFill>
              <a:effectLst/>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a:solidFill>
                  <a:sysClr val="windowText" lastClr="000000"/>
                </a:solidFill>
                <a:latin typeface="BIZ UDPGothic" panose="020B0400000000000000" pitchFamily="34" charset="-128"/>
                <a:ea typeface="BIZ UDPGothic" panose="020B0400000000000000" pitchFamily="34" charset="-128"/>
              </a:rPr>
              <a:t>吉田幸苗</a:t>
            </a:r>
            <a:r>
              <a:rPr lang="en-US" altLang="ja-JP" sz="1200" dirty="0">
                <a:solidFill>
                  <a:sysClr val="windowText" lastClr="000000"/>
                </a:solidFill>
                <a:latin typeface="BIZ UDPGothic" panose="020B0400000000000000" pitchFamily="34" charset="-128"/>
                <a:ea typeface="BIZ UDPGothic" panose="020B0400000000000000" pitchFamily="34" charset="-128"/>
              </a:rPr>
              <a:t> et al.</a:t>
            </a:r>
            <a:r>
              <a:rPr lang="ja-JP" altLang="en-US" sz="1200" dirty="0">
                <a:solidFill>
                  <a:sysClr val="windowText" lastClr="000000"/>
                </a:solidFill>
                <a:latin typeface="BIZ UDPGothic" panose="020B0400000000000000" pitchFamily="34" charset="-128"/>
                <a:ea typeface="BIZ UDPGothic" panose="020B0400000000000000" pitchFamily="34" charset="-128"/>
              </a:rPr>
              <a:t>（</a:t>
            </a:r>
            <a:r>
              <a:rPr lang="en-US" altLang="ja-JP" sz="1200" dirty="0">
                <a:solidFill>
                  <a:sysClr val="windowText" lastClr="000000"/>
                </a:solidFill>
                <a:latin typeface="BIZ UDPGothic" panose="020B0400000000000000" pitchFamily="34" charset="-128"/>
                <a:ea typeface="BIZ UDPGothic" panose="020B0400000000000000" pitchFamily="34" charset="-128"/>
              </a:rPr>
              <a:t>2021, 2, 10</a:t>
            </a:r>
            <a:r>
              <a:rPr lang="ja-JP" altLang="en-US" sz="1200" dirty="0">
                <a:solidFill>
                  <a:sysClr val="windowText" lastClr="000000"/>
                </a:solidFill>
                <a:latin typeface="BIZ UDPGothic" panose="020B0400000000000000" pitchFamily="34" charset="-128"/>
                <a:ea typeface="BIZ UDPGothic" panose="020B0400000000000000" pitchFamily="34" charset="-128"/>
              </a:rPr>
              <a:t>）「</a:t>
            </a:r>
            <a:r>
              <a:rPr kumimoji="1" lang="ja-JP" altLang="en-US" sz="1200" dirty="0">
                <a:solidFill>
                  <a:sysClr val="windowText" lastClr="000000"/>
                </a:solidFill>
                <a:latin typeface="BIZ UDPGothic" panose="020B0400000000000000" pitchFamily="34" charset="-128"/>
                <a:ea typeface="BIZ UDPGothic" panose="020B0400000000000000" pitchFamily="34" charset="-128"/>
              </a:rPr>
              <a:t>研究データ管理サービスの設計と実践</a:t>
            </a:r>
            <a:r>
              <a:rPr kumimoji="1" lang="en-US" altLang="ja-JP" sz="1200" dirty="0">
                <a:solidFill>
                  <a:sysClr val="windowText" lastClr="000000"/>
                </a:solidFill>
                <a:latin typeface="BIZ UDPGothic" panose="020B0400000000000000" pitchFamily="34" charset="-128"/>
                <a:ea typeface="BIZ UDPGothic" panose="020B0400000000000000" pitchFamily="34" charset="-128"/>
              </a:rPr>
              <a:t>_</a:t>
            </a:r>
            <a:r>
              <a:rPr kumimoji="1" lang="ja-JP" altLang="en-US" sz="1200" dirty="0">
                <a:solidFill>
                  <a:sysClr val="windowText" lastClr="000000"/>
                </a:solidFill>
                <a:latin typeface="BIZ UDPGothic" panose="020B0400000000000000" pitchFamily="34" charset="-128"/>
                <a:ea typeface="BIZ UDPGothic" panose="020B0400000000000000" pitchFamily="34" charset="-128"/>
              </a:rPr>
              <a:t>第５章</a:t>
            </a:r>
            <a:r>
              <a:rPr lang="en-US" altLang="ja-JP" sz="1200" dirty="0">
                <a:solidFill>
                  <a:sysClr val="windowText" lastClr="000000"/>
                </a:solidFill>
                <a:latin typeface="BIZ UDPGothic" panose="020B0400000000000000" pitchFamily="34" charset="-128"/>
                <a:ea typeface="BIZ UDPGothic" panose="020B0400000000000000" pitchFamily="34" charset="-128"/>
              </a:rPr>
              <a:t>_</a:t>
            </a:r>
            <a:r>
              <a:rPr kumimoji="1" lang="ja-JP" altLang="en-US" sz="1200" dirty="0">
                <a:solidFill>
                  <a:sysClr val="windowText" lastClr="000000"/>
                </a:solidFill>
                <a:latin typeface="BIZ UDPGothic" panose="020B0400000000000000" pitchFamily="34" charset="-128"/>
                <a:ea typeface="BIZ UDPGothic" panose="020B0400000000000000" pitchFamily="34" charset="-128"/>
              </a:rPr>
              <a:t>第</a:t>
            </a:r>
            <a:r>
              <a:rPr kumimoji="1" lang="en-US" altLang="ja-JP" sz="1200" dirty="0">
                <a:solidFill>
                  <a:sysClr val="windowText" lastClr="000000"/>
                </a:solidFill>
                <a:latin typeface="BIZ UDPGothic" panose="020B0400000000000000" pitchFamily="34" charset="-128"/>
                <a:ea typeface="BIZ UDPGothic" panose="020B0400000000000000" pitchFamily="34" charset="-128"/>
              </a:rPr>
              <a:t>2</a:t>
            </a:r>
            <a:r>
              <a:rPr kumimoji="1" lang="ja-JP" altLang="en-US" sz="1200" dirty="0">
                <a:solidFill>
                  <a:sysClr val="windowText" lastClr="000000"/>
                </a:solidFill>
                <a:latin typeface="BIZ UDPGothic" panose="020B0400000000000000" pitchFamily="34" charset="-128"/>
                <a:ea typeface="BIZ UDPGothic" panose="020B0400000000000000" pitchFamily="34" charset="-128"/>
              </a:rPr>
              <a:t>版」</a:t>
            </a:r>
            <a:r>
              <a:rPr kumimoji="1" lang="en-US" altLang="ja-JP" sz="1200" dirty="0">
                <a:solidFill>
                  <a:sysClr val="windowText" lastClr="000000"/>
                </a:solidFill>
                <a:latin typeface="BIZ UDPGothic" panose="020B0400000000000000" pitchFamily="34" charset="-128"/>
                <a:ea typeface="BIZ UDPGothic" panose="020B0400000000000000" pitchFamily="34" charset="-128"/>
              </a:rPr>
              <a:t>, p. 30</a:t>
            </a:r>
            <a:r>
              <a:rPr lang="en-US" altLang="ja-JP" sz="1200" dirty="0">
                <a:solidFill>
                  <a:sysClr val="windowText" lastClr="000000"/>
                </a:solidFill>
                <a:latin typeface="BIZ UDPGothic" panose="020B0400000000000000" pitchFamily="34" charset="-128"/>
                <a:ea typeface="BIZ UDPGothic" panose="020B0400000000000000" pitchFamily="34" charset="-128"/>
              </a:rPr>
              <a:t>. </a:t>
            </a:r>
            <a:r>
              <a:rPr lang="en-US" altLang="ja-JP" sz="1200" dirty="0">
                <a:solidFill>
                  <a:sysClr val="windowText" lastClr="000000"/>
                </a:solidFill>
                <a:latin typeface="BIZ UDPGothic" panose="020B0400000000000000" pitchFamily="34" charset="-128"/>
                <a:ea typeface="BIZ UDPGothic" panose="020B0400000000000000" pitchFamily="34" charset="-128"/>
                <a:hlinkClick r:id="rId5"/>
              </a:rPr>
              <a:t>https://jpcoar.repo.nii.ac.jp/records/607</a:t>
            </a:r>
            <a:endParaRPr kumimoji="1" lang="ja-JP" altLang="ja-JP" sz="1200" kern="1200" dirty="0">
              <a:solidFill>
                <a:schemeClr val="tx1"/>
              </a:solidFill>
              <a:effectLst/>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u="none" strike="noStrike" dirty="0">
                <a:solidFill>
                  <a:srgbClr val="000000"/>
                </a:solidFill>
                <a:effectLst/>
              </a:rPr>
              <a:t>```</a:t>
            </a: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A533E8-CEFB-4333-8701-ECD923891AD4}" type="slidenum">
              <a:rPr kumimoji="1" lang="ja-JP" altLang="en-US" sz="1200" u="none" strike="noStrike" kern="1200" cap="none" spc="0" normalizeH="0" baseline="0" noProof="0" smtClean="0">
                <a:ln>
                  <a:noFill/>
                </a:ln>
                <a:solidFill>
                  <a:prstClr val="black"/>
                </a:solidFill>
                <a:effectLst/>
                <a:uLnTx/>
                <a:uFillTx/>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1" lang="ja-JP" altLang="en-US" sz="1200" u="none" strike="noStrike" kern="1200" cap="none" spc="0" normalizeH="0" baseline="0" noProof="0">
              <a:ln>
                <a:noFill/>
              </a:ln>
              <a:solidFill>
                <a:prstClr val="black"/>
              </a:solidFill>
              <a:effectLst/>
              <a:uLnTx/>
              <a:uFillTx/>
              <a:ea typeface="ＭＳ Ｐゴシック" panose="020B0600070205080204" pitchFamily="50" charset="-128"/>
              <a:cs typeface="+mn-cs"/>
            </a:endParaRPr>
          </a:p>
        </p:txBody>
      </p:sp>
    </p:spTree>
    <p:extLst>
      <p:ext uri="{BB962C8B-B14F-4D97-AF65-F5344CB8AC3E}">
        <p14:creationId xmlns:p14="http://schemas.microsoft.com/office/powerpoint/2010/main" val="25329741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r>
              <a:rPr kumimoji="1" lang="en-US" altLang="ja-JP" sz="600" dirty="0"/>
              <a:t>Topic:</a:t>
            </a:r>
            <a:r>
              <a:rPr kumimoji="1" lang="ja-JP" altLang="en-US" sz="1200" dirty="0"/>
              <a:t>ライセンシング</a:t>
            </a:r>
            <a:endParaRPr kumimoji="1" lang="en-US" altLang="ja-JP" sz="600" dirty="0"/>
          </a:p>
          <a:p>
            <a:endParaRPr lang="en-US" altLang="ja-JP" sz="1200" u="none" strike="noStrike" dirty="0">
              <a:solidFill>
                <a:srgbClr val="000000"/>
              </a:solidFill>
              <a:effectLst/>
            </a:endParaRPr>
          </a:p>
          <a:p>
            <a:r>
              <a:rPr lang="en-US" altLang="ja-JP" sz="1200" u="none" strike="noStrike" dirty="0">
                <a:solidFill>
                  <a:srgbClr val="000000"/>
                </a:solidFill>
                <a:effectLst/>
              </a:rPr>
              <a:t>```text</a:t>
            </a:r>
          </a:p>
          <a:p>
            <a:r>
              <a:rPr kumimoji="1" lang="ja-JP" altLang="ja-JP" sz="1200" kern="1200" dirty="0">
                <a:solidFill>
                  <a:schemeClr val="tx1"/>
                </a:solidFill>
                <a:effectLst/>
                <a:cs typeface="+mn-cs"/>
              </a:rPr>
              <a:t>ライセンシングは</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著作権者が行うことが原則</a:t>
            </a:r>
            <a:r>
              <a:rPr kumimoji="1" lang="ja-JP" altLang="en-US" sz="1200" kern="1200" dirty="0">
                <a:solidFill>
                  <a:schemeClr val="tx1"/>
                </a:solidFill>
                <a:effectLst/>
                <a:cs typeface="+mn-cs"/>
              </a:rPr>
              <a:t>ですが、</a:t>
            </a:r>
            <a:r>
              <a:rPr kumimoji="1" lang="ja-JP" altLang="ja-JP" sz="1200" kern="1200" dirty="0">
                <a:solidFill>
                  <a:schemeClr val="tx1"/>
                </a:solidFill>
                <a:effectLst/>
                <a:cs typeface="+mn-cs"/>
              </a:rPr>
              <a:t>管理者が利用条件を確認できた場合に、それを示すための</a:t>
            </a:r>
            <a:r>
              <a:rPr kumimoji="1" lang="ja-JP" altLang="en-US" sz="1200" kern="1200" dirty="0">
                <a:solidFill>
                  <a:schemeClr val="tx1"/>
                </a:solidFill>
                <a:effectLst/>
                <a:cs typeface="+mn-cs"/>
              </a:rPr>
              <a:t>ツール</a:t>
            </a:r>
            <a:r>
              <a:rPr kumimoji="1" lang="ja-JP" altLang="ja-JP" sz="1200" kern="1200" dirty="0">
                <a:solidFill>
                  <a:schemeClr val="tx1"/>
                </a:solidFill>
                <a:effectLst/>
                <a:cs typeface="+mn-cs"/>
              </a:rPr>
              <a:t>もあります。</a:t>
            </a:r>
            <a:endParaRPr kumimoji="1" lang="en-US" altLang="ja-JP" sz="1200" kern="1200" dirty="0">
              <a:solidFill>
                <a:schemeClr val="tx1"/>
              </a:solidFill>
              <a:effectLst/>
              <a:cs typeface="+mn-cs"/>
            </a:endParaRPr>
          </a:p>
          <a:p>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クリエイティブコモンズによるパブリックドメインマークは、著作物を始めとする</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知的創作物について、知的財産権が発生していない状態</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を表示するマークです。何らかの理由で</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権利が発生しなかった場合、または権利が消滅した場合に用いることができます。ただし、権利が発生する要件、消滅する要件は国によって異なるため、ある国で</a:t>
            </a:r>
            <a:r>
              <a:rPr kumimoji="1" lang="ja-JP" altLang="en-US" sz="1200" kern="1200" dirty="0">
                <a:solidFill>
                  <a:schemeClr val="tx1"/>
                </a:solidFill>
                <a:effectLst/>
                <a:cs typeface="+mn-cs"/>
              </a:rPr>
              <a:t>は</a:t>
            </a:r>
            <a:r>
              <a:rPr kumimoji="1" lang="ja-JP" altLang="ja-JP" sz="1200" kern="1200" dirty="0">
                <a:solidFill>
                  <a:schemeClr val="tx1"/>
                </a:solidFill>
                <a:effectLst/>
                <a:cs typeface="+mn-cs"/>
              </a:rPr>
              <a:t>パブリックドメインに置かれた著作物</a:t>
            </a:r>
            <a:r>
              <a:rPr kumimoji="1" lang="ja-JP" altLang="en-US" sz="1200" kern="1200" dirty="0">
                <a:solidFill>
                  <a:schemeClr val="tx1"/>
                </a:solidFill>
                <a:effectLst/>
                <a:cs typeface="+mn-cs"/>
              </a:rPr>
              <a:t>だとしても</a:t>
            </a:r>
            <a:r>
              <a:rPr kumimoji="1" lang="ja-JP" altLang="ja-JP" sz="1200" kern="1200" dirty="0">
                <a:solidFill>
                  <a:schemeClr val="tx1"/>
                </a:solidFill>
                <a:effectLst/>
                <a:cs typeface="+mn-cs"/>
              </a:rPr>
              <a:t>、他の国では保護の対象となる場合もありますので、注意が必要です。</a:t>
            </a:r>
          </a:p>
          <a:p>
            <a:endParaRPr kumimoji="1" lang="ja-JP" altLang="ja-JP" sz="1200" kern="1200" dirty="0">
              <a:solidFill>
                <a:schemeClr val="tx1"/>
              </a:solidFill>
              <a:effectLst/>
              <a:cs typeface="+mn-cs"/>
            </a:endParaRPr>
          </a:p>
          <a:p>
            <a:r>
              <a:rPr kumimoji="1" lang="ja-JP" altLang="ja-JP" sz="1200" kern="1200" dirty="0">
                <a:solidFill>
                  <a:schemeClr val="tx1"/>
                </a:solidFill>
                <a:effectLst/>
                <a:cs typeface="+mn-cs"/>
              </a:rPr>
              <a:t>米国</a:t>
            </a:r>
            <a:r>
              <a:rPr kumimoji="1" lang="ja-JP" altLang="en-US" sz="1200" kern="1200" dirty="0">
                <a:solidFill>
                  <a:schemeClr val="tx1"/>
                </a:solidFill>
                <a:effectLst/>
                <a:cs typeface="+mn-cs"/>
              </a:rPr>
              <a:t>の</a:t>
            </a:r>
            <a:r>
              <a:rPr kumimoji="1" lang="ja-JP" altLang="ja-JP" sz="1200" kern="1200" dirty="0">
                <a:solidFill>
                  <a:schemeClr val="tx1"/>
                </a:solidFill>
                <a:effectLst/>
                <a:cs typeface="+mn-cs"/>
              </a:rPr>
              <a:t>デジタル公共図書館と</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欧州の電子図書館ユーロピアーナは、オンライン文化資源の</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著作権のステータス交換を目的として、ライツステートメンツを創設しました。著作権のステータスを「</a:t>
            </a:r>
            <a:r>
              <a:rPr kumimoji="1" lang="ja-JP" altLang="en-US" sz="1200" kern="1200" dirty="0">
                <a:solidFill>
                  <a:schemeClr val="tx1"/>
                </a:solidFill>
                <a:effectLst/>
                <a:cs typeface="+mn-cs"/>
              </a:rPr>
              <a:t>著作権が存在する場合</a:t>
            </a:r>
            <a:r>
              <a:rPr kumimoji="1" lang="ja-JP" altLang="ja-JP" sz="1200" kern="1200" dirty="0">
                <a:solidFill>
                  <a:schemeClr val="tx1"/>
                </a:solidFill>
                <a:effectLst/>
                <a:cs typeface="+mn-cs"/>
              </a:rPr>
              <a:t>」、「</a:t>
            </a:r>
            <a:r>
              <a:rPr kumimoji="1" lang="ja-JP" altLang="en-US" sz="1200" kern="1200" dirty="0">
                <a:solidFill>
                  <a:schemeClr val="tx1"/>
                </a:solidFill>
                <a:effectLst/>
                <a:cs typeface="+mn-cs"/>
              </a:rPr>
              <a:t>著作権が存在しない場合</a:t>
            </a:r>
            <a:r>
              <a:rPr kumimoji="1" lang="ja-JP" altLang="ja-JP" sz="1200" kern="1200" dirty="0">
                <a:solidFill>
                  <a:schemeClr val="tx1"/>
                </a:solidFill>
                <a:effectLst/>
                <a:cs typeface="+mn-cs"/>
              </a:rPr>
              <a:t>」、「</a:t>
            </a:r>
            <a:r>
              <a:rPr kumimoji="1" lang="ja-JP" altLang="en-US" sz="1200" kern="1200" dirty="0">
                <a:solidFill>
                  <a:schemeClr val="tx1"/>
                </a:solidFill>
                <a:effectLst/>
                <a:cs typeface="+mn-cs"/>
              </a:rPr>
              <a:t>著作権の存在が明確でない場合</a:t>
            </a:r>
            <a:r>
              <a:rPr kumimoji="1" lang="ja-JP" altLang="ja-JP" sz="1200" kern="1200" dirty="0">
                <a:solidFill>
                  <a:schemeClr val="tx1"/>
                </a:solidFill>
                <a:effectLst/>
                <a:cs typeface="+mn-cs"/>
              </a:rPr>
              <a:t>」に大別し、</a:t>
            </a:r>
            <a:r>
              <a:rPr kumimoji="1" lang="en-US" altLang="ja-JP" sz="1200" kern="1200" dirty="0">
                <a:solidFill>
                  <a:schemeClr val="tx1"/>
                </a:solidFill>
                <a:effectLst/>
                <a:cs typeface="+mn-cs"/>
              </a:rPr>
              <a:t>12</a:t>
            </a:r>
            <a:r>
              <a:rPr kumimoji="1" lang="ja-JP" altLang="ja-JP" sz="1200" kern="1200" dirty="0">
                <a:solidFill>
                  <a:schemeClr val="tx1"/>
                </a:solidFill>
                <a:effectLst/>
                <a:cs typeface="+mn-cs"/>
              </a:rPr>
              <a:t>種類のライセンスで表現できるようになっています。</a:t>
            </a:r>
            <a:endParaRPr kumimoji="1" lang="en-US" altLang="ja-JP" sz="1200" kern="1200" dirty="0">
              <a:solidFill>
                <a:schemeClr val="tx1"/>
              </a:solidFill>
              <a:effectLst/>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u="none" strike="noStrike" dirty="0">
                <a:solidFill>
                  <a:srgbClr val="000000"/>
                </a:solidFill>
                <a:effectLst/>
              </a:rPr>
              <a:t>```</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200" dirty="0"/>
          </a:p>
          <a:p>
            <a:r>
              <a:rPr lang="en-US" altLang="ja-JP" sz="1200" u="none" strike="noStrike" dirty="0">
                <a:solidFill>
                  <a:srgbClr val="000000"/>
                </a:solidFill>
                <a:effectLst/>
              </a:rPr>
              <a:t>```description</a:t>
            </a:r>
          </a:p>
          <a:p>
            <a:r>
              <a:rPr kumimoji="1" lang="ja-JP" altLang="ja-JP" sz="1200" kern="1200" dirty="0">
                <a:solidFill>
                  <a:schemeClr val="tx1"/>
                </a:solidFill>
                <a:effectLst/>
                <a:cs typeface="+mn-cs"/>
              </a:rPr>
              <a:t>ライセンシングは著作権者が行うことが原則となりますが、管理者が利用条件を確認できた場合に、それを示すための</a:t>
            </a:r>
            <a:r>
              <a:rPr kumimoji="1" lang="ja-JP" altLang="en-US" sz="1200" kern="1200" dirty="0">
                <a:solidFill>
                  <a:schemeClr val="tx1"/>
                </a:solidFill>
                <a:effectLst/>
                <a:cs typeface="+mn-cs"/>
              </a:rPr>
              <a:t>ツール</a:t>
            </a:r>
            <a:r>
              <a:rPr kumimoji="1" lang="ja-JP" altLang="ja-JP" sz="1200" kern="1200" dirty="0">
                <a:solidFill>
                  <a:schemeClr val="tx1"/>
                </a:solidFill>
                <a:effectLst/>
                <a:cs typeface="+mn-cs"/>
              </a:rPr>
              <a:t>もあります。</a:t>
            </a:r>
            <a:endParaRPr kumimoji="1" lang="en-US" altLang="ja-JP" sz="1200" kern="1200" dirty="0">
              <a:solidFill>
                <a:schemeClr val="tx1"/>
              </a:solidFill>
              <a:effectLst/>
              <a:cs typeface="+mn-cs"/>
            </a:endParaRPr>
          </a:p>
          <a:p>
            <a:endParaRPr kumimoji="1" lang="en-US" altLang="ja-JP" sz="1200" kern="1200" dirty="0">
              <a:solidFill>
                <a:schemeClr val="tx1"/>
              </a:solidFill>
              <a:effectLst/>
              <a:cs typeface="+mn-cs"/>
            </a:endParaRPr>
          </a:p>
          <a:p>
            <a:r>
              <a:rPr kumimoji="1" lang="en-US" altLang="ja-JP" sz="1200" kern="1200" dirty="0">
                <a:solidFill>
                  <a:schemeClr val="tx1"/>
                </a:solidFill>
                <a:effectLst/>
                <a:cs typeface="+mn-cs"/>
              </a:rPr>
              <a:t>Creative Commons</a:t>
            </a:r>
            <a:r>
              <a:rPr kumimoji="1" lang="ja-JP" altLang="ja-JP" sz="1200" kern="1200" dirty="0">
                <a:solidFill>
                  <a:schemeClr val="tx1"/>
                </a:solidFill>
                <a:effectLst/>
                <a:cs typeface="+mn-cs"/>
              </a:rPr>
              <a:t>（クリエイティブコモンズ）によるパブリックドメインマークは、著作物を始めとする知的創作物について、知的財産権が発生していない状態を表示するマークです。何らかの理由で権利が発生しなかった場合、または権利が消滅した場合に用いることができます。ただし、権利が発生する要件、消滅する要件は国によって異なるため、ある国でパブリックドメインに置かれた著作物が、他の国では保護の対象となる場合もありますので、注意が必要です。</a:t>
            </a:r>
            <a:r>
              <a:rPr kumimoji="1" lang="ja-JP" altLang="en-US" sz="1200" kern="1200" dirty="0">
                <a:solidFill>
                  <a:schemeClr val="tx1"/>
                </a:solidFill>
                <a:effectLst/>
                <a:cs typeface="+mn-cs"/>
              </a:rPr>
              <a:t>（</a:t>
            </a:r>
            <a:r>
              <a:rPr lang="en-US" altLang="ja-JP" sz="900" dirty="0">
                <a:latin typeface="BIZ UDPGothic" panose="020B0400000000000000" pitchFamily="34" charset="-128"/>
                <a:ea typeface="BIZ UDPGothic" panose="020B0400000000000000" pitchFamily="34" charset="-128"/>
                <a:hlinkClick r:id="rId3"/>
              </a:rPr>
              <a:t>https://wiki.creativecommons.org/wiki/CC0_PDM_comparison_chart</a:t>
            </a:r>
            <a:r>
              <a:rPr lang="ja-JP" altLang="en-US" sz="900" dirty="0">
                <a:latin typeface="BIZ UDPGothic" panose="020B0400000000000000" pitchFamily="34" charset="-128"/>
                <a:ea typeface="BIZ UDPGothic" panose="020B0400000000000000" pitchFamily="34" charset="-128"/>
              </a:rPr>
              <a:t>）</a:t>
            </a:r>
            <a:endParaRPr kumimoji="1" lang="ja-JP" altLang="ja-JP" sz="1200" kern="1200" dirty="0">
              <a:solidFill>
                <a:schemeClr val="tx1"/>
              </a:solidFill>
              <a:effectLst/>
              <a:cs typeface="+mn-cs"/>
            </a:endParaRPr>
          </a:p>
          <a:p>
            <a:endParaRPr kumimoji="1" lang="ja-JP" altLang="ja-JP" sz="1200" kern="1200" dirty="0">
              <a:solidFill>
                <a:schemeClr val="tx1"/>
              </a:solidFill>
              <a:effectLst/>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200" kern="1200" dirty="0">
                <a:solidFill>
                  <a:schemeClr val="tx1"/>
                </a:solidFill>
                <a:effectLst/>
                <a:cs typeface="+mn-cs"/>
              </a:rPr>
              <a:t>米国デジタル公共図書館と欧州の電子図書館、</a:t>
            </a:r>
            <a:r>
              <a:rPr kumimoji="1" lang="en-US" altLang="ja-JP" sz="1200" kern="1200" dirty="0" err="1">
                <a:solidFill>
                  <a:schemeClr val="tx1"/>
                </a:solidFill>
                <a:effectLst/>
                <a:cs typeface="+mn-cs"/>
              </a:rPr>
              <a:t>Europeana</a:t>
            </a:r>
            <a:r>
              <a:rPr kumimoji="1" lang="ja-JP" altLang="ja-JP" sz="1200" kern="1200" dirty="0">
                <a:solidFill>
                  <a:schemeClr val="tx1"/>
                </a:solidFill>
                <a:effectLst/>
                <a:cs typeface="+mn-cs"/>
              </a:rPr>
              <a:t>（ユーロピアーナ）は、オンライン文化資源の著作権のステータス交換を目的として、</a:t>
            </a:r>
            <a:r>
              <a:rPr kumimoji="1" lang="en-US" altLang="ja-JP" sz="1200" kern="1200" dirty="0" err="1">
                <a:solidFill>
                  <a:schemeClr val="tx1"/>
                </a:solidFill>
                <a:effectLst/>
                <a:cs typeface="+mn-cs"/>
              </a:rPr>
              <a:t>Rightsstatements</a:t>
            </a:r>
            <a:r>
              <a:rPr kumimoji="1" lang="ja-JP" altLang="ja-JP" sz="1200" kern="1200" dirty="0">
                <a:solidFill>
                  <a:schemeClr val="tx1"/>
                </a:solidFill>
                <a:effectLst/>
                <a:cs typeface="+mn-cs"/>
              </a:rPr>
              <a:t>（ライツステートメンツ）を創設しました</a:t>
            </a:r>
            <a:r>
              <a:rPr kumimoji="1" lang="ja-JP" altLang="en-US" sz="1200" kern="1200" dirty="0">
                <a:solidFill>
                  <a:schemeClr val="tx1"/>
                </a:solidFill>
                <a:effectLst/>
                <a:cs typeface="+mn-cs"/>
              </a:rPr>
              <a:t>（</a:t>
            </a:r>
            <a:r>
              <a:rPr lang="en-US" altLang="ja-JP" sz="1200" dirty="0">
                <a:solidFill>
                  <a:prstClr val="black"/>
                </a:solidFill>
                <a:latin typeface="BIZ UDPGothic" panose="020B0400000000000000" pitchFamily="34" charset="-128"/>
                <a:ea typeface="BIZ UDPGothic" panose="020B0400000000000000" pitchFamily="34" charset="-128"/>
                <a:hlinkClick r:id="rId4"/>
              </a:rPr>
              <a:t>http://rightsstatements.org/en/</a:t>
            </a:r>
            <a:r>
              <a:rPr kumimoji="1" lang="ja-JP" altLang="en-US" sz="1200" kern="1200" dirty="0">
                <a:solidFill>
                  <a:schemeClr val="tx1"/>
                </a:solidFill>
                <a:effectLst/>
                <a:cs typeface="+mn-cs"/>
              </a:rPr>
              <a:t>）</a:t>
            </a:r>
            <a:r>
              <a:rPr kumimoji="1" lang="ja-JP" altLang="ja-JP" sz="1200" kern="1200" dirty="0">
                <a:solidFill>
                  <a:schemeClr val="tx1"/>
                </a:solidFill>
                <a:effectLst/>
                <a:cs typeface="+mn-cs"/>
              </a:rPr>
              <a:t>。著作権のステータスを「</a:t>
            </a:r>
            <a:r>
              <a:rPr kumimoji="1" lang="ja-JP" altLang="en-US" sz="1200" kern="1200" dirty="0">
                <a:solidFill>
                  <a:schemeClr val="tx1"/>
                </a:solidFill>
                <a:effectLst/>
                <a:cs typeface="+mn-cs"/>
              </a:rPr>
              <a:t>著作権が存在する場合</a:t>
            </a:r>
            <a:r>
              <a:rPr kumimoji="1" lang="ja-JP" altLang="ja-JP" sz="1200" kern="1200" dirty="0">
                <a:solidFill>
                  <a:schemeClr val="tx1"/>
                </a:solidFill>
                <a:effectLst/>
                <a:cs typeface="+mn-cs"/>
              </a:rPr>
              <a:t>」、「</a:t>
            </a:r>
            <a:r>
              <a:rPr kumimoji="1" lang="ja-JP" altLang="en-US" sz="1200" kern="1200" dirty="0">
                <a:solidFill>
                  <a:schemeClr val="tx1"/>
                </a:solidFill>
                <a:effectLst/>
                <a:cs typeface="+mn-cs"/>
              </a:rPr>
              <a:t>著作権が存在しない場合</a:t>
            </a:r>
            <a:r>
              <a:rPr kumimoji="1" lang="ja-JP" altLang="ja-JP" sz="1200" kern="1200" dirty="0">
                <a:solidFill>
                  <a:schemeClr val="tx1"/>
                </a:solidFill>
                <a:effectLst/>
                <a:cs typeface="+mn-cs"/>
              </a:rPr>
              <a:t>」、「</a:t>
            </a:r>
            <a:r>
              <a:rPr kumimoji="1" lang="ja-JP" altLang="en-US" sz="1200" kern="1200" dirty="0">
                <a:solidFill>
                  <a:schemeClr val="tx1"/>
                </a:solidFill>
                <a:effectLst/>
                <a:cs typeface="+mn-cs"/>
              </a:rPr>
              <a:t>著作権の存在が明確でない場合</a:t>
            </a:r>
            <a:r>
              <a:rPr kumimoji="1" lang="ja-JP" altLang="ja-JP" sz="1200" kern="1200" dirty="0">
                <a:solidFill>
                  <a:schemeClr val="tx1"/>
                </a:solidFill>
                <a:effectLst/>
                <a:cs typeface="+mn-cs"/>
              </a:rPr>
              <a:t>」に大別し、</a:t>
            </a:r>
            <a:r>
              <a:rPr kumimoji="1" lang="en-US" altLang="ja-JP" sz="1200" kern="1200" dirty="0">
                <a:solidFill>
                  <a:schemeClr val="tx1"/>
                </a:solidFill>
                <a:effectLst/>
                <a:cs typeface="+mn-cs"/>
              </a:rPr>
              <a:t>12</a:t>
            </a:r>
            <a:r>
              <a:rPr kumimoji="1" lang="ja-JP" altLang="ja-JP" sz="1200" kern="1200" dirty="0">
                <a:solidFill>
                  <a:schemeClr val="tx1"/>
                </a:solidFill>
                <a:effectLst/>
                <a:cs typeface="+mn-cs"/>
              </a:rPr>
              <a:t>種類のライセンスで表現できるようになっています。</a:t>
            </a:r>
            <a:endParaRPr kumimoji="1" lang="en-US" altLang="ja-JP" sz="1200" kern="1200" dirty="0">
              <a:solidFill>
                <a:schemeClr val="tx1"/>
              </a:solidFill>
              <a:effectLst/>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kern="1200" dirty="0">
              <a:solidFill>
                <a:schemeClr val="tx1"/>
              </a:solidFill>
              <a:effectLst/>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a:solidFill>
                  <a:sysClr val="windowText" lastClr="000000"/>
                </a:solidFill>
                <a:latin typeface="BIZ UDPGothic" panose="020B0400000000000000" pitchFamily="34" charset="-128"/>
                <a:ea typeface="BIZ UDPGothic" panose="020B0400000000000000" pitchFamily="34" charset="-128"/>
              </a:rPr>
              <a:t>吉田幸苗</a:t>
            </a:r>
            <a:r>
              <a:rPr lang="en-US" altLang="ja-JP" sz="1200" dirty="0">
                <a:solidFill>
                  <a:sysClr val="windowText" lastClr="000000"/>
                </a:solidFill>
                <a:latin typeface="BIZ UDPGothic" panose="020B0400000000000000" pitchFamily="34" charset="-128"/>
                <a:ea typeface="BIZ UDPGothic" panose="020B0400000000000000" pitchFamily="34" charset="-128"/>
              </a:rPr>
              <a:t> et al.</a:t>
            </a:r>
            <a:r>
              <a:rPr lang="ja-JP" altLang="en-US" sz="1200" dirty="0">
                <a:solidFill>
                  <a:sysClr val="windowText" lastClr="000000"/>
                </a:solidFill>
                <a:latin typeface="BIZ UDPGothic" panose="020B0400000000000000" pitchFamily="34" charset="-128"/>
                <a:ea typeface="BIZ UDPGothic" panose="020B0400000000000000" pitchFamily="34" charset="-128"/>
              </a:rPr>
              <a:t>（</a:t>
            </a:r>
            <a:r>
              <a:rPr lang="en-US" altLang="ja-JP" sz="1200" dirty="0">
                <a:solidFill>
                  <a:sysClr val="windowText" lastClr="000000"/>
                </a:solidFill>
                <a:latin typeface="BIZ UDPGothic" panose="020B0400000000000000" pitchFamily="34" charset="-128"/>
                <a:ea typeface="BIZ UDPGothic" panose="020B0400000000000000" pitchFamily="34" charset="-128"/>
              </a:rPr>
              <a:t>2021, 2, 10</a:t>
            </a:r>
            <a:r>
              <a:rPr lang="ja-JP" altLang="en-US" sz="1200" dirty="0">
                <a:solidFill>
                  <a:sysClr val="windowText" lastClr="000000"/>
                </a:solidFill>
                <a:latin typeface="BIZ UDPGothic" panose="020B0400000000000000" pitchFamily="34" charset="-128"/>
                <a:ea typeface="BIZ UDPGothic" panose="020B0400000000000000" pitchFamily="34" charset="-128"/>
              </a:rPr>
              <a:t>）「</a:t>
            </a:r>
            <a:r>
              <a:rPr kumimoji="1" lang="ja-JP" altLang="en-US" sz="1200" dirty="0">
                <a:solidFill>
                  <a:sysClr val="windowText" lastClr="000000"/>
                </a:solidFill>
                <a:latin typeface="BIZ UDPGothic" panose="020B0400000000000000" pitchFamily="34" charset="-128"/>
                <a:ea typeface="BIZ UDPGothic" panose="020B0400000000000000" pitchFamily="34" charset="-128"/>
              </a:rPr>
              <a:t>研究データ管理サービスの設計と実践</a:t>
            </a:r>
            <a:r>
              <a:rPr kumimoji="1" lang="en-US" altLang="ja-JP" sz="1200" dirty="0">
                <a:solidFill>
                  <a:sysClr val="windowText" lastClr="000000"/>
                </a:solidFill>
                <a:latin typeface="BIZ UDPGothic" panose="020B0400000000000000" pitchFamily="34" charset="-128"/>
                <a:ea typeface="BIZ UDPGothic" panose="020B0400000000000000" pitchFamily="34" charset="-128"/>
              </a:rPr>
              <a:t>_</a:t>
            </a:r>
            <a:r>
              <a:rPr kumimoji="1" lang="ja-JP" altLang="en-US" sz="1200" dirty="0">
                <a:solidFill>
                  <a:sysClr val="windowText" lastClr="000000"/>
                </a:solidFill>
                <a:latin typeface="BIZ UDPGothic" panose="020B0400000000000000" pitchFamily="34" charset="-128"/>
                <a:ea typeface="BIZ UDPGothic" panose="020B0400000000000000" pitchFamily="34" charset="-128"/>
              </a:rPr>
              <a:t>第５章</a:t>
            </a:r>
            <a:r>
              <a:rPr lang="en-US" altLang="ja-JP" sz="1200" dirty="0">
                <a:solidFill>
                  <a:sysClr val="windowText" lastClr="000000"/>
                </a:solidFill>
                <a:latin typeface="BIZ UDPGothic" panose="020B0400000000000000" pitchFamily="34" charset="-128"/>
                <a:ea typeface="BIZ UDPGothic" panose="020B0400000000000000" pitchFamily="34" charset="-128"/>
              </a:rPr>
              <a:t>_</a:t>
            </a:r>
            <a:r>
              <a:rPr kumimoji="1" lang="ja-JP" altLang="en-US" sz="1200" dirty="0">
                <a:solidFill>
                  <a:sysClr val="windowText" lastClr="000000"/>
                </a:solidFill>
                <a:latin typeface="BIZ UDPGothic" panose="020B0400000000000000" pitchFamily="34" charset="-128"/>
                <a:ea typeface="BIZ UDPGothic" panose="020B0400000000000000" pitchFamily="34" charset="-128"/>
              </a:rPr>
              <a:t>第</a:t>
            </a:r>
            <a:r>
              <a:rPr kumimoji="1" lang="en-US" altLang="ja-JP" sz="1200" dirty="0">
                <a:solidFill>
                  <a:sysClr val="windowText" lastClr="000000"/>
                </a:solidFill>
                <a:latin typeface="BIZ UDPGothic" panose="020B0400000000000000" pitchFamily="34" charset="-128"/>
                <a:ea typeface="BIZ UDPGothic" panose="020B0400000000000000" pitchFamily="34" charset="-128"/>
              </a:rPr>
              <a:t>2</a:t>
            </a:r>
            <a:r>
              <a:rPr kumimoji="1" lang="ja-JP" altLang="en-US" sz="1200" dirty="0">
                <a:solidFill>
                  <a:sysClr val="windowText" lastClr="000000"/>
                </a:solidFill>
                <a:latin typeface="BIZ UDPGothic" panose="020B0400000000000000" pitchFamily="34" charset="-128"/>
                <a:ea typeface="BIZ UDPGothic" panose="020B0400000000000000" pitchFamily="34" charset="-128"/>
              </a:rPr>
              <a:t>版」</a:t>
            </a:r>
            <a:r>
              <a:rPr kumimoji="1" lang="en-US" altLang="ja-JP" sz="1200" dirty="0">
                <a:solidFill>
                  <a:sysClr val="windowText" lastClr="000000"/>
                </a:solidFill>
                <a:latin typeface="BIZ UDPGothic" panose="020B0400000000000000" pitchFamily="34" charset="-128"/>
                <a:ea typeface="BIZ UDPGothic" panose="020B0400000000000000" pitchFamily="34" charset="-128"/>
              </a:rPr>
              <a:t>, p. 31</a:t>
            </a:r>
            <a:r>
              <a:rPr lang="en-US" altLang="ja-JP" sz="1200" dirty="0">
                <a:solidFill>
                  <a:sysClr val="windowText" lastClr="000000"/>
                </a:solidFill>
                <a:latin typeface="BIZ UDPGothic" panose="020B0400000000000000" pitchFamily="34" charset="-128"/>
                <a:ea typeface="BIZ UDPGothic" panose="020B0400000000000000" pitchFamily="34" charset="-128"/>
              </a:rPr>
              <a:t>. </a:t>
            </a:r>
            <a:r>
              <a:rPr lang="en-US" altLang="ja-JP" sz="1200" dirty="0">
                <a:solidFill>
                  <a:sysClr val="windowText" lastClr="000000"/>
                </a:solidFill>
                <a:latin typeface="BIZ UDPGothic" panose="020B0400000000000000" pitchFamily="34" charset="-128"/>
                <a:ea typeface="BIZ UDPGothic" panose="020B0400000000000000" pitchFamily="34" charset="-128"/>
                <a:hlinkClick r:id="rId5"/>
              </a:rPr>
              <a:t>https://jpcoar.repo.nii.ac.jp/records/607</a:t>
            </a:r>
            <a:endParaRPr kumimoji="1" lang="ja-JP" altLang="en-US" sz="1200" dirty="0">
              <a:solidFill>
                <a:sysClr val="windowText" lastClr="000000"/>
              </a:solidFill>
              <a:latin typeface="BIZ UDPGothic" panose="020B0400000000000000" pitchFamily="34" charset="-128"/>
              <a:ea typeface="BIZ UDPGothic" panose="020B0400000000000000" pitchFamily="34" charset="-128"/>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200" kern="1200" dirty="0">
              <a:solidFill>
                <a:schemeClr val="tx1"/>
              </a:solidFill>
              <a:effectLst/>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u="none" strike="noStrike" dirty="0">
                <a:solidFill>
                  <a:srgbClr val="000000"/>
                </a:solidFill>
                <a:effectLst/>
              </a:rPr>
              <a:t>```</a:t>
            </a:r>
            <a:endParaRPr kumimoji="1" lang="en-US" altLang="ja-JP" sz="1200" kern="1200" dirty="0">
              <a:solidFill>
                <a:schemeClr val="tx1"/>
              </a:solidFill>
              <a:effectLst/>
              <a:cs typeface="+mn-cs"/>
            </a:endParaRP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A533E8-CEFB-4333-8701-ECD923891AD4}" type="slidenum">
              <a:rPr kumimoji="1" lang="ja-JP" altLang="en-US" sz="1200" u="none" strike="noStrike" kern="1200" cap="none" spc="0" normalizeH="0" baseline="0" noProof="0" smtClean="0">
                <a:ln>
                  <a:noFill/>
                </a:ln>
                <a:solidFill>
                  <a:prstClr val="black"/>
                </a:solidFill>
                <a:effectLst/>
                <a:uLnTx/>
                <a:uFillTx/>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1" lang="ja-JP" altLang="en-US" sz="1200" u="none" strike="noStrike" kern="1200" cap="none" spc="0" normalizeH="0" baseline="0" noProof="0">
              <a:ln>
                <a:noFill/>
              </a:ln>
              <a:solidFill>
                <a:prstClr val="black"/>
              </a:solidFill>
              <a:effectLst/>
              <a:uLnTx/>
              <a:uFillTx/>
              <a:ea typeface="ＭＳ Ｐゴシック" panose="020B0600070205080204" pitchFamily="50" charset="-128"/>
              <a:cs typeface="+mn-cs"/>
            </a:endParaRPr>
          </a:p>
        </p:txBody>
      </p:sp>
    </p:spTree>
    <p:extLst>
      <p:ext uri="{BB962C8B-B14F-4D97-AF65-F5344CB8AC3E}">
        <p14:creationId xmlns:p14="http://schemas.microsoft.com/office/powerpoint/2010/main" val="40696536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r>
              <a:rPr kumimoji="1" lang="en-US" altLang="ja-JP" sz="900" dirty="0"/>
              <a:t>Topic:</a:t>
            </a:r>
            <a:r>
              <a:rPr kumimoji="1" lang="ja-JP" altLang="en-US" sz="900" dirty="0"/>
              <a:t>データ論文とは</a:t>
            </a:r>
            <a:endParaRPr kumimoji="1" lang="en-US" altLang="ja-JP" sz="900" dirty="0"/>
          </a:p>
          <a:p>
            <a:endParaRPr lang="en-US" altLang="ja-JP" sz="900" u="none" strike="noStrike" dirty="0">
              <a:solidFill>
                <a:srgbClr val="000000"/>
              </a:solidFill>
              <a:effectLst/>
            </a:endParaRPr>
          </a:p>
          <a:p>
            <a:r>
              <a:rPr lang="en-US" altLang="ja-JP" sz="900" u="none" strike="noStrike" dirty="0">
                <a:solidFill>
                  <a:srgbClr val="000000"/>
                </a:solidFill>
                <a:effectLst/>
              </a:rPr>
              <a:t>```text</a:t>
            </a:r>
            <a:endParaRPr kumimoji="1" lang="en-US" altLang="ja-JP" sz="900" dirty="0"/>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dirty="0"/>
              <a:t>ここでは、データの公開方法の一つとして、データ論文の形で発表することについて説明します。</a:t>
            </a:r>
          </a:p>
          <a:p>
            <a:r>
              <a:rPr kumimoji="1" lang="ja-JP" altLang="en-US" dirty="0"/>
              <a:t>データ論文、またはデータペーパーとは、実験や観測で得られたデータにつき、その取得方法や処理方法、所在等について記載した論文のことです。一般的に、通常の学術論文と異なり、新たな科学的知見が含まれているかどうかは、問われません。</a:t>
            </a:r>
            <a:endParaRPr kumimoji="1" lang="en-US" altLang="ja-JP" dirty="0"/>
          </a:p>
          <a:p>
            <a:r>
              <a:rPr kumimoji="1" lang="ja-JP" altLang="en-US" dirty="0"/>
              <a:t>データをデータ論文として出版することによって、データの利用者拡大、データの検証可能性向上、などのメリットが見込まれます。</a:t>
            </a:r>
            <a:endParaRPr kumimoji="1" lang="en-US" altLang="ja-JP" dirty="0"/>
          </a:p>
          <a:p>
            <a:r>
              <a:rPr kumimoji="1" lang="ja-JP" altLang="en-US" dirty="0"/>
              <a:t>そのため、近年は分野を問わず多数のジャーナルで、投稿種別のひとつとして、データ論文が設けられています。</a:t>
            </a:r>
            <a:endParaRPr kumimoji="1" lang="en-US" altLang="ja-JP" dirty="0"/>
          </a:p>
          <a:p>
            <a:r>
              <a:rPr kumimoji="1" lang="ja-JP" altLang="en-US" dirty="0"/>
              <a:t>また、データ論文を専門に受け付ける「データジャーナル」も多く登場しています。</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900" u="none" strike="noStrike" dirty="0">
                <a:solidFill>
                  <a:srgbClr val="000000"/>
                </a:solidFill>
                <a:effectLst/>
              </a:rPr>
              <a:t>```</a:t>
            </a:r>
            <a:endParaRPr kumimoji="1" lang="en-US" altLang="ja-JP" sz="9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900" dirty="0"/>
          </a:p>
          <a:p>
            <a:r>
              <a:rPr lang="en-US" altLang="ja-JP" sz="900" u="none" strike="noStrike" dirty="0">
                <a:solidFill>
                  <a:srgbClr val="000000"/>
                </a:solidFill>
                <a:effectLst/>
              </a:rPr>
              <a:t>```description</a:t>
            </a: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dirty="0"/>
              <a:t>ここでは、データの公開方法の一つとして、データ論文の形で発表することについて説明します。</a:t>
            </a:r>
          </a:p>
          <a:p>
            <a:r>
              <a:rPr kumimoji="1" lang="ja-JP" altLang="en-US" dirty="0"/>
              <a:t>データ論文、またはデータペーパーとは、実験や観測で得られたデータにつき、その取得方法や処理方法、所在等について記載した論文のことです。一般的に、通常の学術論文と異なり、新たな科学的知見が含まれているかどうかは問われません。</a:t>
            </a:r>
            <a:endParaRPr kumimoji="1" lang="en-US" altLang="ja-JP" dirty="0"/>
          </a:p>
          <a:p>
            <a:r>
              <a:rPr kumimoji="1" lang="ja-JP" altLang="en-US" dirty="0"/>
              <a:t>データをデータ論文として出版することによって、データの利用者拡大、データの検証可能性向上などのメリットが見込まれます。そのため、近年は分野を問わず多数のジャーナルで投稿種別のひとつとしてデータ論文が設けられています。</a:t>
            </a:r>
            <a:endParaRPr kumimoji="1" lang="en-US" altLang="ja-JP" dirty="0"/>
          </a:p>
          <a:p>
            <a:r>
              <a:rPr kumimoji="1" lang="ja-JP" altLang="en-US" dirty="0"/>
              <a:t>また、データ論文を専門に受け付ける「データジャーナル」も多く登場しています。</a:t>
            </a:r>
            <a:endParaRPr kumimoji="1" lang="en-US" altLang="ja-JP"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dirty="0"/>
              <a:t>Scientific Data </a:t>
            </a:r>
            <a:r>
              <a:rPr lang="en-US" altLang="ja-JP" sz="1200" dirty="0">
                <a:solidFill>
                  <a:prstClr val="black"/>
                </a:solidFill>
                <a:latin typeface="BIZ UDPGothic" panose="020B0400000000000000" pitchFamily="34" charset="-128"/>
                <a:ea typeface="BIZ UDPGothic" panose="020B0400000000000000" pitchFamily="34" charset="-128"/>
                <a:hlinkClick r:id="rId3"/>
              </a:rPr>
              <a:t>https://www.nature.com/sdata/</a:t>
            </a:r>
            <a:endParaRPr lang="en-US" altLang="ja-JP" sz="1200" dirty="0">
              <a:solidFill>
                <a:prstClr val="black"/>
              </a:solidFill>
              <a:latin typeface="BIZ UDPGothic" panose="020B0400000000000000" pitchFamily="34" charset="-128"/>
              <a:ea typeface="BIZ UDPGothic" panose="020B0400000000000000" pitchFamily="34" charset="-128"/>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dirty="0"/>
              <a:t>Data in Brief </a:t>
            </a:r>
            <a:r>
              <a:rPr lang="en-US" altLang="ja-JP" sz="1200" dirty="0">
                <a:solidFill>
                  <a:prstClr val="black"/>
                </a:solidFill>
                <a:latin typeface="BIZ UDPGothic" panose="020B0400000000000000" pitchFamily="34" charset="-128"/>
                <a:ea typeface="BIZ UDPGothic" panose="020B0400000000000000" pitchFamily="34" charset="-128"/>
                <a:hlinkClick r:id="rId4"/>
              </a:rPr>
              <a:t>https://www.sciencedirect.com/journal/data-in-brief</a:t>
            </a:r>
            <a:endParaRPr lang="ja-JP" altLang="en-US" sz="1200" dirty="0">
              <a:solidFill>
                <a:prstClr val="black"/>
              </a:solidFill>
              <a:latin typeface="BIZ UDPGothic" panose="020B0400000000000000" pitchFamily="34" charset="-128"/>
              <a:ea typeface="BIZ UDPGothic" panose="020B0400000000000000" pitchFamily="34" charset="-128"/>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dirty="0"/>
              <a:t>Geoscience Data Journal </a:t>
            </a:r>
            <a:r>
              <a:rPr lang="en-US" altLang="ja-JP" sz="1200" dirty="0">
                <a:solidFill>
                  <a:prstClr val="black"/>
                </a:solidFill>
                <a:latin typeface="BIZ UDPGothic" panose="020B0400000000000000" pitchFamily="34" charset="-128"/>
                <a:ea typeface="BIZ UDPGothic" panose="020B0400000000000000" pitchFamily="34" charset="-128"/>
                <a:hlinkClick r:id="rId5"/>
              </a:rPr>
              <a:t>http://rmets.onlinelibrary.wiley.com/hub/journal/10.1002/(ISSN)2049-6060/</a:t>
            </a:r>
            <a:endParaRPr lang="en-US" altLang="ja-JP" sz="1200" dirty="0">
              <a:solidFill>
                <a:prstClr val="black"/>
              </a:solidFill>
              <a:latin typeface="BIZ UDPGothic" panose="020B0400000000000000" pitchFamily="34" charset="-128"/>
              <a:ea typeface="BIZ UDPGothic" panose="020B0400000000000000" pitchFamily="34" charset="-128"/>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dirty="0"/>
              <a:t>Research Data Journal for the Humanities and Social Sciences </a:t>
            </a:r>
            <a:r>
              <a:rPr lang="ja-JP" altLang="en-US" sz="1200" dirty="0">
                <a:solidFill>
                  <a:prstClr val="black"/>
                </a:solidFill>
                <a:latin typeface="BIZ UDPGothic" panose="020B0400000000000000" pitchFamily="34" charset="-128"/>
                <a:ea typeface="BIZ UDPGothic" panose="020B0400000000000000" pitchFamily="34" charset="-128"/>
                <a:hlinkClick r:id="rId6"/>
              </a:rPr>
              <a:t>https://brill.com/view/journals/rdj/rdj-overview.xml</a:t>
            </a:r>
            <a:endParaRPr lang="ja-JP" altLang="en-US" sz="1200" dirty="0">
              <a:solidFill>
                <a:prstClr val="black"/>
              </a:solidFill>
              <a:latin typeface="BIZ UDPGothic" panose="020B0400000000000000" pitchFamily="34" charset="-128"/>
              <a:ea typeface="BIZ UDPGothic" panose="020B0400000000000000" pitchFamily="34" charset="-128"/>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dirty="0"/>
              <a:t>Polar Data Journal </a:t>
            </a:r>
            <a:r>
              <a:rPr lang="en-US" altLang="ja-JP" sz="1200" dirty="0">
                <a:solidFill>
                  <a:prstClr val="black"/>
                </a:solidFill>
                <a:latin typeface="BIZ UDPGothic" panose="020B0400000000000000" pitchFamily="34" charset="-128"/>
                <a:ea typeface="BIZ UDPGothic" panose="020B0400000000000000" pitchFamily="34" charset="-128"/>
                <a:hlinkClick r:id="rId7"/>
              </a:rPr>
              <a:t>https://pdr.repo.nii.ac.jp/</a:t>
            </a:r>
            <a:endParaRPr lang="en-US" altLang="ja-JP" sz="1200" dirty="0">
              <a:solidFill>
                <a:prstClr val="black"/>
              </a:solidFill>
              <a:latin typeface="BIZ UDPGothic" panose="020B0400000000000000" pitchFamily="34" charset="-128"/>
              <a:ea typeface="BIZ UDPGothic" panose="020B0400000000000000" pitchFamily="34" charset="-128"/>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a:solidFill>
                  <a:schemeClr val="tx1"/>
                </a:solidFill>
                <a:latin typeface="BIZ UDPGothic" panose="020B0400000000000000" pitchFamily="34" charset="-128"/>
                <a:ea typeface="BIZ UDPGothic" panose="020B0400000000000000" pitchFamily="34" charset="-128"/>
              </a:rPr>
              <a:t>西薗由依 </a:t>
            </a:r>
            <a:r>
              <a:rPr lang="en-US" altLang="ja-JP" sz="1200" dirty="0">
                <a:solidFill>
                  <a:schemeClr val="tx1"/>
                </a:solidFill>
                <a:latin typeface="BIZ UDPGothic" panose="020B0400000000000000" pitchFamily="34" charset="-128"/>
                <a:ea typeface="BIZ UDPGothic" panose="020B0400000000000000" pitchFamily="34" charset="-128"/>
              </a:rPr>
              <a:t>et al. </a:t>
            </a:r>
            <a:r>
              <a:rPr lang="ja-JP" altLang="en-US" sz="1200" dirty="0">
                <a:solidFill>
                  <a:schemeClr val="tx1"/>
                </a:solidFill>
                <a:latin typeface="BIZ UDPGothic" panose="020B0400000000000000" pitchFamily="34" charset="-128"/>
                <a:ea typeface="BIZ UDPGothic" panose="020B0400000000000000" pitchFamily="34" charset="-128"/>
              </a:rPr>
              <a:t>（</a:t>
            </a:r>
            <a:r>
              <a:rPr lang="en-US" altLang="ja-JP" sz="1200" dirty="0">
                <a:solidFill>
                  <a:schemeClr val="tx1"/>
                </a:solidFill>
                <a:latin typeface="BIZ UDPGothic" panose="020B0400000000000000" pitchFamily="34" charset="-128"/>
                <a:ea typeface="BIZ UDPGothic" panose="020B0400000000000000" pitchFamily="34" charset="-128"/>
              </a:rPr>
              <a:t>2020, 10, 29</a:t>
            </a:r>
            <a:r>
              <a:rPr lang="ja-JP" altLang="en-US" sz="1200" dirty="0">
                <a:solidFill>
                  <a:schemeClr val="tx1"/>
                </a:solidFill>
                <a:latin typeface="BIZ UDPGothic" panose="020B0400000000000000" pitchFamily="34" charset="-128"/>
                <a:ea typeface="BIZ UDPGothic" panose="020B0400000000000000" pitchFamily="34" charset="-128"/>
              </a:rPr>
              <a:t>）「</a:t>
            </a:r>
            <a:r>
              <a:rPr kumimoji="1" lang="ja-JP" altLang="en-US" sz="1200" dirty="0">
                <a:solidFill>
                  <a:schemeClr val="tx1"/>
                </a:solidFill>
                <a:latin typeface="BIZ UDPGothic" panose="020B0400000000000000" pitchFamily="34" charset="-128"/>
                <a:ea typeface="BIZ UDPGothic" panose="020B0400000000000000" pitchFamily="34" charset="-128"/>
              </a:rPr>
              <a:t>研究者のための研究データマネジメント</a:t>
            </a:r>
            <a:r>
              <a:rPr kumimoji="1" lang="en-US" altLang="ja-JP" sz="1200" dirty="0">
                <a:solidFill>
                  <a:schemeClr val="tx1"/>
                </a:solidFill>
                <a:latin typeface="BIZ UDPGothic" panose="020B0400000000000000" pitchFamily="34" charset="-128"/>
                <a:ea typeface="BIZ UDPGothic" panose="020B0400000000000000" pitchFamily="34" charset="-128"/>
              </a:rPr>
              <a:t>_</a:t>
            </a:r>
            <a:r>
              <a:rPr kumimoji="1" lang="ja-JP" altLang="en-US" sz="1200" dirty="0">
                <a:solidFill>
                  <a:schemeClr val="tx1"/>
                </a:solidFill>
                <a:latin typeface="BIZ UDPGothic" panose="020B0400000000000000" pitchFamily="34" charset="-128"/>
                <a:ea typeface="BIZ UDPGothic" panose="020B0400000000000000" pitchFamily="34" charset="-128"/>
              </a:rPr>
              <a:t>研究後</a:t>
            </a:r>
            <a:r>
              <a:rPr kumimoji="1" lang="en-US" altLang="ja-JP" sz="1200" dirty="0">
                <a:solidFill>
                  <a:schemeClr val="tx1"/>
                </a:solidFill>
                <a:latin typeface="BIZ UDPGothic" panose="020B0400000000000000" pitchFamily="34" charset="-128"/>
                <a:ea typeface="BIZ UDPGothic" panose="020B0400000000000000" pitchFamily="34" charset="-128"/>
              </a:rPr>
              <a:t>_</a:t>
            </a:r>
            <a:r>
              <a:rPr kumimoji="1" lang="ja-JP" altLang="en-US" sz="1200" dirty="0">
                <a:solidFill>
                  <a:schemeClr val="tx1"/>
                </a:solidFill>
                <a:latin typeface="BIZ UDPGothic" panose="020B0400000000000000" pitchFamily="34" charset="-128"/>
                <a:ea typeface="BIZ UDPGothic" panose="020B0400000000000000" pitchFamily="34" charset="-128"/>
              </a:rPr>
              <a:t>データ論文を通じたデータ公開」</a:t>
            </a:r>
            <a:r>
              <a:rPr kumimoji="1" lang="en-US" altLang="ja-JP" sz="1200" dirty="0">
                <a:solidFill>
                  <a:schemeClr val="tx1"/>
                </a:solidFill>
                <a:latin typeface="BIZ UDPGothic" panose="020B0400000000000000" pitchFamily="34" charset="-128"/>
                <a:ea typeface="BIZ UDPGothic" panose="020B0400000000000000" pitchFamily="34" charset="-128"/>
              </a:rPr>
              <a:t>『</a:t>
            </a:r>
            <a:r>
              <a:rPr kumimoji="1" lang="ja-JP" altLang="en-US" sz="1200" dirty="0">
                <a:solidFill>
                  <a:schemeClr val="tx1"/>
                </a:solidFill>
                <a:latin typeface="BIZ UDPGothic" panose="020B0400000000000000" pitchFamily="34" charset="-128"/>
                <a:ea typeface="BIZ UDPGothic" panose="020B0400000000000000" pitchFamily="34" charset="-128"/>
              </a:rPr>
              <a:t>教材「研究者のためのデータマネジメント」</a:t>
            </a:r>
            <a:r>
              <a:rPr kumimoji="1" lang="en-US" altLang="ja-JP" sz="1200" dirty="0">
                <a:solidFill>
                  <a:schemeClr val="tx1"/>
                </a:solidFill>
                <a:latin typeface="BIZ UDPGothic" panose="020B0400000000000000" pitchFamily="34" charset="-128"/>
                <a:ea typeface="BIZ UDPGothic" panose="020B0400000000000000" pitchFamily="34" charset="-128"/>
              </a:rPr>
              <a:t>』, </a:t>
            </a:r>
            <a:r>
              <a:rPr lang="en-US" altLang="ja-JP" sz="1200" dirty="0">
                <a:solidFill>
                  <a:schemeClr val="tx1"/>
                </a:solidFill>
                <a:latin typeface="BIZ UDPGothic" panose="020B0400000000000000" pitchFamily="34" charset="-128"/>
                <a:ea typeface="BIZ UDPGothic" panose="020B0400000000000000" pitchFamily="34" charset="-128"/>
              </a:rPr>
              <a:t>pp.2, 3. </a:t>
            </a:r>
            <a:r>
              <a:rPr lang="en-US" altLang="ja-JP" sz="1200" dirty="0">
                <a:solidFill>
                  <a:schemeClr val="tx1"/>
                </a:solidFill>
                <a:latin typeface="BIZ UDPGothic" panose="020B0400000000000000" pitchFamily="34" charset="-128"/>
                <a:ea typeface="BIZ UDPGothic" panose="020B0400000000000000" pitchFamily="34" charset="-128"/>
                <a:hlinkClick r:id="rId8"/>
              </a:rPr>
              <a:t>https://jpcoar.repo.nii.ac.jp/records/294</a:t>
            </a:r>
            <a:endParaRPr kumimoji="1" lang="en-US" altLang="ja-JP" dirty="0"/>
          </a:p>
          <a:p>
            <a:pPr marL="171450" indent="-171450">
              <a:buFont typeface="Arial" panose="020B0604020202020204" pitchFamily="34" charset="0"/>
              <a:buChar char="•"/>
            </a:pPr>
            <a:endParaRPr kumimoji="1" lang="ja-JP" alt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900" u="none" strike="noStrike" dirty="0">
                <a:solidFill>
                  <a:srgbClr val="000000"/>
                </a:solidFill>
                <a:effectLst/>
              </a:rPr>
              <a:t>```</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A7919C-4912-4735-87B6-4DACAAD3F1B7}" type="slidenum">
              <a:rPr kumimoji="1" lang="ja-JP" altLang="en-US" sz="1200" u="none" strike="noStrike" kern="1200" cap="none" spc="0" normalizeH="0" baseline="0" noProof="0" smtClean="0">
                <a:ln>
                  <a:noFill/>
                </a:ln>
                <a:solidFill>
                  <a:prstClr val="black"/>
                </a:solidFill>
                <a:effectLst/>
                <a:uLnTx/>
                <a:uFillTx/>
                <a:latin typeface="BIZ UDPGothic" panose="020B0400000000000000" pitchFamily="34" charset="-128"/>
                <a:ea typeface="BIZ UDPGothic" panose="020B0400000000000000"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1" lang="ja-JP" altLang="en-US" sz="120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endParaRPr>
          </a:p>
        </p:txBody>
      </p:sp>
    </p:spTree>
    <p:extLst>
      <p:ext uri="{BB962C8B-B14F-4D97-AF65-F5344CB8AC3E}">
        <p14:creationId xmlns:p14="http://schemas.microsoft.com/office/powerpoint/2010/main" val="23071370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714625" y="376238"/>
            <a:ext cx="4435475" cy="2495550"/>
          </a:xfrm>
        </p:spPr>
      </p:sp>
      <p:sp>
        <p:nvSpPr>
          <p:cNvPr id="3" name="ノート プレースホルダー 2"/>
          <p:cNvSpPr>
            <a:spLocks noGrp="1"/>
          </p:cNvSpPr>
          <p:nvPr>
            <p:ph type="body" idx="1"/>
          </p:nvPr>
        </p:nvSpPr>
        <p:spPr/>
        <p:txBody>
          <a:bodyPr/>
          <a:lstStyle/>
          <a:p>
            <a:r>
              <a:rPr kumimoji="1" lang="en-US" altLang="ja-JP" dirty="0"/>
              <a:t>Topic:</a:t>
            </a:r>
            <a:r>
              <a:rPr kumimoji="1" lang="ja-JP" altLang="en-US" dirty="0"/>
              <a:t>機関リポジトリによる研究データ公開の流れ</a:t>
            </a:r>
            <a:endParaRPr lang="en-US" altLang="ja-JP" dirty="0"/>
          </a:p>
          <a:p>
            <a:endParaRPr lang="en-US" altLang="ja-JP" sz="900" u="none" strike="noStrike" dirty="0">
              <a:solidFill>
                <a:srgbClr val="000000"/>
              </a:solidFill>
              <a:effectLst/>
            </a:endParaRPr>
          </a:p>
          <a:p>
            <a:r>
              <a:rPr lang="en-US" altLang="ja-JP" sz="900" u="none" strike="noStrike" dirty="0">
                <a:solidFill>
                  <a:srgbClr val="000000"/>
                </a:solidFill>
                <a:effectLst/>
              </a:rPr>
              <a:t>```text</a:t>
            </a:r>
          </a:p>
          <a:p>
            <a:r>
              <a:rPr kumimoji="1" lang="ja-JP" altLang="en-US" dirty="0"/>
              <a:t>ここでは、機関リポジトリでの、研究データの、一般的な登録手順を説明します。</a:t>
            </a:r>
            <a:endParaRPr kumimoji="1" lang="en-US" altLang="ja-JP" dirty="0"/>
          </a:p>
          <a:p>
            <a:r>
              <a:rPr kumimoji="1" lang="ja-JP" altLang="en-US" dirty="0"/>
              <a:t>あくまでひとつの例です。詳細については、ご所属の機関の担当者にお尋ねください。</a:t>
            </a:r>
            <a:endParaRPr kumimoji="1" lang="en-US" altLang="ja-JP" dirty="0"/>
          </a:p>
          <a:p>
            <a:endParaRPr kumimoji="1" lang="en-US" altLang="ja-JP" dirty="0"/>
          </a:p>
          <a:p>
            <a:r>
              <a:rPr kumimoji="1" lang="ja-JP" altLang="en-US" dirty="0"/>
              <a:t>まず、研究データの作成に関わった方に、機関リポジトリでの公開の同意を得てください。</a:t>
            </a:r>
            <a:endParaRPr kumimoji="1" lang="en-US" altLang="ja-JP" dirty="0"/>
          </a:p>
          <a:p>
            <a:r>
              <a:rPr kumimoji="1" lang="ja-JP" altLang="en-US" dirty="0"/>
              <a:t>次に、公開するファイルを準備してください。</a:t>
            </a:r>
            <a:endParaRPr kumimoji="1" lang="en-US" altLang="ja-JP" dirty="0"/>
          </a:p>
          <a:p>
            <a:r>
              <a:rPr kumimoji="1" lang="ja-JP" altLang="en-US" sz="900" dirty="0"/>
              <a:t>その後で、機関リポジトリの運用を行っている事務の担当者に</a:t>
            </a:r>
            <a:r>
              <a:rPr lang="ja-JP" altLang="en-US" sz="900" dirty="0"/>
              <a:t>データの公開希望を</a:t>
            </a:r>
            <a:r>
              <a:rPr kumimoji="1" lang="ja-JP" altLang="en-US" sz="900" dirty="0"/>
              <a:t>ご連絡ください。その際、具体的な手順について一通り尋ねてみるとよいでしょう。一般的には、データの種類、どのようなメタデータ情報を表示したいか、２次利用をどのように認めるか、などの希望に合わせて、必要なメタデータ項目を連絡します。</a:t>
            </a:r>
            <a:endParaRPr kumimoji="1" lang="en-US" altLang="ja-JP" sz="900" dirty="0"/>
          </a:p>
          <a:p>
            <a:r>
              <a:rPr kumimoji="1" lang="ja-JP" altLang="en-US" sz="900" dirty="0"/>
              <a:t>手順に従って、研究データとメタデータを送れば、あとは担当者が、機関リポジトリへの、登録作業を行ってくれる場合が多いです。</a:t>
            </a:r>
            <a:endParaRPr kumimoji="1" lang="en-US" altLang="ja-JP" sz="900" dirty="0"/>
          </a:p>
          <a:p>
            <a:r>
              <a:rPr lang="en-US" altLang="ja-JP" sz="900" u="none" strike="noStrike" dirty="0">
                <a:solidFill>
                  <a:srgbClr val="000000"/>
                </a:solidFill>
                <a:effectLst/>
              </a:rPr>
              <a:t>```</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dirty="0"/>
          </a:p>
          <a:p>
            <a:r>
              <a:rPr lang="en-US" altLang="ja-JP" sz="900" u="none" strike="noStrike" dirty="0">
                <a:solidFill>
                  <a:srgbClr val="000000"/>
                </a:solidFill>
                <a:effectLst/>
              </a:rPr>
              <a:t>```description</a:t>
            </a:r>
          </a:p>
          <a:p>
            <a:r>
              <a:rPr kumimoji="1" lang="ja-JP" altLang="en-US" dirty="0"/>
              <a:t>機関リポジトリでの研究データの一般的な登録手順を説明します。</a:t>
            </a:r>
            <a:endParaRPr kumimoji="1" lang="en-US" altLang="ja-JP" dirty="0"/>
          </a:p>
          <a:p>
            <a:r>
              <a:rPr kumimoji="1" lang="ja-JP" altLang="en-US" dirty="0"/>
              <a:t>あくまで一例です。詳細については、ご所属の機関の担当者にお尋ねください。</a:t>
            </a:r>
            <a:endParaRPr kumimoji="1" lang="en-US" altLang="ja-JP" dirty="0"/>
          </a:p>
          <a:p>
            <a:endParaRPr kumimoji="1" lang="en-US" altLang="ja-JP" dirty="0"/>
          </a:p>
          <a:p>
            <a:r>
              <a:rPr kumimoji="1" lang="ja-JP" altLang="en-US" dirty="0"/>
              <a:t>まず、研究データの作成に関わった方に、機関リポジトリでの公開の同意を得てください。</a:t>
            </a:r>
            <a:endParaRPr kumimoji="1" lang="en-US" altLang="ja-JP" dirty="0"/>
          </a:p>
          <a:p>
            <a:r>
              <a:rPr kumimoji="1" lang="ja-JP" altLang="en-US" dirty="0"/>
              <a:t>次に、公開するファイルを準備してください。</a:t>
            </a:r>
            <a:endParaRPr kumimoji="1" lang="en-US" altLang="ja-JP" dirty="0"/>
          </a:p>
          <a:p>
            <a:r>
              <a:rPr kumimoji="1" lang="ja-JP" altLang="en-US" sz="900" dirty="0"/>
              <a:t>その後で、機関リポジトリの運用を行っている事務の担当者に</a:t>
            </a:r>
            <a:r>
              <a:rPr lang="ja-JP" altLang="en-US" sz="900" dirty="0"/>
              <a:t>データの公開希望を</a:t>
            </a:r>
            <a:r>
              <a:rPr kumimoji="1" lang="ja-JP" altLang="en-US" sz="900" dirty="0"/>
              <a:t>ご連絡ください。その際、具体的な手順について一通り尋ねてみるとよいでしょう。一般的には、データの種類、どのようなメタデータ情報を表示したいか、２次利用をどのように認めるか、などの希望をに合わせて、必要なメタデータ項目を連絡することが多いようです。</a:t>
            </a:r>
            <a:endParaRPr kumimoji="1" lang="en-US" altLang="ja-JP" sz="900" dirty="0"/>
          </a:p>
          <a:p>
            <a:r>
              <a:rPr kumimoji="1" lang="ja-JP" altLang="en-US" sz="900" dirty="0"/>
              <a:t>手順に従って、研究データとメタデータを送れば、あとは担当者が機関リポジトリへの登録作業を行ってくれることが多いです。</a:t>
            </a:r>
            <a:endParaRPr kumimoji="1" lang="en-US" altLang="ja-JP" sz="9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900" u="none" strike="noStrike" dirty="0">
                <a:solidFill>
                  <a:srgbClr val="000000"/>
                </a:solidFill>
                <a:effectLst/>
              </a:rPr>
              <a:t>```</a:t>
            </a:r>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9C2C880-4691-40F3-8CCE-18AAE8C1923B}" type="slidenum">
              <a:rPr kumimoji="1" lang="ja-JP" altLang="en-US" sz="1200" u="none" strike="noStrike" kern="1200" cap="none" spc="0" normalizeH="0" baseline="0" noProof="0" smtClean="0">
                <a:ln>
                  <a:noFill/>
                </a:ln>
                <a:solidFill>
                  <a:prstClr val="black"/>
                </a:solidFill>
                <a:effectLst/>
                <a:uLnTx/>
                <a:uFillTx/>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1" lang="ja-JP" altLang="en-US" sz="1200" u="none" strike="noStrike" kern="1200" cap="none" spc="0" normalizeH="0" baseline="0" noProof="0">
              <a:ln>
                <a:noFill/>
              </a:ln>
              <a:solidFill>
                <a:prstClr val="black"/>
              </a:solidFill>
              <a:effectLst/>
              <a:uLnTx/>
              <a:uFillTx/>
              <a:cs typeface="+mn-cs"/>
            </a:endParaRPr>
          </a:p>
        </p:txBody>
      </p:sp>
    </p:spTree>
    <p:extLst>
      <p:ext uri="{BB962C8B-B14F-4D97-AF65-F5344CB8AC3E}">
        <p14:creationId xmlns:p14="http://schemas.microsoft.com/office/powerpoint/2010/main" val="10210747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dirty="0"/>
              <a:t>Topic:</a:t>
            </a:r>
            <a:r>
              <a:rPr kumimoji="1" lang="ja-JP" altLang="en-US" dirty="0"/>
              <a:t>機関リポジトリによる研究データ公開の流れ</a:t>
            </a:r>
            <a:endParaRPr lang="en-US" altLang="ja-JP" dirty="0"/>
          </a:p>
          <a:p>
            <a:endParaRPr lang="en-US" altLang="ja-JP" sz="900" u="none" strike="noStrike" dirty="0">
              <a:solidFill>
                <a:srgbClr val="000000"/>
              </a:solidFill>
              <a:effectLst/>
            </a:endParaRPr>
          </a:p>
          <a:p>
            <a:r>
              <a:rPr lang="en-US" altLang="ja-JP" sz="900" u="none" strike="noStrike" dirty="0">
                <a:solidFill>
                  <a:srgbClr val="000000"/>
                </a:solidFill>
                <a:effectLst/>
              </a:rPr>
              <a:t>```text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en-US" b="0" dirty="0"/>
              <a:t>機関リポジトリ</a:t>
            </a:r>
            <a:r>
              <a:rPr kumimoji="1" lang="ja-JP" altLang="en-US" dirty="0"/>
              <a:t>での</a:t>
            </a:r>
            <a:r>
              <a:rPr lang="ja-JP" altLang="en-US" b="0" dirty="0"/>
              <a:t>一般的な</a:t>
            </a:r>
            <a:r>
              <a:rPr kumimoji="1" lang="ja-JP" altLang="en-US" dirty="0"/>
              <a:t>公開手順を、</a:t>
            </a:r>
            <a:r>
              <a:rPr kumimoji="1" lang="en-US" altLang="ja-JP" dirty="0"/>
              <a:t>(</a:t>
            </a:r>
            <a:r>
              <a:rPr kumimoji="1" lang="ja-JP" altLang="en-US" dirty="0"/>
              <a:t>図に</a:t>
            </a:r>
            <a:r>
              <a:rPr kumimoji="1" lang="en-US" altLang="ja-JP" dirty="0"/>
              <a:t>)[kana:"</a:t>
            </a:r>
            <a:r>
              <a:rPr kumimoji="1" lang="ja-JP" altLang="en-US" dirty="0"/>
              <a:t>ズニ</a:t>
            </a:r>
            <a:r>
              <a:rPr kumimoji="1" lang="en-US" altLang="ja-JP"/>
              <a:t>'"]</a:t>
            </a:r>
            <a:r>
              <a:rPr kumimoji="1" lang="ja-JP" altLang="en-US" dirty="0" err="1"/>
              <a:t>、</a:t>
            </a:r>
            <a:r>
              <a:rPr kumimoji="1" lang="ja-JP" altLang="en-US" dirty="0"/>
              <a:t>しめしています。</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900" u="none" strike="noStrike" dirty="0">
                <a:solidFill>
                  <a:srgbClr val="000000"/>
                </a:solidFill>
                <a:effectLst/>
              </a:rPr>
              <a:t>```</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dirty="0"/>
          </a:p>
          <a:p>
            <a:r>
              <a:rPr lang="en-US" altLang="ja-JP" sz="900" u="none" strike="noStrike" dirty="0">
                <a:solidFill>
                  <a:srgbClr val="000000"/>
                </a:solidFill>
                <a:effectLst/>
              </a:rPr>
              <a:t>```description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en-US" b="0" dirty="0"/>
              <a:t>機関リポジトリ</a:t>
            </a:r>
            <a:r>
              <a:rPr kumimoji="1" lang="ja-JP" altLang="en-US" dirty="0"/>
              <a:t>での</a:t>
            </a:r>
            <a:r>
              <a:rPr lang="ja-JP" altLang="en-US" b="0" dirty="0"/>
              <a:t>一般的な</a:t>
            </a:r>
            <a:r>
              <a:rPr kumimoji="1" lang="ja-JP" altLang="en-US" dirty="0"/>
              <a:t>公開手順を図示しています。</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900" u="none" strike="noStrike" dirty="0">
                <a:solidFill>
                  <a:srgbClr val="000000"/>
                </a:solidFill>
                <a:effectLst/>
              </a:rPr>
              <a:t>```</a:t>
            </a:r>
            <a:endParaRPr kumimoji="1" lang="en-US" altLang="ja-JP" dirty="0"/>
          </a:p>
        </p:txBody>
      </p:sp>
      <p:sp>
        <p:nvSpPr>
          <p:cNvPr id="4" name="スライド番号プレースホルダー 3"/>
          <p:cNvSpPr>
            <a:spLocks noGrp="1"/>
          </p:cNvSpPr>
          <p:nvPr>
            <p:ph type="sldNum" sz="quarter" idx="5"/>
          </p:nvPr>
        </p:nvSpPr>
        <p:spPr/>
        <p:txBody>
          <a:bodyPr/>
          <a:lstStyle/>
          <a:p>
            <a:fld id="{AD6DF9AA-5AB5-4326-9CCD-AA97D5B6B7BE}" type="slidenum">
              <a:rPr kumimoji="1" lang="ja-JP" altLang="en-US" smtClean="0"/>
              <a:t>20</a:t>
            </a:fld>
            <a:endParaRPr kumimoji="1" lang="ja-JP" altLang="en-US"/>
          </a:p>
        </p:txBody>
      </p:sp>
    </p:spTree>
    <p:extLst>
      <p:ext uri="{BB962C8B-B14F-4D97-AF65-F5344CB8AC3E}">
        <p14:creationId xmlns:p14="http://schemas.microsoft.com/office/powerpoint/2010/main" val="16946154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Topic:</a:t>
            </a:r>
            <a:r>
              <a:rPr kumimoji="1" lang="ja-JP" altLang="en-US" dirty="0"/>
              <a:t>機関リポジトリによる研究データ公開の流れ</a:t>
            </a:r>
            <a:endParaRPr lang="en-US" altLang="ja-JP" dirty="0"/>
          </a:p>
          <a:p>
            <a:endParaRPr lang="en-US" altLang="ja-JP" sz="900" u="none" strike="noStrike" dirty="0">
              <a:solidFill>
                <a:srgbClr val="000000"/>
              </a:solidFill>
              <a:effectLst/>
            </a:endParaRPr>
          </a:p>
          <a:p>
            <a:r>
              <a:rPr lang="en-US" altLang="ja-JP" sz="900" u="none" strike="noStrike" dirty="0">
                <a:solidFill>
                  <a:srgbClr val="000000"/>
                </a:solidFill>
                <a:effectLst/>
              </a:rPr>
              <a:t>```text</a:t>
            </a: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dirty="0"/>
              <a:t>機関リポジトリに登録したコンテンツのメタデータは、</a:t>
            </a:r>
            <a:r>
              <a:rPr lang="en-US" altLang="ja-JP" sz="900" dirty="0"/>
              <a:t>N.I.I.(</a:t>
            </a:r>
            <a:r>
              <a:rPr lang="ja-JP" altLang="en-US" sz="900" dirty="0"/>
              <a:t>国立情報学研究所</a:t>
            </a:r>
            <a:r>
              <a:rPr lang="en-US" altLang="ja-JP" sz="900" dirty="0"/>
              <a:t>)</a:t>
            </a:r>
            <a:r>
              <a:rPr lang="ja-JP" altLang="en-US" sz="900" dirty="0"/>
              <a:t>の、</a:t>
            </a:r>
            <a:r>
              <a:rPr lang="en-US" altLang="ja-JP" sz="900" dirty="0"/>
              <a:t>I.R.D.B.</a:t>
            </a:r>
            <a:r>
              <a:rPr lang="ja-JP" altLang="en-US" sz="900" dirty="0"/>
              <a:t>というデータベースによって収集されます。メタデータは、さらに</a:t>
            </a:r>
            <a:r>
              <a:rPr kumimoji="1" lang="en-US" altLang="ja-JP" dirty="0"/>
              <a:t>(</a:t>
            </a:r>
            <a:r>
              <a:rPr kumimoji="1" lang="ja-JP" altLang="en-US" dirty="0"/>
              <a:t>各</a:t>
            </a:r>
            <a:r>
              <a:rPr kumimoji="1" lang="en-US" altLang="ja-JP" dirty="0"/>
              <a:t>)[kana:"</a:t>
            </a:r>
            <a:r>
              <a:rPr kumimoji="1" lang="ja-JP" altLang="en-US" dirty="0"/>
              <a:t>カ</a:t>
            </a:r>
            <a:r>
              <a:rPr kumimoji="1" lang="en-US" altLang="ja-JP" dirty="0"/>
              <a:t>'</a:t>
            </a:r>
            <a:r>
              <a:rPr kumimoji="1" lang="ja-JP" altLang="en-US" dirty="0"/>
              <a:t>ク</a:t>
            </a:r>
            <a:r>
              <a:rPr kumimoji="1" lang="en-US" altLang="ja-JP" dirty="0"/>
              <a:t>"]</a:t>
            </a:r>
            <a:r>
              <a:rPr lang="ja-JP" altLang="en-US" sz="900" dirty="0"/>
              <a:t>データベース等に流通し、研究の</a:t>
            </a:r>
            <a:r>
              <a:rPr lang="en-US" altLang="ja-JP" sz="900" dirty="0"/>
              <a:t>(</a:t>
            </a:r>
            <a:r>
              <a:rPr lang="ja-JP" altLang="en-US" sz="900" dirty="0"/>
              <a:t>可視化</a:t>
            </a:r>
            <a:r>
              <a:rPr lang="en-US" altLang="ja-JP" sz="900" dirty="0"/>
              <a:t>)[kana:"</a:t>
            </a:r>
            <a:r>
              <a:rPr lang="ja-JP" altLang="en-US" sz="900" dirty="0"/>
              <a:t>カシカ</a:t>
            </a:r>
            <a:r>
              <a:rPr lang="en-US" altLang="ja-JP" sz="900"/>
              <a:t>'"]</a:t>
            </a:r>
            <a:r>
              <a:rPr lang="ja-JP" altLang="en-US" sz="900" dirty="0"/>
              <a:t>を促進します。</a:t>
            </a:r>
            <a:endParaRPr lang="en-US" altLang="ja-JP" sz="900" dirty="0"/>
          </a:p>
          <a:p>
            <a:pPr marL="0" indent="0">
              <a:buNone/>
            </a:pPr>
            <a:r>
              <a:rPr lang="ja-JP" altLang="en-US" sz="900" dirty="0"/>
              <a:t>また、多くの</a:t>
            </a:r>
            <a:r>
              <a:rPr kumimoji="1" lang="ja-JP" altLang="en-US" sz="900" dirty="0"/>
              <a:t>機関リポジトリは</a:t>
            </a:r>
            <a:r>
              <a:rPr lang="en-US" altLang="ja-JP" sz="900" dirty="0"/>
              <a:t>Google Scholar</a:t>
            </a:r>
            <a:r>
              <a:rPr lang="ja-JP" altLang="en-US" sz="900" dirty="0"/>
              <a:t>によって直接クロールされています。</a:t>
            </a:r>
            <a:endParaRPr lang="en-US" altLang="ja-JP" sz="900" u="none" strike="noStrike" dirty="0">
              <a:solidFill>
                <a:srgbClr val="000000"/>
              </a:solidFill>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900" u="none" strike="noStrike" dirty="0">
                <a:solidFill>
                  <a:srgbClr val="000000"/>
                </a:solidFill>
                <a:effectLst/>
              </a:rPr>
              <a:t>```</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dirty="0"/>
          </a:p>
          <a:p>
            <a:r>
              <a:rPr lang="en-US" altLang="ja-JP" sz="900" u="none" strike="noStrike" dirty="0">
                <a:solidFill>
                  <a:srgbClr val="000000"/>
                </a:solidFill>
                <a:effectLst/>
              </a:rPr>
              <a:t>```description</a:t>
            </a: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dirty="0"/>
              <a:t>機関リポジトリに登録したコンテンツのメタデータは、</a:t>
            </a:r>
            <a:r>
              <a:rPr lang="en-US" altLang="ja-JP" sz="1600" dirty="0"/>
              <a:t>N.I.I.(</a:t>
            </a:r>
            <a:r>
              <a:rPr lang="ja-JP" altLang="en-US" sz="1600" dirty="0"/>
              <a:t>国立情報学研究所</a:t>
            </a:r>
            <a:r>
              <a:rPr lang="en-US" altLang="ja-JP" sz="1600" dirty="0"/>
              <a:t>)</a:t>
            </a:r>
            <a:r>
              <a:rPr lang="ja-JP" altLang="en-US" sz="1600" dirty="0"/>
              <a:t>の</a:t>
            </a:r>
            <a:r>
              <a:rPr lang="en-US" altLang="ja-JP" sz="1600" dirty="0"/>
              <a:t>I.R.D.B.</a:t>
            </a:r>
            <a:r>
              <a:rPr lang="ja-JP" altLang="en-US" sz="1600" dirty="0"/>
              <a:t>というデータベースによって収集されます。メタデータは、さらに</a:t>
            </a:r>
            <a:r>
              <a:rPr kumimoji="1" lang="en-US" altLang="ja-JP" dirty="0"/>
              <a:t>(</a:t>
            </a:r>
            <a:r>
              <a:rPr kumimoji="1" lang="ja-JP" altLang="en-US" dirty="0"/>
              <a:t>各</a:t>
            </a:r>
            <a:r>
              <a:rPr kumimoji="1" lang="en-US" altLang="ja-JP" dirty="0"/>
              <a:t>)[kana:"</a:t>
            </a:r>
            <a:r>
              <a:rPr kumimoji="1" lang="ja-JP" altLang="en-US" dirty="0"/>
              <a:t>カ</a:t>
            </a:r>
            <a:r>
              <a:rPr kumimoji="1" lang="en-US" altLang="ja-JP" dirty="0"/>
              <a:t>'</a:t>
            </a:r>
            <a:r>
              <a:rPr kumimoji="1" lang="ja-JP" altLang="en-US" dirty="0"/>
              <a:t>ク</a:t>
            </a:r>
            <a:r>
              <a:rPr kumimoji="1" lang="en-US" altLang="ja-JP" dirty="0"/>
              <a:t>"]</a:t>
            </a:r>
            <a:r>
              <a:rPr lang="ja-JP" altLang="en-US" sz="1600" dirty="0"/>
              <a:t>データベース等に流通し、研究の可視化を促進します。</a:t>
            </a:r>
            <a:endParaRPr lang="en-US" altLang="ja-JP" sz="1600" dirty="0"/>
          </a:p>
          <a:p>
            <a:pPr marL="0" indent="0">
              <a:buNone/>
            </a:pPr>
            <a:r>
              <a:rPr lang="ja-JP" altLang="en-US" sz="1600" dirty="0"/>
              <a:t>また、多くの</a:t>
            </a:r>
            <a:r>
              <a:rPr kumimoji="1" lang="ja-JP" altLang="en-US" sz="1600" dirty="0"/>
              <a:t>機関リポジトリは</a:t>
            </a:r>
            <a:r>
              <a:rPr lang="en-US" altLang="ja-JP" sz="1600" dirty="0"/>
              <a:t>Google Scholar</a:t>
            </a:r>
            <a:r>
              <a:rPr lang="ja-JP" altLang="en-US" sz="1600" dirty="0"/>
              <a:t>によって直接クロールされています。</a:t>
            </a:r>
            <a:endParaRPr lang="en-US" altLang="ja-JP" sz="1600" u="none" strike="noStrike" dirty="0">
              <a:solidFill>
                <a:srgbClr val="000000"/>
              </a:solidFill>
              <a:effectLst/>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900" dirty="0">
                <a:latin typeface="BIZ UDPGothic" panose="020B0400000000000000" pitchFamily="34" charset="-128"/>
                <a:ea typeface="BIZ UDPGothic" panose="020B0400000000000000" pitchFamily="34" charset="-128"/>
              </a:rPr>
              <a:t>国立情報学研究所（</a:t>
            </a:r>
            <a:r>
              <a:rPr lang="en-US" altLang="ja-JP" sz="900" dirty="0">
                <a:latin typeface="BIZ UDPGothic" panose="020B0400000000000000" pitchFamily="34" charset="-128"/>
                <a:ea typeface="BIZ UDPGothic" panose="020B0400000000000000" pitchFamily="34" charset="-128"/>
              </a:rPr>
              <a:t>n.d.</a:t>
            </a:r>
            <a:r>
              <a:rPr lang="ja-JP" altLang="en-US" sz="900" dirty="0">
                <a:latin typeface="BIZ UDPGothic" panose="020B0400000000000000" pitchFamily="34" charset="-128"/>
                <a:ea typeface="BIZ UDPGothic" panose="020B0400000000000000" pitchFamily="34" charset="-128"/>
              </a:rPr>
              <a:t>）「学術機関リポジトリデータベースサポート」</a:t>
            </a:r>
            <a:r>
              <a:rPr lang="en-US" altLang="ja-JP" sz="900" dirty="0">
                <a:latin typeface="BIZ UDPGothic" panose="020B0400000000000000" pitchFamily="34" charset="-128"/>
                <a:ea typeface="BIZ UDPGothic" panose="020B0400000000000000" pitchFamily="34" charset="-128"/>
              </a:rPr>
              <a:t>.</a:t>
            </a:r>
            <a:r>
              <a:rPr lang="ja-JP" altLang="en-US" sz="900" dirty="0">
                <a:latin typeface="BIZ UDPGothic" panose="020B0400000000000000" pitchFamily="34" charset="-128"/>
                <a:ea typeface="BIZ UDPGothic" panose="020B0400000000000000" pitchFamily="34" charset="-128"/>
              </a:rPr>
              <a:t> </a:t>
            </a:r>
            <a:r>
              <a:rPr lang="ja-JP" altLang="en-US" sz="900" dirty="0">
                <a:latin typeface="BIZ UDPGothic" panose="020B0400000000000000" pitchFamily="34" charset="-128"/>
                <a:ea typeface="BIZ UDPGothic" panose="020B0400000000000000" pitchFamily="34" charset="-128"/>
                <a:hlinkClick r:id="rId3"/>
              </a:rPr>
              <a:t>https://support.irdb.nii.ac.jp/ja</a:t>
            </a:r>
            <a:endParaRPr lang="ja-JP" altLang="en-US" sz="900" dirty="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endParaRPr lang="en-US" altLang="ja-JP" sz="900"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900" u="none" strike="noStrike" dirty="0">
                <a:solidFill>
                  <a:srgbClr val="000000"/>
                </a:solidFill>
                <a:effectLst/>
              </a:rPr>
              <a:t>```</a:t>
            </a:r>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fld id="{AD6DF9AA-5AB5-4326-9CCD-AA97D5B6B7BE}" type="slidenum">
              <a:rPr kumimoji="1" lang="ja-JP" altLang="en-US" smtClean="0"/>
              <a:t>21</a:t>
            </a:fld>
            <a:endParaRPr kumimoji="1" lang="ja-JP" altLang="en-US"/>
          </a:p>
        </p:txBody>
      </p:sp>
    </p:spTree>
    <p:extLst>
      <p:ext uri="{BB962C8B-B14F-4D97-AF65-F5344CB8AC3E}">
        <p14:creationId xmlns:p14="http://schemas.microsoft.com/office/powerpoint/2010/main" val="13604950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900" dirty="0"/>
              <a:t>Topic:</a:t>
            </a:r>
            <a:r>
              <a:rPr kumimoji="1" lang="ja-JP" altLang="en-US" sz="900" dirty="0"/>
              <a:t>機関リポジトリによる研究データ公開の流れ</a:t>
            </a:r>
            <a:endParaRPr lang="en-US" altLang="ja-JP" sz="900" dirty="0"/>
          </a:p>
          <a:p>
            <a:endParaRPr lang="en-US" altLang="ja-JP" sz="900" u="none" strike="noStrike" dirty="0">
              <a:solidFill>
                <a:srgbClr val="000000"/>
              </a:solidFill>
              <a:effectLst/>
            </a:endParaRPr>
          </a:p>
          <a:p>
            <a:r>
              <a:rPr lang="en-US" altLang="ja-JP" sz="900" u="none" strike="noStrike" dirty="0">
                <a:solidFill>
                  <a:srgbClr val="000000"/>
                </a:solidFill>
                <a:effectLst/>
              </a:rPr>
              <a:t>```text</a:t>
            </a:r>
            <a:endParaRPr kumimoji="1" lang="en-US" altLang="ja-JP" sz="9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en-US" sz="900" u="none" strike="noStrike" dirty="0">
                <a:solidFill>
                  <a:srgbClr val="000000"/>
                </a:solidFill>
                <a:effectLst/>
              </a:rPr>
              <a:t>こちらが参照資料です。</a:t>
            </a:r>
            <a:endParaRPr lang="en-US" altLang="ja-JP" sz="900" u="none" strike="noStrike" dirty="0">
              <a:solidFill>
                <a:srgbClr val="000000"/>
              </a:solidFill>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900" u="none" strike="noStrike" dirty="0">
                <a:solidFill>
                  <a:srgbClr val="000000"/>
                </a:solidFill>
                <a:effectLst/>
              </a:rPr>
              <a:t>```</a:t>
            </a:r>
            <a:endParaRPr kumimoji="1" lang="en-US" altLang="ja-JP" sz="9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900" dirty="0"/>
          </a:p>
          <a:p>
            <a:r>
              <a:rPr lang="en-US" altLang="ja-JP" sz="900" u="none" strike="noStrike" dirty="0">
                <a:solidFill>
                  <a:srgbClr val="000000"/>
                </a:solidFill>
                <a:effectLst/>
              </a:rPr>
              <a:t>```description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en-US" sz="900" u="none" strike="noStrike" dirty="0">
                <a:solidFill>
                  <a:srgbClr val="000000"/>
                </a:solidFill>
                <a:effectLst/>
              </a:rPr>
              <a:t>こちらが参照資料です。</a:t>
            </a:r>
            <a:endParaRPr lang="en-US" altLang="ja-JP" sz="900" u="none" strike="noStrike" dirty="0">
              <a:solidFill>
                <a:srgbClr val="000000"/>
              </a:solidFill>
              <a:effectLst/>
            </a:endParaRPr>
          </a:p>
          <a:p>
            <a:pPr marL="171450" indent="-171450">
              <a:buFont typeface="Arial" panose="020B0604020202020204" pitchFamily="34" charset="0"/>
              <a:buChar char="•"/>
            </a:pPr>
            <a:r>
              <a:rPr lang="ja-JP" altLang="en-US" sz="900" dirty="0">
                <a:latin typeface="BIZ UDPGothic" panose="020B0400000000000000" pitchFamily="34" charset="-128"/>
                <a:ea typeface="BIZ UDPGothic" panose="020B0400000000000000" pitchFamily="34" charset="-128"/>
              </a:rPr>
              <a:t>学術機関リポジトリ構築連携支援事業（</a:t>
            </a:r>
            <a:r>
              <a:rPr lang="en-US" altLang="ja-JP" sz="900" dirty="0">
                <a:latin typeface="BIZ UDPGothic" panose="020B0400000000000000" pitchFamily="34" charset="-128"/>
                <a:ea typeface="BIZ UDPGothic" panose="020B0400000000000000" pitchFamily="34" charset="-128"/>
              </a:rPr>
              <a:t>2023, 4, 6</a:t>
            </a:r>
            <a:r>
              <a:rPr lang="ja-JP" altLang="en-US" sz="900" dirty="0">
                <a:latin typeface="BIZ UDPGothic" panose="020B0400000000000000" pitchFamily="34" charset="-128"/>
                <a:ea typeface="BIZ UDPGothic" panose="020B0400000000000000" pitchFamily="34" charset="-128"/>
              </a:rPr>
              <a:t>）「機関リポジトリ公開数とコンテンツ数の推移」 </a:t>
            </a:r>
            <a:r>
              <a:rPr lang="en-US" altLang="ja-JP" sz="900" dirty="0">
                <a:latin typeface="BIZ UDPGothic" panose="020B0400000000000000" pitchFamily="34" charset="-128"/>
                <a:ea typeface="BIZ UDPGothic" panose="020B0400000000000000" pitchFamily="34" charset="-128"/>
                <a:hlinkClick r:id="rId3"/>
              </a:rPr>
              <a:t>https://www.nii.ac.jp/irp/archive/statistic/</a:t>
            </a:r>
            <a:endParaRPr lang="en-US" altLang="ja-JP" sz="900" dirty="0">
              <a:solidFill>
                <a:prstClr val="black"/>
              </a:solidFill>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ja-JP" altLang="en-US" sz="900" dirty="0">
                <a:solidFill>
                  <a:prstClr val="black"/>
                </a:solidFill>
                <a:latin typeface="BIZ UDPGothic" panose="020B0400000000000000" pitchFamily="34" charset="-128"/>
                <a:ea typeface="BIZ UDPGothic" panose="020B0400000000000000" pitchFamily="34" charset="-128"/>
              </a:rPr>
              <a:t>研究データ利活用協議会・リサーチデータサイテーション小委員会（</a:t>
            </a:r>
            <a:r>
              <a:rPr lang="en-US" altLang="ja-JP" sz="900" dirty="0">
                <a:solidFill>
                  <a:prstClr val="black"/>
                </a:solidFill>
                <a:latin typeface="BIZ UDPGothic" panose="020B0400000000000000" pitchFamily="34" charset="-128"/>
                <a:ea typeface="BIZ UDPGothic" panose="020B0400000000000000" pitchFamily="34" charset="-128"/>
              </a:rPr>
              <a:t>2019, 12, 20</a:t>
            </a:r>
            <a:r>
              <a:rPr lang="ja-JP" altLang="en-US" sz="900" dirty="0">
                <a:solidFill>
                  <a:prstClr val="black"/>
                </a:solidFill>
                <a:latin typeface="BIZ UDPGothic" panose="020B0400000000000000" pitchFamily="34" charset="-128"/>
                <a:ea typeface="BIZ UDPGothic" panose="020B0400000000000000" pitchFamily="34" charset="-128"/>
              </a:rPr>
              <a:t>）「</a:t>
            </a:r>
            <a:r>
              <a:rPr lang="en-US" altLang="ja-JP" sz="900" dirty="0">
                <a:solidFill>
                  <a:prstClr val="black"/>
                </a:solidFill>
                <a:latin typeface="BIZ UDPGothic" panose="020B0400000000000000" pitchFamily="34" charset="-128"/>
                <a:ea typeface="BIZ UDPGothic" panose="020B0400000000000000" pitchFamily="34" charset="-128"/>
              </a:rPr>
              <a:t> </a:t>
            </a:r>
            <a:r>
              <a:rPr lang="ja-JP" altLang="en-US" sz="900" dirty="0">
                <a:solidFill>
                  <a:prstClr val="black"/>
                </a:solidFill>
                <a:latin typeface="BIZ UDPGothic" panose="020B0400000000000000" pitchFamily="34" charset="-128"/>
                <a:ea typeface="BIZ UDPGothic" panose="020B0400000000000000" pitchFamily="34" charset="-128"/>
              </a:rPr>
              <a:t>研究データに</a:t>
            </a:r>
            <a:r>
              <a:rPr lang="en-US" altLang="ja-JP" sz="900" dirty="0">
                <a:solidFill>
                  <a:prstClr val="black"/>
                </a:solidFill>
                <a:latin typeface="BIZ UDPGothic" panose="020B0400000000000000" pitchFamily="34" charset="-128"/>
                <a:ea typeface="BIZ UDPGothic" panose="020B0400000000000000" pitchFamily="34" charset="-128"/>
              </a:rPr>
              <a:t>DOI</a:t>
            </a:r>
            <a:r>
              <a:rPr lang="ja-JP" altLang="en-US" sz="900" dirty="0">
                <a:solidFill>
                  <a:prstClr val="black"/>
                </a:solidFill>
                <a:latin typeface="BIZ UDPGothic" panose="020B0400000000000000" pitchFamily="34" charset="-128"/>
                <a:ea typeface="BIZ UDPGothic" panose="020B0400000000000000" pitchFamily="34" charset="-128"/>
              </a:rPr>
              <a:t>を付与するには？</a:t>
            </a:r>
            <a:r>
              <a:rPr lang="en-US" altLang="ja-JP" sz="900" dirty="0">
                <a:solidFill>
                  <a:prstClr val="black"/>
                </a:solidFill>
                <a:latin typeface="BIZ UDPGothic" panose="020B0400000000000000" pitchFamily="34" charset="-128"/>
                <a:ea typeface="BIZ UDPGothic" panose="020B0400000000000000" pitchFamily="34" charset="-128"/>
              </a:rPr>
              <a:t>5</a:t>
            </a:r>
            <a:r>
              <a:rPr lang="ja-JP" altLang="en-US" sz="900" dirty="0">
                <a:solidFill>
                  <a:prstClr val="black"/>
                </a:solidFill>
                <a:latin typeface="BIZ UDPGothic" panose="020B0400000000000000" pitchFamily="34" charset="-128"/>
                <a:ea typeface="BIZ UDPGothic" panose="020B0400000000000000" pitchFamily="34" charset="-128"/>
              </a:rPr>
              <a:t>分で分かる研究データ</a:t>
            </a:r>
            <a:r>
              <a:rPr lang="en-US" altLang="ja-JP" sz="900" dirty="0">
                <a:solidFill>
                  <a:prstClr val="black"/>
                </a:solidFill>
                <a:latin typeface="BIZ UDPGothic" panose="020B0400000000000000" pitchFamily="34" charset="-128"/>
                <a:ea typeface="BIZ UDPGothic" panose="020B0400000000000000" pitchFamily="34" charset="-128"/>
              </a:rPr>
              <a:t>DOI</a:t>
            </a:r>
            <a:r>
              <a:rPr lang="ja-JP" altLang="en-US" sz="900" dirty="0">
                <a:solidFill>
                  <a:prstClr val="black"/>
                </a:solidFill>
                <a:latin typeface="BIZ UDPGothic" panose="020B0400000000000000" pitchFamily="34" charset="-128"/>
                <a:ea typeface="BIZ UDPGothic" panose="020B0400000000000000" pitchFamily="34" charset="-128"/>
              </a:rPr>
              <a:t>付与」</a:t>
            </a:r>
            <a:r>
              <a:rPr lang="en-US" altLang="ja-JP" sz="900" dirty="0">
                <a:solidFill>
                  <a:prstClr val="black"/>
                </a:solidFill>
                <a:latin typeface="BIZ UDPGothic" panose="020B0400000000000000" pitchFamily="34" charset="-128"/>
                <a:ea typeface="BIZ UDPGothic" panose="020B0400000000000000" pitchFamily="34" charset="-128"/>
              </a:rPr>
              <a:t>. </a:t>
            </a:r>
            <a:r>
              <a:rPr lang="en-US" altLang="ja-JP" sz="900" dirty="0">
                <a:solidFill>
                  <a:prstClr val="black"/>
                </a:solidFill>
                <a:latin typeface="BIZ UDPGothic" panose="020B0400000000000000" pitchFamily="34" charset="-128"/>
                <a:ea typeface="BIZ UDPGothic" panose="020B0400000000000000" pitchFamily="34" charset="-128"/>
                <a:hlinkClick r:id="rId4"/>
              </a:rPr>
              <a:t>https://doi.org/10.11502/rduf_rdc_doileaflet</a:t>
            </a:r>
            <a:endParaRPr lang="en-US" altLang="ja-JP" sz="900" dirty="0">
              <a:solidFill>
                <a:schemeClr val="tx1"/>
              </a:solidFill>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ja-JP" altLang="en-US" sz="900" dirty="0">
                <a:latin typeface="BIZ UDPGothic" panose="020B0400000000000000" pitchFamily="34" charset="-128"/>
                <a:ea typeface="BIZ UDPGothic" panose="020B0400000000000000" pitchFamily="34" charset="-128"/>
              </a:rPr>
              <a:t>内閣府（</a:t>
            </a:r>
            <a:r>
              <a:rPr lang="en-US" altLang="ja-JP" sz="900" dirty="0">
                <a:latin typeface="BIZ UDPGothic" panose="020B0400000000000000" pitchFamily="34" charset="-128"/>
                <a:ea typeface="BIZ UDPGothic" panose="020B0400000000000000" pitchFamily="34" charset="-128"/>
              </a:rPr>
              <a:t>2021, 6, 18</a:t>
            </a:r>
            <a:r>
              <a:rPr lang="ja-JP" altLang="en-US" sz="900" dirty="0">
                <a:latin typeface="BIZ UDPGothic" panose="020B0400000000000000" pitchFamily="34" charset="-128"/>
                <a:ea typeface="BIZ UDPGothic" panose="020B0400000000000000" pitchFamily="34" charset="-128"/>
              </a:rPr>
              <a:t>）「統合イノベーション戦略</a:t>
            </a:r>
            <a:r>
              <a:rPr lang="en-US" altLang="ja-JP" sz="900" dirty="0">
                <a:latin typeface="BIZ UDPGothic" panose="020B0400000000000000" pitchFamily="34" charset="-128"/>
                <a:ea typeface="BIZ UDPGothic" panose="020B0400000000000000" pitchFamily="34" charset="-128"/>
              </a:rPr>
              <a:t>2021</a:t>
            </a:r>
            <a:r>
              <a:rPr lang="ja-JP" altLang="en-US" sz="900" dirty="0">
                <a:latin typeface="BIZ UDPGothic" panose="020B0400000000000000" pitchFamily="34" charset="-128"/>
                <a:ea typeface="BIZ UDPGothic" panose="020B0400000000000000" pitchFamily="34" charset="-128"/>
              </a:rPr>
              <a:t>」</a:t>
            </a:r>
            <a:r>
              <a:rPr lang="en-US" altLang="ja-JP" sz="900" dirty="0">
                <a:latin typeface="BIZ UDPGothic" panose="020B0400000000000000" pitchFamily="34" charset="-128"/>
                <a:ea typeface="BIZ UDPGothic" panose="020B0400000000000000" pitchFamily="34" charset="-128"/>
              </a:rPr>
              <a:t> </a:t>
            </a:r>
            <a:r>
              <a:rPr lang="en-US" altLang="ja-JP" sz="900" dirty="0">
                <a:latin typeface="BIZ UDPGothic" panose="020B0400000000000000" pitchFamily="34" charset="-128"/>
                <a:ea typeface="BIZ UDPGothic" panose="020B0400000000000000" pitchFamily="34" charset="-128"/>
                <a:hlinkClick r:id="rId5"/>
              </a:rPr>
              <a:t>https://www8.cao.go.jp/cstp/tougosenryaku/2021.html</a:t>
            </a:r>
            <a:endParaRPr lang="en-US" altLang="ja-JP" sz="900" dirty="0">
              <a:solidFill>
                <a:schemeClr val="tx1"/>
              </a:solidFill>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ja-JP" altLang="en-US" sz="900" dirty="0">
                <a:solidFill>
                  <a:schemeClr val="tx1"/>
                </a:solidFill>
                <a:latin typeface="BIZ UDPGothic" panose="020B0400000000000000" pitchFamily="34" charset="-128"/>
                <a:ea typeface="BIZ UDPGothic" panose="020B0400000000000000" pitchFamily="34" charset="-128"/>
              </a:rPr>
              <a:t>西薗由依 </a:t>
            </a:r>
            <a:r>
              <a:rPr lang="en-US" altLang="ja-JP" sz="900" dirty="0">
                <a:solidFill>
                  <a:schemeClr val="tx1"/>
                </a:solidFill>
                <a:latin typeface="BIZ UDPGothic" panose="020B0400000000000000" pitchFamily="34" charset="-128"/>
                <a:ea typeface="BIZ UDPGothic" panose="020B0400000000000000" pitchFamily="34" charset="-128"/>
              </a:rPr>
              <a:t>et al. </a:t>
            </a:r>
            <a:r>
              <a:rPr lang="ja-JP" altLang="en-US" sz="900" dirty="0">
                <a:solidFill>
                  <a:schemeClr val="tx1"/>
                </a:solidFill>
                <a:latin typeface="BIZ UDPGothic" panose="020B0400000000000000" pitchFamily="34" charset="-128"/>
                <a:ea typeface="BIZ UDPGothic" panose="020B0400000000000000" pitchFamily="34" charset="-128"/>
              </a:rPr>
              <a:t>（</a:t>
            </a:r>
            <a:r>
              <a:rPr lang="en-US" altLang="ja-JP" sz="900" dirty="0">
                <a:solidFill>
                  <a:schemeClr val="tx1"/>
                </a:solidFill>
                <a:latin typeface="BIZ UDPGothic" panose="020B0400000000000000" pitchFamily="34" charset="-128"/>
                <a:ea typeface="BIZ UDPGothic" panose="020B0400000000000000" pitchFamily="34" charset="-128"/>
              </a:rPr>
              <a:t>2020, 10, 29</a:t>
            </a:r>
            <a:r>
              <a:rPr lang="ja-JP" altLang="en-US" sz="900" dirty="0">
                <a:solidFill>
                  <a:schemeClr val="tx1"/>
                </a:solidFill>
                <a:latin typeface="BIZ UDPGothic" panose="020B0400000000000000" pitchFamily="34" charset="-128"/>
                <a:ea typeface="BIZ UDPGothic" panose="020B0400000000000000" pitchFamily="34" charset="-128"/>
              </a:rPr>
              <a:t>）「</a:t>
            </a:r>
            <a:r>
              <a:rPr kumimoji="1" lang="ja-JP" altLang="en-US" sz="900" dirty="0">
                <a:solidFill>
                  <a:schemeClr val="tx1"/>
                </a:solidFill>
                <a:latin typeface="BIZ UDPGothic" panose="020B0400000000000000" pitchFamily="34" charset="-128"/>
                <a:ea typeface="BIZ UDPGothic" panose="020B0400000000000000" pitchFamily="34" charset="-128"/>
              </a:rPr>
              <a:t>研究者のための研究データマネジメント</a:t>
            </a:r>
            <a:r>
              <a:rPr kumimoji="1" lang="en-US" altLang="ja-JP" sz="900" dirty="0">
                <a:solidFill>
                  <a:schemeClr val="tx1"/>
                </a:solidFill>
                <a:latin typeface="BIZ UDPGothic" panose="020B0400000000000000" pitchFamily="34" charset="-128"/>
                <a:ea typeface="BIZ UDPGothic" panose="020B0400000000000000" pitchFamily="34" charset="-128"/>
              </a:rPr>
              <a:t>_</a:t>
            </a:r>
            <a:r>
              <a:rPr kumimoji="1" lang="ja-JP" altLang="en-US" sz="900" dirty="0">
                <a:solidFill>
                  <a:schemeClr val="tx1"/>
                </a:solidFill>
                <a:latin typeface="BIZ UDPGothic" panose="020B0400000000000000" pitchFamily="34" charset="-128"/>
                <a:ea typeface="BIZ UDPGothic" panose="020B0400000000000000" pitchFamily="34" charset="-128"/>
              </a:rPr>
              <a:t>研究後</a:t>
            </a:r>
            <a:r>
              <a:rPr kumimoji="1" lang="en-US" altLang="ja-JP" sz="900" dirty="0">
                <a:solidFill>
                  <a:schemeClr val="tx1"/>
                </a:solidFill>
                <a:latin typeface="BIZ UDPGothic" panose="020B0400000000000000" pitchFamily="34" charset="-128"/>
                <a:ea typeface="BIZ UDPGothic" panose="020B0400000000000000" pitchFamily="34" charset="-128"/>
              </a:rPr>
              <a:t>_</a:t>
            </a:r>
            <a:r>
              <a:rPr kumimoji="1" lang="ja-JP" altLang="en-US" sz="900" dirty="0">
                <a:solidFill>
                  <a:schemeClr val="tx1"/>
                </a:solidFill>
                <a:latin typeface="BIZ UDPGothic" panose="020B0400000000000000" pitchFamily="34" charset="-128"/>
                <a:ea typeface="BIZ UDPGothic" panose="020B0400000000000000" pitchFamily="34" charset="-128"/>
              </a:rPr>
              <a:t>データ論文を通じたデータ公開」</a:t>
            </a:r>
            <a:r>
              <a:rPr kumimoji="1" lang="en-US" altLang="ja-JP" sz="900" dirty="0">
                <a:solidFill>
                  <a:schemeClr val="tx1"/>
                </a:solidFill>
                <a:latin typeface="BIZ UDPGothic" panose="020B0400000000000000" pitchFamily="34" charset="-128"/>
                <a:ea typeface="BIZ UDPGothic" panose="020B0400000000000000" pitchFamily="34" charset="-128"/>
              </a:rPr>
              <a:t>『</a:t>
            </a:r>
            <a:r>
              <a:rPr kumimoji="1" lang="ja-JP" altLang="en-US" sz="900" dirty="0">
                <a:solidFill>
                  <a:schemeClr val="tx1"/>
                </a:solidFill>
                <a:latin typeface="BIZ UDPGothic" panose="020B0400000000000000" pitchFamily="34" charset="-128"/>
                <a:ea typeface="BIZ UDPGothic" panose="020B0400000000000000" pitchFamily="34" charset="-128"/>
              </a:rPr>
              <a:t>教材「研究者のためのデータマネジメント」</a:t>
            </a:r>
            <a:r>
              <a:rPr kumimoji="1" lang="en-US" altLang="ja-JP" sz="900" dirty="0">
                <a:solidFill>
                  <a:schemeClr val="tx1"/>
                </a:solidFill>
                <a:latin typeface="BIZ UDPGothic" panose="020B0400000000000000" pitchFamily="34" charset="-128"/>
                <a:ea typeface="BIZ UDPGothic" panose="020B0400000000000000" pitchFamily="34" charset="-128"/>
              </a:rPr>
              <a:t>』</a:t>
            </a:r>
            <a:r>
              <a:rPr lang="en-US" altLang="ja-JP" sz="900" dirty="0">
                <a:solidFill>
                  <a:schemeClr val="tx1"/>
                </a:solidFill>
                <a:latin typeface="BIZ UDPGothic" panose="020B0400000000000000" pitchFamily="34" charset="-128"/>
                <a:ea typeface="BIZ UDPGothic" panose="020B0400000000000000" pitchFamily="34" charset="-128"/>
              </a:rPr>
              <a:t>. </a:t>
            </a:r>
            <a:r>
              <a:rPr lang="en-US" altLang="ja-JP" sz="900" dirty="0">
                <a:solidFill>
                  <a:schemeClr val="tx1"/>
                </a:solidFill>
                <a:latin typeface="BIZ UDPGothic" panose="020B0400000000000000" pitchFamily="34" charset="-128"/>
                <a:ea typeface="BIZ UDPGothic" panose="020B0400000000000000" pitchFamily="34" charset="-128"/>
                <a:hlinkClick r:id="rId6"/>
              </a:rPr>
              <a:t>https://jpcoar.repo.nii.ac.jp/records/294</a:t>
            </a:r>
            <a:endParaRPr lang="en-US" altLang="ja-JP" sz="900" dirty="0">
              <a:solidFill>
                <a:schemeClr val="tx1"/>
              </a:solidFill>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ja-JP" altLang="en-US" sz="900" dirty="0">
                <a:solidFill>
                  <a:sysClr val="windowText" lastClr="000000"/>
                </a:solidFill>
                <a:latin typeface="BIZ UDPGothic" panose="020B0400000000000000" pitchFamily="34" charset="-128"/>
                <a:ea typeface="BIZ UDPGothic" panose="020B0400000000000000" pitchFamily="34" charset="-128"/>
              </a:rPr>
              <a:t>吉田幸苗</a:t>
            </a:r>
            <a:r>
              <a:rPr lang="en-US" altLang="ja-JP" sz="900" dirty="0">
                <a:solidFill>
                  <a:sysClr val="windowText" lastClr="000000"/>
                </a:solidFill>
                <a:latin typeface="BIZ UDPGothic" panose="020B0400000000000000" pitchFamily="34" charset="-128"/>
                <a:ea typeface="BIZ UDPGothic" panose="020B0400000000000000" pitchFamily="34" charset="-128"/>
              </a:rPr>
              <a:t> et al.</a:t>
            </a:r>
            <a:r>
              <a:rPr lang="ja-JP" altLang="en-US" sz="900" dirty="0">
                <a:solidFill>
                  <a:sysClr val="windowText" lastClr="000000"/>
                </a:solidFill>
                <a:latin typeface="BIZ UDPGothic" panose="020B0400000000000000" pitchFamily="34" charset="-128"/>
                <a:ea typeface="BIZ UDPGothic" panose="020B0400000000000000" pitchFamily="34" charset="-128"/>
              </a:rPr>
              <a:t>（</a:t>
            </a:r>
            <a:r>
              <a:rPr lang="en-US" altLang="ja-JP" sz="900" dirty="0">
                <a:solidFill>
                  <a:sysClr val="windowText" lastClr="000000"/>
                </a:solidFill>
                <a:latin typeface="BIZ UDPGothic" panose="020B0400000000000000" pitchFamily="34" charset="-128"/>
                <a:ea typeface="BIZ UDPGothic" panose="020B0400000000000000" pitchFamily="34" charset="-128"/>
              </a:rPr>
              <a:t>2021, 2, 10</a:t>
            </a:r>
            <a:r>
              <a:rPr lang="ja-JP" altLang="en-US" sz="900" dirty="0">
                <a:solidFill>
                  <a:sysClr val="windowText" lastClr="000000"/>
                </a:solidFill>
                <a:latin typeface="BIZ UDPGothic" panose="020B0400000000000000" pitchFamily="34" charset="-128"/>
                <a:ea typeface="BIZ UDPGothic" panose="020B0400000000000000" pitchFamily="34" charset="-128"/>
              </a:rPr>
              <a:t>）「</a:t>
            </a:r>
            <a:r>
              <a:rPr kumimoji="1" lang="ja-JP" altLang="en-US" sz="900" dirty="0">
                <a:solidFill>
                  <a:sysClr val="windowText" lastClr="000000"/>
                </a:solidFill>
                <a:latin typeface="BIZ UDPGothic" panose="020B0400000000000000" pitchFamily="34" charset="-128"/>
                <a:ea typeface="BIZ UDPGothic" panose="020B0400000000000000" pitchFamily="34" charset="-128"/>
              </a:rPr>
              <a:t>研究データ管理サービスの設計と実践</a:t>
            </a:r>
            <a:r>
              <a:rPr kumimoji="1" lang="en-US" altLang="ja-JP" sz="900" dirty="0">
                <a:solidFill>
                  <a:sysClr val="windowText" lastClr="000000"/>
                </a:solidFill>
                <a:latin typeface="BIZ UDPGothic" panose="020B0400000000000000" pitchFamily="34" charset="-128"/>
                <a:ea typeface="BIZ UDPGothic" panose="020B0400000000000000" pitchFamily="34" charset="-128"/>
              </a:rPr>
              <a:t>_</a:t>
            </a:r>
            <a:r>
              <a:rPr kumimoji="1" lang="ja-JP" altLang="en-US" sz="900" dirty="0">
                <a:solidFill>
                  <a:sysClr val="windowText" lastClr="000000"/>
                </a:solidFill>
                <a:latin typeface="BIZ UDPGothic" panose="020B0400000000000000" pitchFamily="34" charset="-128"/>
                <a:ea typeface="BIZ UDPGothic" panose="020B0400000000000000" pitchFamily="34" charset="-128"/>
              </a:rPr>
              <a:t>第５章</a:t>
            </a:r>
            <a:r>
              <a:rPr lang="en-US" altLang="ja-JP" sz="900" dirty="0">
                <a:solidFill>
                  <a:sysClr val="windowText" lastClr="000000"/>
                </a:solidFill>
                <a:latin typeface="BIZ UDPGothic" panose="020B0400000000000000" pitchFamily="34" charset="-128"/>
                <a:ea typeface="BIZ UDPGothic" panose="020B0400000000000000" pitchFamily="34" charset="-128"/>
              </a:rPr>
              <a:t>_</a:t>
            </a:r>
            <a:r>
              <a:rPr kumimoji="1" lang="ja-JP" altLang="en-US" sz="900" dirty="0">
                <a:solidFill>
                  <a:sysClr val="windowText" lastClr="000000"/>
                </a:solidFill>
                <a:latin typeface="BIZ UDPGothic" panose="020B0400000000000000" pitchFamily="34" charset="-128"/>
                <a:ea typeface="BIZ UDPGothic" panose="020B0400000000000000" pitchFamily="34" charset="-128"/>
              </a:rPr>
              <a:t>第</a:t>
            </a:r>
            <a:r>
              <a:rPr kumimoji="1" lang="en-US" altLang="ja-JP" sz="900" dirty="0">
                <a:solidFill>
                  <a:sysClr val="windowText" lastClr="000000"/>
                </a:solidFill>
                <a:latin typeface="BIZ UDPGothic" panose="020B0400000000000000" pitchFamily="34" charset="-128"/>
                <a:ea typeface="BIZ UDPGothic" panose="020B0400000000000000" pitchFamily="34" charset="-128"/>
              </a:rPr>
              <a:t>2</a:t>
            </a:r>
            <a:r>
              <a:rPr kumimoji="1" lang="ja-JP" altLang="en-US" sz="900" dirty="0">
                <a:solidFill>
                  <a:sysClr val="windowText" lastClr="000000"/>
                </a:solidFill>
                <a:latin typeface="BIZ UDPGothic" panose="020B0400000000000000" pitchFamily="34" charset="-128"/>
                <a:ea typeface="BIZ UDPGothic" panose="020B0400000000000000" pitchFamily="34" charset="-128"/>
              </a:rPr>
              <a:t>版」</a:t>
            </a:r>
            <a:r>
              <a:rPr lang="en-US" altLang="ja-JP" sz="900" dirty="0">
                <a:solidFill>
                  <a:sysClr val="windowText" lastClr="000000"/>
                </a:solidFill>
                <a:latin typeface="BIZ UDPGothic" panose="020B0400000000000000" pitchFamily="34" charset="-128"/>
                <a:ea typeface="BIZ UDPGothic" panose="020B0400000000000000" pitchFamily="34" charset="-128"/>
              </a:rPr>
              <a:t>. </a:t>
            </a:r>
            <a:r>
              <a:rPr lang="en-US" altLang="ja-JP" sz="900" dirty="0">
                <a:solidFill>
                  <a:sysClr val="windowText" lastClr="000000"/>
                </a:solidFill>
                <a:latin typeface="BIZ UDPGothic" panose="020B0400000000000000" pitchFamily="34" charset="-128"/>
                <a:ea typeface="BIZ UDPGothic" panose="020B0400000000000000" pitchFamily="34" charset="-128"/>
                <a:hlinkClick r:id="rId7"/>
              </a:rPr>
              <a:t>https://jpcoar.repo.nii.ac.jp/records/607</a:t>
            </a:r>
            <a:endParaRPr kumimoji="1" lang="ja-JP" altLang="en-US" sz="900" dirty="0">
              <a:solidFill>
                <a:sysClr val="windowText" lastClr="000000"/>
              </a:solidFill>
              <a:latin typeface="BIZ UDPGothic" panose="020B0400000000000000" pitchFamily="34" charset="-128"/>
              <a:ea typeface="BIZ UDPGothic" panose="020B0400000000000000" pitchFamily="34" charset="-128"/>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ltLang="ja-JP" sz="900" u="none" strike="noStrike" dirty="0">
              <a:solidFill>
                <a:srgbClr val="000000"/>
              </a:solidFill>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900" u="none" strike="noStrike" dirty="0">
                <a:solidFill>
                  <a:srgbClr val="000000"/>
                </a:solidFill>
                <a:effectLst/>
              </a:rPr>
              <a:t>```</a:t>
            </a:r>
          </a:p>
          <a:p>
            <a:endParaRPr kumimoji="1" lang="ja-JP" altLang="en-US" dirty="0"/>
          </a:p>
        </p:txBody>
      </p:sp>
      <p:sp>
        <p:nvSpPr>
          <p:cNvPr id="4" name="スライド番号プレースホルダー 3"/>
          <p:cNvSpPr>
            <a:spLocks noGrp="1"/>
          </p:cNvSpPr>
          <p:nvPr>
            <p:ph type="sldNum" sz="quarter" idx="5"/>
          </p:nvPr>
        </p:nvSpPr>
        <p:spPr/>
        <p:txBody>
          <a:bodyPr/>
          <a:lstStyle/>
          <a:p>
            <a:fld id="{F3B1DD5A-17C8-B546-8FFB-B159BB0E4C25}" type="slidenum">
              <a:rPr lang="ja-JP" altLang="en-US" smtClean="0"/>
              <a:pPr/>
              <a:t>22</a:t>
            </a:fld>
            <a:endParaRPr lang="ja-JP" altLang="en-US"/>
          </a:p>
        </p:txBody>
      </p:sp>
    </p:spTree>
    <p:extLst>
      <p:ext uri="{BB962C8B-B14F-4D97-AF65-F5344CB8AC3E}">
        <p14:creationId xmlns:p14="http://schemas.microsoft.com/office/powerpoint/2010/main" val="23759258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pic>
        <p:nvPicPr>
          <p:cNvPr id="4" name="Picture 2" descr="D:\nakajima\jobs\wdupt\OWL_contentsDIR\PWPテンプレート\Ring\jpg_temp_files\cover_temp.jpg">
            <a:extLst>
              <a:ext uri="{FF2B5EF4-FFF2-40B4-BE49-F238E27FC236}">
                <a16:creationId xmlns:a16="http://schemas.microsoft.com/office/drawing/2014/main" id="{62C675BB-67FB-CE60-8238-F3CE41472FC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t="4082" b="4082"/>
          <a:stretch>
            <a:fillRect/>
          </a:stretch>
        </p:blipFill>
        <p:spPr bwMode="auto">
          <a:xfrm>
            <a:off x="2117"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ctrTitle"/>
          </p:nvPr>
        </p:nvSpPr>
        <p:spPr>
          <a:xfrm>
            <a:off x="3407701" y="2276872"/>
            <a:ext cx="8160907" cy="2376264"/>
          </a:xfrm>
        </p:spPr>
        <p:txBody>
          <a:bodyPr>
            <a:noAutofit/>
          </a:bodyPr>
          <a:lstStyle>
            <a:lvl1pPr algn="l">
              <a:defRPr sz="6400">
                <a:effectLst/>
              </a:defRPr>
            </a:lvl1pPr>
          </a:lstStyle>
          <a:p>
            <a:r>
              <a:rPr lang="ja-JP" altLang="en-US"/>
              <a:t>マスター タイトルの書式設定</a:t>
            </a:r>
          </a:p>
        </p:txBody>
      </p:sp>
      <p:sp>
        <p:nvSpPr>
          <p:cNvPr id="3" name="サブタイトル 2"/>
          <p:cNvSpPr>
            <a:spLocks noGrp="1"/>
          </p:cNvSpPr>
          <p:nvPr>
            <p:ph type="subTitle" idx="1"/>
          </p:nvPr>
        </p:nvSpPr>
        <p:spPr>
          <a:xfrm>
            <a:off x="1828800" y="5085184"/>
            <a:ext cx="8534400" cy="625624"/>
          </a:xfrm>
        </p:spPr>
        <p:txBody>
          <a:bodyPr/>
          <a:lstStyle>
            <a:lvl1pPr marL="0" indent="0" algn="ctr">
              <a:buNone/>
              <a:defRPr>
                <a:solidFill>
                  <a:schemeClr val="tx1">
                    <a:lumMod val="75000"/>
                    <a:lumOff val="2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ja-JP" altLang="en-US"/>
              <a:t>マスター サブタイトルの書式設定</a:t>
            </a:r>
          </a:p>
        </p:txBody>
      </p:sp>
      <p:sp>
        <p:nvSpPr>
          <p:cNvPr id="5" name="日付プレースホルダー 3">
            <a:extLst>
              <a:ext uri="{FF2B5EF4-FFF2-40B4-BE49-F238E27FC236}">
                <a16:creationId xmlns:a16="http://schemas.microsoft.com/office/drawing/2014/main" id="{52FF3355-B1AB-8E4C-6C05-89640288C465}"/>
              </a:ext>
            </a:extLst>
          </p:cNvPr>
          <p:cNvSpPr>
            <a:spLocks noGrp="1"/>
          </p:cNvSpPr>
          <p:nvPr>
            <p:ph type="dt" sz="half" idx="10"/>
          </p:nvPr>
        </p:nvSpPr>
        <p:spPr>
          <a:xfrm>
            <a:off x="609600" y="6356351"/>
            <a:ext cx="2846917" cy="366183"/>
          </a:xfrm>
        </p:spPr>
        <p:txBody>
          <a:bodyPr/>
          <a:lstStyle>
            <a:lvl1pPr>
              <a:defRPr/>
            </a:lvl1pPr>
          </a:lstStyle>
          <a:p>
            <a:pPr>
              <a:defRPr/>
            </a:pPr>
            <a:fld id="{354E8EA6-1BA1-9E46-B86F-37083B0D3F46}" type="datetimeFigureOut">
              <a:rPr lang="ja-JP" altLang="en-US"/>
              <a:pPr>
                <a:defRPr/>
              </a:pPr>
              <a:t>2024/11/26</a:t>
            </a:fld>
            <a:endParaRPr lang="ja-JP" altLang="en-US"/>
          </a:p>
        </p:txBody>
      </p:sp>
      <p:sp>
        <p:nvSpPr>
          <p:cNvPr id="6" name="フッター プレースホルダー 4">
            <a:extLst>
              <a:ext uri="{FF2B5EF4-FFF2-40B4-BE49-F238E27FC236}">
                <a16:creationId xmlns:a16="http://schemas.microsoft.com/office/drawing/2014/main" id="{40FD33D8-1A1E-0E07-C971-C83B96016B33}"/>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38F381E1-011C-18A4-77B9-9C44A9442524}"/>
              </a:ext>
            </a:extLst>
          </p:cNvPr>
          <p:cNvSpPr>
            <a:spLocks noGrp="1"/>
          </p:cNvSpPr>
          <p:nvPr>
            <p:ph type="sldNum" sz="quarter" idx="12"/>
          </p:nvPr>
        </p:nvSpPr>
        <p:spPr/>
        <p:txBody>
          <a:bodyPr/>
          <a:lstStyle>
            <a:lvl1pPr>
              <a:defRPr/>
            </a:lvl1pPr>
          </a:lstStyle>
          <a:p>
            <a:pPr>
              <a:defRPr/>
            </a:pPr>
            <a:fld id="{7600C5E7-3980-CC45-B02B-9563EC81D45E}" type="slidenum">
              <a:rPr lang="ja-JP" altLang="en-US"/>
              <a:pPr>
                <a:defRPr/>
              </a:pPr>
              <a:t>‹#›</a:t>
            </a:fld>
            <a:endParaRPr lang="ja-JP" altLang="en-US"/>
          </a:p>
        </p:txBody>
      </p:sp>
    </p:spTree>
    <p:extLst>
      <p:ext uri="{BB962C8B-B14F-4D97-AF65-F5344CB8AC3E}">
        <p14:creationId xmlns:p14="http://schemas.microsoft.com/office/powerpoint/2010/main" val="30482277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12192000" cy="1124744"/>
          </a:xfrm>
          <a:solidFill>
            <a:schemeClr val="accent1"/>
          </a:solidFill>
        </p:spPr>
        <p:txBody>
          <a:bodyPr/>
          <a:lstStyle>
            <a:lvl1pPr>
              <a:defRPr>
                <a:solidFill>
                  <a:schemeClr val="bg1"/>
                </a:solidFill>
              </a:defRPr>
            </a:lvl1p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D882BF46-9C1A-3B39-867F-1DB908EBD103}"/>
              </a:ext>
            </a:extLst>
          </p:cNvPr>
          <p:cNvSpPr>
            <a:spLocks noGrp="1"/>
          </p:cNvSpPr>
          <p:nvPr>
            <p:ph type="dt" sz="half" idx="10"/>
          </p:nvPr>
        </p:nvSpPr>
        <p:spPr/>
        <p:txBody>
          <a:bodyPr/>
          <a:lstStyle>
            <a:lvl1pPr>
              <a:defRPr/>
            </a:lvl1pPr>
          </a:lstStyle>
          <a:p>
            <a:pPr>
              <a:defRPr/>
            </a:pPr>
            <a:fld id="{9DCE2786-34B1-2F47-99BA-B3580C2D6CED}" type="datetimeFigureOut">
              <a:rPr lang="ja-JP" altLang="en-US"/>
              <a:pPr>
                <a:defRPr/>
              </a:pPr>
              <a:t>2024/11/26</a:t>
            </a:fld>
            <a:endParaRPr lang="ja-JP" altLang="en-US"/>
          </a:p>
        </p:txBody>
      </p:sp>
      <p:sp>
        <p:nvSpPr>
          <p:cNvPr id="5" name="フッター プレースホルダー 4">
            <a:extLst>
              <a:ext uri="{FF2B5EF4-FFF2-40B4-BE49-F238E27FC236}">
                <a16:creationId xmlns:a16="http://schemas.microsoft.com/office/drawing/2014/main" id="{FD50C1F2-466C-8D82-BC69-4DB93EE6BAB5}"/>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5F3AA0FB-EC59-DE7B-A5B6-A6D590DB7831}"/>
              </a:ext>
            </a:extLst>
          </p:cNvPr>
          <p:cNvSpPr>
            <a:spLocks noGrp="1"/>
          </p:cNvSpPr>
          <p:nvPr>
            <p:ph type="sldNum" sz="quarter" idx="12"/>
          </p:nvPr>
        </p:nvSpPr>
        <p:spPr/>
        <p:txBody>
          <a:bodyPr/>
          <a:lstStyle>
            <a:lvl1pPr>
              <a:defRPr/>
            </a:lvl1pPr>
          </a:lstStyle>
          <a:p>
            <a:pPr>
              <a:defRPr/>
            </a:pPr>
            <a:fld id="{3C057A11-E3AE-234D-8E85-77C439EC5DF1}" type="slidenum">
              <a:rPr lang="ja-JP" altLang="en-US"/>
              <a:pPr>
                <a:defRPr/>
              </a:pPr>
              <a:t>‹#›</a:t>
            </a:fld>
            <a:endParaRPr lang="ja-JP" altLang="en-US"/>
          </a:p>
        </p:txBody>
      </p:sp>
    </p:spTree>
    <p:extLst>
      <p:ext uri="{BB962C8B-B14F-4D97-AF65-F5344CB8AC3E}">
        <p14:creationId xmlns:p14="http://schemas.microsoft.com/office/powerpoint/2010/main" val="2776931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963084" y="4406901"/>
            <a:ext cx="10363200" cy="1362075"/>
          </a:xfrm>
        </p:spPr>
        <p:txBody>
          <a:bodyPr anchor="t"/>
          <a:lstStyle>
            <a:lvl1pPr algn="l">
              <a:defRPr sz="5333"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ja-JP" altLang="en-US"/>
              <a:t>マスター テキストの書式設定</a:t>
            </a:r>
          </a:p>
        </p:txBody>
      </p:sp>
      <p:sp>
        <p:nvSpPr>
          <p:cNvPr id="4" name="日付プレースホルダー 3">
            <a:extLst>
              <a:ext uri="{FF2B5EF4-FFF2-40B4-BE49-F238E27FC236}">
                <a16:creationId xmlns:a16="http://schemas.microsoft.com/office/drawing/2014/main" id="{BA4B3FCD-202E-BBD0-A5D2-93B6422920D6}"/>
              </a:ext>
            </a:extLst>
          </p:cNvPr>
          <p:cNvSpPr>
            <a:spLocks noGrp="1"/>
          </p:cNvSpPr>
          <p:nvPr>
            <p:ph type="dt" sz="half" idx="10"/>
          </p:nvPr>
        </p:nvSpPr>
        <p:spPr/>
        <p:txBody>
          <a:bodyPr/>
          <a:lstStyle>
            <a:lvl1pPr>
              <a:defRPr/>
            </a:lvl1pPr>
          </a:lstStyle>
          <a:p>
            <a:pPr>
              <a:defRPr/>
            </a:pPr>
            <a:fld id="{D70D8B43-4C2E-A742-9265-92E96867BC66}" type="datetimeFigureOut">
              <a:rPr lang="ja-JP" altLang="en-US"/>
              <a:pPr>
                <a:defRPr/>
              </a:pPr>
              <a:t>2024/11/26</a:t>
            </a:fld>
            <a:endParaRPr lang="ja-JP" altLang="en-US"/>
          </a:p>
        </p:txBody>
      </p:sp>
      <p:sp>
        <p:nvSpPr>
          <p:cNvPr id="5" name="フッター プレースホルダー 4">
            <a:extLst>
              <a:ext uri="{FF2B5EF4-FFF2-40B4-BE49-F238E27FC236}">
                <a16:creationId xmlns:a16="http://schemas.microsoft.com/office/drawing/2014/main" id="{9E450DD8-DBEC-CD88-7B19-C5FBCFC7B1DC}"/>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E61745DA-355F-B56C-B414-86C5F9379769}"/>
              </a:ext>
            </a:extLst>
          </p:cNvPr>
          <p:cNvSpPr>
            <a:spLocks noGrp="1"/>
          </p:cNvSpPr>
          <p:nvPr>
            <p:ph type="sldNum" sz="quarter" idx="12"/>
          </p:nvPr>
        </p:nvSpPr>
        <p:spPr/>
        <p:txBody>
          <a:bodyPr/>
          <a:lstStyle>
            <a:lvl1pPr>
              <a:defRPr/>
            </a:lvl1pPr>
          </a:lstStyle>
          <a:p>
            <a:pPr>
              <a:defRPr/>
            </a:pPr>
            <a:fld id="{ABE377B1-6355-C94B-B508-EBE093A02D6D}" type="slidenum">
              <a:rPr lang="ja-JP" altLang="en-US"/>
              <a:pPr>
                <a:defRPr/>
              </a:pPr>
              <a:t>‹#›</a:t>
            </a:fld>
            <a:endParaRPr lang="ja-JP" altLang="en-US"/>
          </a:p>
        </p:txBody>
      </p:sp>
    </p:spTree>
    <p:extLst>
      <p:ext uri="{BB962C8B-B14F-4D97-AF65-F5344CB8AC3E}">
        <p14:creationId xmlns:p14="http://schemas.microsoft.com/office/powerpoint/2010/main" val="1868563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a:extLst>
              <a:ext uri="{FF2B5EF4-FFF2-40B4-BE49-F238E27FC236}">
                <a16:creationId xmlns:a16="http://schemas.microsoft.com/office/drawing/2014/main" id="{B934D56D-030E-CE1C-50CC-DD309AE0B9AD}"/>
              </a:ext>
            </a:extLst>
          </p:cNvPr>
          <p:cNvSpPr>
            <a:spLocks noGrp="1"/>
          </p:cNvSpPr>
          <p:nvPr>
            <p:ph type="dt" sz="half" idx="10"/>
          </p:nvPr>
        </p:nvSpPr>
        <p:spPr/>
        <p:txBody>
          <a:bodyPr/>
          <a:lstStyle>
            <a:lvl1pPr>
              <a:defRPr/>
            </a:lvl1pPr>
          </a:lstStyle>
          <a:p>
            <a:pPr>
              <a:defRPr/>
            </a:pPr>
            <a:fld id="{04B04BCF-D93F-9541-B077-CDE405740BD9}" type="datetimeFigureOut">
              <a:rPr lang="ja-JP" altLang="en-US"/>
              <a:pPr>
                <a:defRPr/>
              </a:pPr>
              <a:t>2024/11/26</a:t>
            </a:fld>
            <a:endParaRPr lang="ja-JP" altLang="en-US"/>
          </a:p>
        </p:txBody>
      </p:sp>
      <p:sp>
        <p:nvSpPr>
          <p:cNvPr id="6" name="フッター プレースホルダー 4">
            <a:extLst>
              <a:ext uri="{FF2B5EF4-FFF2-40B4-BE49-F238E27FC236}">
                <a16:creationId xmlns:a16="http://schemas.microsoft.com/office/drawing/2014/main" id="{BCAB351A-E1EB-D048-1A8F-E9E7403D4A9F}"/>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DB5AD5F9-8A63-537D-CD96-966A90732967}"/>
              </a:ext>
            </a:extLst>
          </p:cNvPr>
          <p:cNvSpPr>
            <a:spLocks noGrp="1"/>
          </p:cNvSpPr>
          <p:nvPr>
            <p:ph type="sldNum" sz="quarter" idx="12"/>
          </p:nvPr>
        </p:nvSpPr>
        <p:spPr/>
        <p:txBody>
          <a:bodyPr/>
          <a:lstStyle>
            <a:lvl1pPr>
              <a:defRPr/>
            </a:lvl1pPr>
          </a:lstStyle>
          <a:p>
            <a:pPr>
              <a:defRPr/>
            </a:pPr>
            <a:fld id="{BF0382BA-2882-164F-ACD6-91E44775A8E7}" type="slidenum">
              <a:rPr lang="ja-JP" altLang="en-US"/>
              <a:pPr>
                <a:defRPr/>
              </a:pPr>
              <a:t>‹#›</a:t>
            </a:fld>
            <a:endParaRPr lang="ja-JP" altLang="en-US"/>
          </a:p>
        </p:txBody>
      </p:sp>
    </p:spTree>
    <p:extLst>
      <p:ext uri="{BB962C8B-B14F-4D97-AF65-F5344CB8AC3E}">
        <p14:creationId xmlns:p14="http://schemas.microsoft.com/office/powerpoint/2010/main" val="2230252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3">
            <a:extLst>
              <a:ext uri="{FF2B5EF4-FFF2-40B4-BE49-F238E27FC236}">
                <a16:creationId xmlns:a16="http://schemas.microsoft.com/office/drawing/2014/main" id="{1B9F6323-37D3-44C0-5037-B66C592CEF0B}"/>
              </a:ext>
            </a:extLst>
          </p:cNvPr>
          <p:cNvSpPr>
            <a:spLocks noGrp="1"/>
          </p:cNvSpPr>
          <p:nvPr>
            <p:ph type="dt" sz="half" idx="10"/>
          </p:nvPr>
        </p:nvSpPr>
        <p:spPr/>
        <p:txBody>
          <a:bodyPr/>
          <a:lstStyle>
            <a:lvl1pPr>
              <a:defRPr/>
            </a:lvl1pPr>
          </a:lstStyle>
          <a:p>
            <a:pPr>
              <a:defRPr/>
            </a:pPr>
            <a:fld id="{29210D02-1F11-4048-A31F-A96C6DAB7ABF}" type="datetimeFigureOut">
              <a:rPr lang="ja-JP" altLang="en-US"/>
              <a:pPr>
                <a:defRPr/>
              </a:pPr>
              <a:t>2024/11/26</a:t>
            </a:fld>
            <a:endParaRPr lang="ja-JP" altLang="en-US"/>
          </a:p>
        </p:txBody>
      </p:sp>
      <p:sp>
        <p:nvSpPr>
          <p:cNvPr id="8" name="フッター プレースホルダー 4">
            <a:extLst>
              <a:ext uri="{FF2B5EF4-FFF2-40B4-BE49-F238E27FC236}">
                <a16:creationId xmlns:a16="http://schemas.microsoft.com/office/drawing/2014/main" id="{E2B12287-81D7-0F70-3192-B7322A4E9589}"/>
              </a:ext>
            </a:extLst>
          </p:cNvPr>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5">
            <a:extLst>
              <a:ext uri="{FF2B5EF4-FFF2-40B4-BE49-F238E27FC236}">
                <a16:creationId xmlns:a16="http://schemas.microsoft.com/office/drawing/2014/main" id="{7801E7E5-4DAB-F350-AA00-A92DBE961D53}"/>
              </a:ext>
            </a:extLst>
          </p:cNvPr>
          <p:cNvSpPr>
            <a:spLocks noGrp="1"/>
          </p:cNvSpPr>
          <p:nvPr>
            <p:ph type="sldNum" sz="quarter" idx="12"/>
          </p:nvPr>
        </p:nvSpPr>
        <p:spPr/>
        <p:txBody>
          <a:bodyPr/>
          <a:lstStyle>
            <a:lvl1pPr>
              <a:defRPr/>
            </a:lvl1pPr>
          </a:lstStyle>
          <a:p>
            <a:pPr>
              <a:defRPr/>
            </a:pPr>
            <a:fld id="{1CC859D1-C921-2C40-8762-509D7580E467}" type="slidenum">
              <a:rPr lang="ja-JP" altLang="en-US"/>
              <a:pPr>
                <a:defRPr/>
              </a:pPr>
              <a:t>‹#›</a:t>
            </a:fld>
            <a:endParaRPr lang="ja-JP" altLang="en-US"/>
          </a:p>
        </p:txBody>
      </p:sp>
    </p:spTree>
    <p:extLst>
      <p:ext uri="{BB962C8B-B14F-4D97-AF65-F5344CB8AC3E}">
        <p14:creationId xmlns:p14="http://schemas.microsoft.com/office/powerpoint/2010/main" val="1210810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3">
            <a:extLst>
              <a:ext uri="{FF2B5EF4-FFF2-40B4-BE49-F238E27FC236}">
                <a16:creationId xmlns:a16="http://schemas.microsoft.com/office/drawing/2014/main" id="{76F73801-72AA-85CB-6C6C-880152B414AB}"/>
              </a:ext>
            </a:extLst>
          </p:cNvPr>
          <p:cNvSpPr>
            <a:spLocks noGrp="1"/>
          </p:cNvSpPr>
          <p:nvPr>
            <p:ph type="dt" sz="half" idx="10"/>
          </p:nvPr>
        </p:nvSpPr>
        <p:spPr/>
        <p:txBody>
          <a:bodyPr/>
          <a:lstStyle>
            <a:lvl1pPr>
              <a:defRPr/>
            </a:lvl1pPr>
          </a:lstStyle>
          <a:p>
            <a:pPr>
              <a:defRPr/>
            </a:pPr>
            <a:fld id="{62EEAC7D-74D8-BC4C-B80F-511B64E40B88}" type="datetimeFigureOut">
              <a:rPr lang="ja-JP" altLang="en-US"/>
              <a:pPr>
                <a:defRPr/>
              </a:pPr>
              <a:t>2024/11/26</a:t>
            </a:fld>
            <a:endParaRPr lang="ja-JP" altLang="en-US"/>
          </a:p>
        </p:txBody>
      </p:sp>
      <p:sp>
        <p:nvSpPr>
          <p:cNvPr id="4" name="フッター プレースホルダー 4">
            <a:extLst>
              <a:ext uri="{FF2B5EF4-FFF2-40B4-BE49-F238E27FC236}">
                <a16:creationId xmlns:a16="http://schemas.microsoft.com/office/drawing/2014/main" id="{1AAB4CC5-2073-D306-45AB-8C3055E4A570}"/>
              </a:ext>
            </a:extLst>
          </p:cNvPr>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5">
            <a:extLst>
              <a:ext uri="{FF2B5EF4-FFF2-40B4-BE49-F238E27FC236}">
                <a16:creationId xmlns:a16="http://schemas.microsoft.com/office/drawing/2014/main" id="{40E1C419-FE56-0DFF-BAE5-61D47D848B1E}"/>
              </a:ext>
            </a:extLst>
          </p:cNvPr>
          <p:cNvSpPr>
            <a:spLocks noGrp="1"/>
          </p:cNvSpPr>
          <p:nvPr>
            <p:ph type="sldNum" sz="quarter" idx="12"/>
          </p:nvPr>
        </p:nvSpPr>
        <p:spPr/>
        <p:txBody>
          <a:bodyPr/>
          <a:lstStyle>
            <a:lvl1pPr>
              <a:defRPr/>
            </a:lvl1pPr>
          </a:lstStyle>
          <a:p>
            <a:pPr>
              <a:defRPr/>
            </a:pPr>
            <a:fld id="{5CFBD9AC-02F7-2649-B00F-3CD02A3DA11D}" type="slidenum">
              <a:rPr lang="ja-JP" altLang="en-US"/>
              <a:pPr>
                <a:defRPr/>
              </a:pPr>
              <a:t>‹#›</a:t>
            </a:fld>
            <a:endParaRPr lang="ja-JP" altLang="en-US"/>
          </a:p>
        </p:txBody>
      </p:sp>
    </p:spTree>
    <p:extLst>
      <p:ext uri="{BB962C8B-B14F-4D97-AF65-F5344CB8AC3E}">
        <p14:creationId xmlns:p14="http://schemas.microsoft.com/office/powerpoint/2010/main" val="1693978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a:extLst>
              <a:ext uri="{FF2B5EF4-FFF2-40B4-BE49-F238E27FC236}">
                <a16:creationId xmlns:a16="http://schemas.microsoft.com/office/drawing/2014/main" id="{F4DE7A81-AF6A-C2D8-657E-2143D6938151}"/>
              </a:ext>
            </a:extLst>
          </p:cNvPr>
          <p:cNvSpPr>
            <a:spLocks noGrp="1"/>
          </p:cNvSpPr>
          <p:nvPr>
            <p:ph type="dt" sz="half" idx="10"/>
          </p:nvPr>
        </p:nvSpPr>
        <p:spPr/>
        <p:txBody>
          <a:bodyPr/>
          <a:lstStyle>
            <a:lvl1pPr>
              <a:defRPr/>
            </a:lvl1pPr>
          </a:lstStyle>
          <a:p>
            <a:pPr>
              <a:defRPr/>
            </a:pPr>
            <a:fld id="{C82FAB56-C13C-5F42-BCE2-269D4B33CF5D}" type="datetimeFigureOut">
              <a:rPr lang="ja-JP" altLang="en-US"/>
              <a:pPr>
                <a:defRPr/>
              </a:pPr>
              <a:t>2024/11/26</a:t>
            </a:fld>
            <a:endParaRPr lang="ja-JP" altLang="en-US"/>
          </a:p>
        </p:txBody>
      </p:sp>
      <p:sp>
        <p:nvSpPr>
          <p:cNvPr id="3" name="フッター プレースホルダー 4">
            <a:extLst>
              <a:ext uri="{FF2B5EF4-FFF2-40B4-BE49-F238E27FC236}">
                <a16:creationId xmlns:a16="http://schemas.microsoft.com/office/drawing/2014/main" id="{11ECFDEC-3926-6A60-5930-5423F6F40CBA}"/>
              </a:ext>
            </a:extLst>
          </p:cNvPr>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5">
            <a:extLst>
              <a:ext uri="{FF2B5EF4-FFF2-40B4-BE49-F238E27FC236}">
                <a16:creationId xmlns:a16="http://schemas.microsoft.com/office/drawing/2014/main" id="{A3DDCAC6-CE5E-0584-BAE9-528610D9884F}"/>
              </a:ext>
            </a:extLst>
          </p:cNvPr>
          <p:cNvSpPr>
            <a:spLocks noGrp="1"/>
          </p:cNvSpPr>
          <p:nvPr>
            <p:ph type="sldNum" sz="quarter" idx="12"/>
          </p:nvPr>
        </p:nvSpPr>
        <p:spPr/>
        <p:txBody>
          <a:bodyPr/>
          <a:lstStyle>
            <a:lvl1pPr>
              <a:defRPr/>
            </a:lvl1pPr>
          </a:lstStyle>
          <a:p>
            <a:pPr>
              <a:defRPr/>
            </a:pPr>
            <a:fld id="{DF012BB9-3188-3B4D-B669-DAF92F0813BB}" type="slidenum">
              <a:rPr lang="ja-JP" altLang="en-US"/>
              <a:pPr>
                <a:defRPr/>
              </a:pPr>
              <a:t>‹#›</a:t>
            </a:fld>
            <a:endParaRPr lang="ja-JP" altLang="en-US"/>
          </a:p>
        </p:txBody>
      </p:sp>
    </p:spTree>
    <p:extLst>
      <p:ext uri="{BB962C8B-B14F-4D97-AF65-F5344CB8AC3E}">
        <p14:creationId xmlns:p14="http://schemas.microsoft.com/office/powerpoint/2010/main" val="4192538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2" y="273049"/>
            <a:ext cx="4011084" cy="1162051"/>
          </a:xfrm>
        </p:spPr>
        <p:txBody>
          <a:bodyPr anchor="b"/>
          <a:lstStyle>
            <a:lvl1pPr algn="l">
              <a:defRPr sz="2667" b="1"/>
            </a:lvl1pPr>
          </a:lstStyle>
          <a:p>
            <a:r>
              <a:rPr lang="ja-JP" altLang="en-US"/>
              <a:t>マスター タイトルの書式設定</a:t>
            </a:r>
          </a:p>
        </p:txBody>
      </p:sp>
      <p:sp>
        <p:nvSpPr>
          <p:cNvPr id="3" name="コンテンツ プレースホルダー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ja-JP" altLang="en-US"/>
              <a:t>マスター テキストの書式設定</a:t>
            </a:r>
          </a:p>
        </p:txBody>
      </p:sp>
      <p:sp>
        <p:nvSpPr>
          <p:cNvPr id="5" name="日付プレースホルダー 3">
            <a:extLst>
              <a:ext uri="{FF2B5EF4-FFF2-40B4-BE49-F238E27FC236}">
                <a16:creationId xmlns:a16="http://schemas.microsoft.com/office/drawing/2014/main" id="{16CD482B-0B61-9D4A-563E-B2D74A05C779}"/>
              </a:ext>
            </a:extLst>
          </p:cNvPr>
          <p:cNvSpPr>
            <a:spLocks noGrp="1"/>
          </p:cNvSpPr>
          <p:nvPr>
            <p:ph type="dt" sz="half" idx="10"/>
          </p:nvPr>
        </p:nvSpPr>
        <p:spPr/>
        <p:txBody>
          <a:bodyPr/>
          <a:lstStyle>
            <a:lvl1pPr>
              <a:defRPr/>
            </a:lvl1pPr>
          </a:lstStyle>
          <a:p>
            <a:pPr>
              <a:defRPr/>
            </a:pPr>
            <a:fld id="{245EC426-6C16-324A-83A0-0C3BD7E093C0}" type="datetimeFigureOut">
              <a:rPr lang="ja-JP" altLang="en-US"/>
              <a:pPr>
                <a:defRPr/>
              </a:pPr>
              <a:t>2024/11/26</a:t>
            </a:fld>
            <a:endParaRPr lang="ja-JP" altLang="en-US"/>
          </a:p>
        </p:txBody>
      </p:sp>
      <p:sp>
        <p:nvSpPr>
          <p:cNvPr id="6" name="フッター プレースホルダー 4">
            <a:extLst>
              <a:ext uri="{FF2B5EF4-FFF2-40B4-BE49-F238E27FC236}">
                <a16:creationId xmlns:a16="http://schemas.microsoft.com/office/drawing/2014/main" id="{939D5909-2DE9-3072-6188-97CBBA21B7BF}"/>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0B2E238B-0164-6EB5-415E-853A267E74A1}"/>
              </a:ext>
            </a:extLst>
          </p:cNvPr>
          <p:cNvSpPr>
            <a:spLocks noGrp="1"/>
          </p:cNvSpPr>
          <p:nvPr>
            <p:ph type="sldNum" sz="quarter" idx="12"/>
          </p:nvPr>
        </p:nvSpPr>
        <p:spPr/>
        <p:txBody>
          <a:bodyPr/>
          <a:lstStyle>
            <a:lvl1pPr>
              <a:defRPr/>
            </a:lvl1pPr>
          </a:lstStyle>
          <a:p>
            <a:pPr>
              <a:defRPr/>
            </a:pPr>
            <a:fld id="{BEBEAB5B-5856-3149-8E93-6F4180E2CE6A}" type="slidenum">
              <a:rPr lang="ja-JP" altLang="en-US"/>
              <a:pPr>
                <a:defRPr/>
              </a:pPr>
              <a:t>‹#›</a:t>
            </a:fld>
            <a:endParaRPr lang="ja-JP" altLang="en-US"/>
          </a:p>
        </p:txBody>
      </p:sp>
    </p:spTree>
    <p:extLst>
      <p:ext uri="{BB962C8B-B14F-4D97-AF65-F5344CB8AC3E}">
        <p14:creationId xmlns:p14="http://schemas.microsoft.com/office/powerpoint/2010/main" val="2853525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389717" y="4800600"/>
            <a:ext cx="7315200" cy="566739"/>
          </a:xfrm>
        </p:spPr>
        <p:txBody>
          <a:bodyPr anchor="b"/>
          <a:lstStyle>
            <a:lvl1pPr algn="l">
              <a:defRPr sz="2667" b="1"/>
            </a:lvl1pPr>
          </a:lstStyle>
          <a:p>
            <a:r>
              <a:rPr lang="ja-JP" altLang="en-US"/>
              <a:t>マスター タイトルの書式設定</a:t>
            </a:r>
          </a:p>
        </p:txBody>
      </p:sp>
      <p:sp>
        <p:nvSpPr>
          <p:cNvPr id="3" name="図プレースホルダー 2"/>
          <p:cNvSpPr>
            <a:spLocks noGrp="1"/>
          </p:cNvSpPr>
          <p:nvPr>
            <p:ph type="pic" idx="1"/>
          </p:nvPr>
        </p:nvSpPr>
        <p:spPr>
          <a:xfrm>
            <a:off x="2389717" y="612775"/>
            <a:ext cx="7315200" cy="4114800"/>
          </a:xfrm>
        </p:spPr>
        <p:txBody>
          <a:bodyPr rtlCol="0">
            <a:norm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pPr lvl="0"/>
            <a:endParaRPr lang="ja-JP" altLang="en-US" noProof="0"/>
          </a:p>
        </p:txBody>
      </p:sp>
      <p:sp>
        <p:nvSpPr>
          <p:cNvPr id="4" name="テキスト プレースホルダー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ja-JP" altLang="en-US"/>
              <a:t>マスター テキストの書式設定</a:t>
            </a:r>
          </a:p>
        </p:txBody>
      </p:sp>
      <p:sp>
        <p:nvSpPr>
          <p:cNvPr id="5" name="日付プレースホルダー 3">
            <a:extLst>
              <a:ext uri="{FF2B5EF4-FFF2-40B4-BE49-F238E27FC236}">
                <a16:creationId xmlns:a16="http://schemas.microsoft.com/office/drawing/2014/main" id="{CD57513C-BA37-593A-E95C-EDEEDC3F5899}"/>
              </a:ext>
            </a:extLst>
          </p:cNvPr>
          <p:cNvSpPr>
            <a:spLocks noGrp="1"/>
          </p:cNvSpPr>
          <p:nvPr>
            <p:ph type="dt" sz="half" idx="10"/>
          </p:nvPr>
        </p:nvSpPr>
        <p:spPr/>
        <p:txBody>
          <a:bodyPr/>
          <a:lstStyle>
            <a:lvl1pPr>
              <a:defRPr/>
            </a:lvl1pPr>
          </a:lstStyle>
          <a:p>
            <a:pPr>
              <a:defRPr/>
            </a:pPr>
            <a:fld id="{D025769C-3BC9-4548-B7A7-2DC5CA0CE3DE}" type="datetimeFigureOut">
              <a:rPr lang="ja-JP" altLang="en-US"/>
              <a:pPr>
                <a:defRPr/>
              </a:pPr>
              <a:t>2024/11/26</a:t>
            </a:fld>
            <a:endParaRPr lang="ja-JP" altLang="en-US"/>
          </a:p>
        </p:txBody>
      </p:sp>
      <p:sp>
        <p:nvSpPr>
          <p:cNvPr id="6" name="フッター プレースホルダー 4">
            <a:extLst>
              <a:ext uri="{FF2B5EF4-FFF2-40B4-BE49-F238E27FC236}">
                <a16:creationId xmlns:a16="http://schemas.microsoft.com/office/drawing/2014/main" id="{BB06F2D7-FF9B-F677-C630-EA07EB258F28}"/>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55A28ACD-0D13-539B-395C-E4D353130B4C}"/>
              </a:ext>
            </a:extLst>
          </p:cNvPr>
          <p:cNvSpPr>
            <a:spLocks noGrp="1"/>
          </p:cNvSpPr>
          <p:nvPr>
            <p:ph type="sldNum" sz="quarter" idx="12"/>
          </p:nvPr>
        </p:nvSpPr>
        <p:spPr/>
        <p:txBody>
          <a:bodyPr/>
          <a:lstStyle>
            <a:lvl1pPr>
              <a:defRPr/>
            </a:lvl1pPr>
          </a:lstStyle>
          <a:p>
            <a:pPr>
              <a:defRPr/>
            </a:pPr>
            <a:fld id="{D5911BC6-DB45-0340-97C6-707ED315D904}" type="slidenum">
              <a:rPr lang="ja-JP" altLang="en-US"/>
              <a:pPr>
                <a:defRPr/>
              </a:pPr>
              <a:t>‹#›</a:t>
            </a:fld>
            <a:endParaRPr lang="ja-JP" altLang="en-US"/>
          </a:p>
        </p:txBody>
      </p:sp>
    </p:spTree>
    <p:extLst>
      <p:ext uri="{BB962C8B-B14F-4D97-AF65-F5344CB8AC3E}">
        <p14:creationId xmlns:p14="http://schemas.microsoft.com/office/powerpoint/2010/main" val="29138237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ABA6AA3F-709A-E519-8FC6-385E59DD5327}"/>
              </a:ext>
            </a:extLst>
          </p:cNvPr>
          <p:cNvSpPr>
            <a:spLocks noGrp="1"/>
          </p:cNvSpPr>
          <p:nvPr>
            <p:ph type="dt" sz="half" idx="10"/>
          </p:nvPr>
        </p:nvSpPr>
        <p:spPr/>
        <p:txBody>
          <a:bodyPr/>
          <a:lstStyle>
            <a:lvl1pPr>
              <a:defRPr/>
            </a:lvl1pPr>
          </a:lstStyle>
          <a:p>
            <a:pPr>
              <a:defRPr/>
            </a:pPr>
            <a:fld id="{FB305FF6-C0B6-3E4C-8070-F04B7E7D742C}" type="datetimeFigureOut">
              <a:rPr lang="ja-JP" altLang="en-US"/>
              <a:pPr>
                <a:defRPr/>
              </a:pPr>
              <a:t>2024/11/26</a:t>
            </a:fld>
            <a:endParaRPr lang="ja-JP" altLang="en-US"/>
          </a:p>
        </p:txBody>
      </p:sp>
      <p:sp>
        <p:nvSpPr>
          <p:cNvPr id="5" name="フッター プレースホルダー 4">
            <a:extLst>
              <a:ext uri="{FF2B5EF4-FFF2-40B4-BE49-F238E27FC236}">
                <a16:creationId xmlns:a16="http://schemas.microsoft.com/office/drawing/2014/main" id="{F3008F11-C8E2-14C3-4AA3-343B8ACB8F37}"/>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0186505F-F5EE-5D49-CD26-545C733C9BF8}"/>
              </a:ext>
            </a:extLst>
          </p:cNvPr>
          <p:cNvSpPr>
            <a:spLocks noGrp="1"/>
          </p:cNvSpPr>
          <p:nvPr>
            <p:ph type="sldNum" sz="quarter" idx="12"/>
          </p:nvPr>
        </p:nvSpPr>
        <p:spPr/>
        <p:txBody>
          <a:bodyPr/>
          <a:lstStyle>
            <a:lvl1pPr>
              <a:defRPr/>
            </a:lvl1pPr>
          </a:lstStyle>
          <a:p>
            <a:pPr>
              <a:defRPr/>
            </a:pPr>
            <a:fld id="{607D7A04-D39A-E246-A2A7-933FBDF4BC22}" type="slidenum">
              <a:rPr lang="ja-JP" altLang="en-US"/>
              <a:pPr>
                <a:defRPr/>
              </a:pPr>
              <a:t>‹#›</a:t>
            </a:fld>
            <a:endParaRPr lang="ja-JP" altLang="en-US"/>
          </a:p>
        </p:txBody>
      </p:sp>
    </p:spTree>
    <p:extLst>
      <p:ext uri="{BB962C8B-B14F-4D97-AF65-F5344CB8AC3E}">
        <p14:creationId xmlns:p14="http://schemas.microsoft.com/office/powerpoint/2010/main" val="30283925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839200" y="274639"/>
            <a:ext cx="2743200"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609600" y="274639"/>
            <a:ext cx="80264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19C28C55-0668-AAD6-27CF-6DB3A44EE0AE}"/>
              </a:ext>
            </a:extLst>
          </p:cNvPr>
          <p:cNvSpPr>
            <a:spLocks noGrp="1"/>
          </p:cNvSpPr>
          <p:nvPr>
            <p:ph type="dt" sz="half" idx="10"/>
          </p:nvPr>
        </p:nvSpPr>
        <p:spPr/>
        <p:txBody>
          <a:bodyPr/>
          <a:lstStyle>
            <a:lvl1pPr>
              <a:defRPr/>
            </a:lvl1pPr>
          </a:lstStyle>
          <a:p>
            <a:pPr>
              <a:defRPr/>
            </a:pPr>
            <a:fld id="{4F9941FB-DEE2-414F-8A9E-3A08A21A93B1}" type="datetimeFigureOut">
              <a:rPr lang="ja-JP" altLang="en-US"/>
              <a:pPr>
                <a:defRPr/>
              </a:pPr>
              <a:t>2024/11/26</a:t>
            </a:fld>
            <a:endParaRPr lang="ja-JP" altLang="en-US"/>
          </a:p>
        </p:txBody>
      </p:sp>
      <p:sp>
        <p:nvSpPr>
          <p:cNvPr id="5" name="フッター プレースホルダー 4">
            <a:extLst>
              <a:ext uri="{FF2B5EF4-FFF2-40B4-BE49-F238E27FC236}">
                <a16:creationId xmlns:a16="http://schemas.microsoft.com/office/drawing/2014/main" id="{6FEEEB10-5180-8F6B-8942-733EA4666979}"/>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83D7684F-C862-3DE1-FAC1-D830BA5FE4B2}"/>
              </a:ext>
            </a:extLst>
          </p:cNvPr>
          <p:cNvSpPr>
            <a:spLocks noGrp="1"/>
          </p:cNvSpPr>
          <p:nvPr>
            <p:ph type="sldNum" sz="quarter" idx="12"/>
          </p:nvPr>
        </p:nvSpPr>
        <p:spPr/>
        <p:txBody>
          <a:bodyPr/>
          <a:lstStyle>
            <a:lvl1pPr>
              <a:defRPr/>
            </a:lvl1pPr>
          </a:lstStyle>
          <a:p>
            <a:pPr>
              <a:defRPr/>
            </a:pPr>
            <a:fld id="{FAA53B7C-DA79-F84E-BF58-2BDEB367CC37}" type="slidenum">
              <a:rPr lang="ja-JP" altLang="en-US"/>
              <a:pPr>
                <a:defRPr/>
              </a:pPr>
              <a:t>‹#›</a:t>
            </a:fld>
            <a:endParaRPr lang="ja-JP" altLang="en-US"/>
          </a:p>
        </p:txBody>
      </p:sp>
    </p:spTree>
    <p:extLst>
      <p:ext uri="{BB962C8B-B14F-4D97-AF65-F5344CB8AC3E}">
        <p14:creationId xmlns:p14="http://schemas.microsoft.com/office/powerpoint/2010/main" val="39373127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6_タイトルとコンテンツ">
    <p:bg>
      <p:bgPr>
        <a:solidFill>
          <a:schemeClr val="bg1"/>
        </a:solidFill>
        <a:effectLst/>
      </p:bgPr>
    </p:bg>
    <p:spTree>
      <p:nvGrpSpPr>
        <p:cNvPr id="1" name=""/>
        <p:cNvGrpSpPr/>
        <p:nvPr/>
      </p:nvGrpSpPr>
      <p:grpSpPr>
        <a:xfrm>
          <a:off x="0" y="0"/>
          <a:ext cx="0" cy="0"/>
          <a:chOff x="0" y="0"/>
          <a:chExt cx="0" cy="0"/>
        </a:xfrm>
      </p:grpSpPr>
      <p:sp>
        <p:nvSpPr>
          <p:cNvPr id="7" name="正方形/長方形 6"/>
          <p:cNvSpPr/>
          <p:nvPr/>
        </p:nvSpPr>
        <p:spPr>
          <a:xfrm>
            <a:off x="609600" y="4077086"/>
            <a:ext cx="10972800" cy="1440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b="0" i="0">
              <a:solidFill>
                <a:schemeClr val="bg1"/>
              </a:solidFill>
              <a:latin typeface="BIZ UDPGothic" panose="020B0400000000000000" pitchFamily="34" charset="-128"/>
            </a:endParaRPr>
          </a:p>
        </p:txBody>
      </p:sp>
      <p:sp>
        <p:nvSpPr>
          <p:cNvPr id="2" name="タイトル 1"/>
          <p:cNvSpPr>
            <a:spLocks noGrp="1"/>
          </p:cNvSpPr>
          <p:nvPr>
            <p:ph type="title"/>
          </p:nvPr>
        </p:nvSpPr>
        <p:spPr>
          <a:xfrm>
            <a:off x="609600" y="2780928"/>
            <a:ext cx="10972800" cy="1296144"/>
          </a:xfrm>
        </p:spPr>
        <p:txBody>
          <a:bodyPr/>
          <a:lstStyle>
            <a:lvl1pPr>
              <a:defRPr sz="4000" b="0" i="0">
                <a:solidFill>
                  <a:schemeClr val="tx1"/>
                </a:solidFill>
                <a:latin typeface="BIZ UDPGothic" panose="020B0400000000000000" pitchFamily="34" charset="-128"/>
                <a:ea typeface="BIZ UDPGothic" panose="020B0400000000000000" pitchFamily="34" charset="-128"/>
              </a:defRPr>
            </a:lvl1pPr>
          </a:lstStyle>
          <a:p>
            <a:r>
              <a:rPr lang="ja-JP" altLang="en-US"/>
              <a:t>マスター タイトルの書式設定</a:t>
            </a:r>
          </a:p>
        </p:txBody>
      </p:sp>
      <p:sp>
        <p:nvSpPr>
          <p:cNvPr id="4" name="日付プレースホルダー 3"/>
          <p:cNvSpPr>
            <a:spLocks noGrp="1"/>
          </p:cNvSpPr>
          <p:nvPr>
            <p:ph type="dt" sz="half" idx="10"/>
          </p:nvPr>
        </p:nvSpPr>
        <p:spPr/>
        <p:txBody>
          <a:bodyPr/>
          <a:lstStyle>
            <a:lvl1pPr>
              <a:defRPr/>
            </a:lvl1pPr>
          </a:lstStyle>
          <a:p>
            <a:fld id="{E2B6C56D-0D0A-4123-AFFE-8937855C6424}" type="datetimeFigureOut">
              <a:rPr kumimoji="1" lang="ja-JP" altLang="en-US" smtClean="0"/>
              <a:t>2024/11/26</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7B8C932E-AC58-4854-9B1B-85042BDAAB13}" type="slidenum">
              <a:rPr kumimoji="1" lang="ja-JP" altLang="en-US" smtClean="0"/>
              <a:t>‹#›</a:t>
            </a:fld>
            <a:endParaRPr kumimoji="1" lang="ja-JP" altLang="en-US"/>
          </a:p>
        </p:txBody>
      </p:sp>
    </p:spTree>
    <p:extLst>
      <p:ext uri="{BB962C8B-B14F-4D97-AF65-F5344CB8AC3E}">
        <p14:creationId xmlns:p14="http://schemas.microsoft.com/office/powerpoint/2010/main" val="1815010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cSld name="3_タイトルとコンテンツ">
    <p:bg>
      <p:bgPr>
        <a:solidFill>
          <a:schemeClr val="bg1"/>
        </a:solidFill>
        <a:effectLst/>
      </p:bgPr>
    </p:bg>
    <p:spTree>
      <p:nvGrpSpPr>
        <p:cNvPr id="1" name=""/>
        <p:cNvGrpSpPr/>
        <p:nvPr/>
      </p:nvGrpSpPr>
      <p:grpSpPr>
        <a:xfrm>
          <a:off x="0" y="0"/>
          <a:ext cx="0" cy="0"/>
          <a:chOff x="0" y="0"/>
          <a:chExt cx="0" cy="0"/>
        </a:xfrm>
      </p:grpSpPr>
      <p:sp>
        <p:nvSpPr>
          <p:cNvPr id="7" name="正方形/長方形 6"/>
          <p:cNvSpPr/>
          <p:nvPr/>
        </p:nvSpPr>
        <p:spPr>
          <a:xfrm>
            <a:off x="0" y="-4860"/>
            <a:ext cx="12192000" cy="14176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b="0" i="0">
              <a:solidFill>
                <a:schemeClr val="bg1"/>
              </a:solidFill>
              <a:latin typeface="BIZ UDPGothic" panose="020B0400000000000000" pitchFamily="34" charset="-128"/>
            </a:endParaRPr>
          </a:p>
        </p:txBody>
      </p:sp>
      <p:sp>
        <p:nvSpPr>
          <p:cNvPr id="2" name="タイトル 1"/>
          <p:cNvSpPr>
            <a:spLocks noGrp="1"/>
          </p:cNvSpPr>
          <p:nvPr>
            <p:ph type="title"/>
          </p:nvPr>
        </p:nvSpPr>
        <p:spPr>
          <a:xfrm>
            <a:off x="609600" y="116632"/>
            <a:ext cx="10972800" cy="1296144"/>
          </a:xfrm>
        </p:spPr>
        <p:txBody>
          <a:bodyPr/>
          <a:lstStyle>
            <a:lvl1pPr>
              <a:defRPr sz="4000" b="0" i="0">
                <a:solidFill>
                  <a:schemeClr val="bg1"/>
                </a:solidFill>
                <a:latin typeface="BIZ UDPGothic" panose="020B0400000000000000" pitchFamily="34" charset="-128"/>
                <a:ea typeface="BIZ UDPGothic" panose="020B0400000000000000" pitchFamily="34" charset="-128"/>
              </a:defRPr>
            </a:lvl1pPr>
          </a:lstStyle>
          <a:p>
            <a:r>
              <a:rPr lang="ja-JP" altLang="en-US"/>
              <a:t>マスター タイトルの書式設定</a:t>
            </a:r>
          </a:p>
        </p:txBody>
      </p:sp>
      <p:sp>
        <p:nvSpPr>
          <p:cNvPr id="4" name="日付プレースホルダー 3"/>
          <p:cNvSpPr>
            <a:spLocks noGrp="1"/>
          </p:cNvSpPr>
          <p:nvPr>
            <p:ph type="dt" sz="half" idx="10"/>
          </p:nvPr>
        </p:nvSpPr>
        <p:spPr/>
        <p:txBody>
          <a:bodyPr/>
          <a:lstStyle>
            <a:lvl1pPr>
              <a:defRPr/>
            </a:lvl1pPr>
          </a:lstStyle>
          <a:p>
            <a:pPr>
              <a:defRPr/>
            </a:pPr>
            <a:fld id="{440D4EC5-B593-4C87-B558-CFA144026E83}" type="datetime1">
              <a:rPr lang="ja-JP" altLang="en-US" smtClean="0"/>
              <a:t>2024/11/26</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b="0" i="0">
                <a:latin typeface="BIZ UDPGothic" panose="020B0400000000000000" pitchFamily="34" charset="-128"/>
                <a:ea typeface="BIZ UDPGothic" panose="020B0400000000000000" pitchFamily="34" charset="-128"/>
              </a:defRPr>
            </a:lvl1pPr>
          </a:lstStyle>
          <a:p>
            <a:fld id="{0E57B61B-E668-461A-807E-80F1CC721B07}" type="slidenum">
              <a:rPr lang="ja-JP" altLang="en-US" smtClean="0"/>
              <a:pPr/>
              <a:t>‹#›</a:t>
            </a:fld>
            <a:endParaRPr lang="ja-JP" altLang="en-US"/>
          </a:p>
        </p:txBody>
      </p:sp>
      <p:sp>
        <p:nvSpPr>
          <p:cNvPr id="8" name="コンテンツ プレースホルダー 2"/>
          <p:cNvSpPr>
            <a:spLocks noGrp="1"/>
          </p:cNvSpPr>
          <p:nvPr>
            <p:ph idx="1"/>
          </p:nvPr>
        </p:nvSpPr>
        <p:spPr>
          <a:xfrm>
            <a:off x="609600" y="1600206"/>
            <a:ext cx="10972800" cy="4525963"/>
          </a:xfrm>
        </p:spPr>
        <p:txBody>
          <a:bodyPr/>
          <a:lstStyle>
            <a:lvl1pPr marL="265087" indent="-265087" eaLnBrk="1">
              <a:buFont typeface="Wingdings" panose="05000000000000000000" pitchFamily="2" charset="2"/>
              <a:buChar char="n"/>
              <a:defRPr sz="2400" b="0" i="0">
                <a:latin typeface="BIZ UDPGothic" panose="020B0400000000000000" pitchFamily="34" charset="-128"/>
                <a:ea typeface="BIZ UDPGothic" panose="020B0400000000000000" pitchFamily="34" charset="-128"/>
              </a:defRPr>
            </a:lvl1pPr>
            <a:lvl2pPr marL="447627" indent="-174609" eaLnBrk="1">
              <a:buFont typeface="Wingdings" panose="05000000000000000000" pitchFamily="2" charset="2"/>
              <a:buChar char=""/>
              <a:tabLst/>
              <a:defRPr sz="2000" b="0" i="0">
                <a:latin typeface="BIZ UDPGothic" panose="020B0400000000000000" pitchFamily="34" charset="-128"/>
                <a:ea typeface="BIZ UDPGothic" panose="020B0400000000000000" pitchFamily="34" charset="-128"/>
              </a:defRPr>
            </a:lvl2pPr>
            <a:lvl3pPr marL="720653" indent="-184134" eaLnBrk="1">
              <a:buFont typeface="游ゴシック" panose="020B0400000000000000" pitchFamily="50" charset="-128"/>
              <a:buChar char="-"/>
              <a:defRPr sz="1800" b="0" i="0">
                <a:latin typeface="BIZ UDPGothic" panose="020B0400000000000000" pitchFamily="34" charset="-128"/>
                <a:ea typeface="BIZ UDPGothic" panose="020B0400000000000000" pitchFamily="34" charset="-128"/>
              </a:defRPr>
            </a:lvl3pPr>
            <a:lvl4pPr marL="988914" indent="0">
              <a:buNone/>
              <a:defRPr sz="1600" b="0" i="0">
                <a:latin typeface="BIZ UDPGothic" panose="020B0400000000000000" pitchFamily="34" charset="-128"/>
                <a:ea typeface="BIZ UDPGothic" panose="020B0400000000000000" pitchFamily="34" charset="-128"/>
              </a:defRPr>
            </a:lvl4pPr>
            <a:lvl5pPr marL="896850" indent="-176197" eaLnBrk="1">
              <a:defRPr sz="1600">
                <a:latin typeface="游ゴシック" panose="020B0400000000000000" pitchFamily="50" charset="-128"/>
                <a:ea typeface="游ゴシック" panose="020B0400000000000000" pitchFamily="50"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3" name="正方形/長方形 2">
            <a:extLst>
              <a:ext uri="{FF2B5EF4-FFF2-40B4-BE49-F238E27FC236}">
                <a16:creationId xmlns:a16="http://schemas.microsoft.com/office/drawing/2014/main" id="{463696FB-5032-2C33-044E-CF9EE241F81D}"/>
              </a:ext>
            </a:extLst>
          </p:cNvPr>
          <p:cNvSpPr/>
          <p:nvPr userDrawn="1"/>
        </p:nvSpPr>
        <p:spPr>
          <a:xfrm>
            <a:off x="0" y="-4860"/>
            <a:ext cx="12192000" cy="14176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b="0" i="0">
              <a:solidFill>
                <a:schemeClr val="bg1"/>
              </a:solidFill>
              <a:latin typeface="BIZ UDPGothic" panose="020B0400000000000000" pitchFamily="34" charset="-128"/>
            </a:endParaRPr>
          </a:p>
        </p:txBody>
      </p:sp>
    </p:spTree>
    <p:extLst>
      <p:ext uri="{BB962C8B-B14F-4D97-AF65-F5344CB8AC3E}">
        <p14:creationId xmlns:p14="http://schemas.microsoft.com/office/powerpoint/2010/main" val="21984386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Rectangle 19"/>
          <p:cNvSpPr>
            <a:spLocks noGrp="1" noChangeArrowheads="1"/>
          </p:cNvSpPr>
          <p:nvPr>
            <p:ph type="ftr" sz="quarter" idx="10"/>
          </p:nvPr>
        </p:nvSpPr>
        <p:spPr>
          <a:xfrm>
            <a:off x="1238251" y="6537325"/>
            <a:ext cx="4933949" cy="223838"/>
          </a:xfrm>
          <a:prstGeom prst="rect">
            <a:avLst/>
          </a:prstGeom>
        </p:spPr>
        <p:txBody>
          <a:bodyPr/>
          <a:lstStyle>
            <a:lvl1pPr>
              <a:defRPr/>
            </a:lvl1pPr>
          </a:lstStyle>
          <a:p>
            <a:endParaRPr lang="en-US" altLang="ja-JP"/>
          </a:p>
        </p:txBody>
      </p:sp>
      <p:sp>
        <p:nvSpPr>
          <p:cNvPr id="5" name="スライド番号プレースホルダー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DEB808-7157-466D-9A48-A75FCB4C7798}" type="slidenum">
              <a:rPr lang="ja-JP" altLang="en-US" smtClean="0"/>
              <a:pPr/>
              <a:t>‹#›</a:t>
            </a:fld>
            <a:endParaRPr lang="ja-JP" altLang="en-US"/>
          </a:p>
        </p:txBody>
      </p:sp>
    </p:spTree>
    <p:extLst>
      <p:ext uri="{BB962C8B-B14F-4D97-AF65-F5344CB8AC3E}">
        <p14:creationId xmlns:p14="http://schemas.microsoft.com/office/powerpoint/2010/main" val="30092549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pic>
        <p:nvPicPr>
          <p:cNvPr id="4" name="Picture 2" descr="D:\nakajima\jobs\wdupt\OWL_contentsDIR\PWPテンプレート\Ring\jpg_temp_files\cover_temp.jpg">
            <a:extLst>
              <a:ext uri="{FF2B5EF4-FFF2-40B4-BE49-F238E27FC236}">
                <a16:creationId xmlns:a16="http://schemas.microsoft.com/office/drawing/2014/main" id="{217CE3EE-A0A3-CCF7-2D3E-BAFCF12E9D4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t="4082" b="4082"/>
          <a:stretch>
            <a:fillRect/>
          </a:stretch>
        </p:blipFill>
        <p:spPr bwMode="auto">
          <a:xfrm>
            <a:off x="2117"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ctrTitle"/>
          </p:nvPr>
        </p:nvSpPr>
        <p:spPr>
          <a:xfrm>
            <a:off x="3407701" y="2276872"/>
            <a:ext cx="8160907" cy="2376264"/>
          </a:xfrm>
        </p:spPr>
        <p:txBody>
          <a:bodyPr>
            <a:noAutofit/>
          </a:bodyPr>
          <a:lstStyle>
            <a:lvl1pPr algn="l">
              <a:defRPr sz="6400">
                <a:effectLst/>
              </a:defRPr>
            </a:lvl1pPr>
          </a:lstStyle>
          <a:p>
            <a:r>
              <a:rPr lang="ja-JP" altLang="en-US"/>
              <a:t>マスター タイトルの書式設定</a:t>
            </a:r>
          </a:p>
        </p:txBody>
      </p:sp>
      <p:sp>
        <p:nvSpPr>
          <p:cNvPr id="3" name="サブタイトル 2"/>
          <p:cNvSpPr>
            <a:spLocks noGrp="1"/>
          </p:cNvSpPr>
          <p:nvPr>
            <p:ph type="subTitle" idx="1"/>
          </p:nvPr>
        </p:nvSpPr>
        <p:spPr>
          <a:xfrm>
            <a:off x="1828800" y="5085184"/>
            <a:ext cx="8534400" cy="625624"/>
          </a:xfrm>
        </p:spPr>
        <p:txBody>
          <a:bodyPr/>
          <a:lstStyle>
            <a:lvl1pPr marL="0" indent="0" algn="ctr">
              <a:buNone/>
              <a:defRPr>
                <a:solidFill>
                  <a:schemeClr val="tx1">
                    <a:lumMod val="75000"/>
                    <a:lumOff val="2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ja-JP" altLang="en-US"/>
              <a:t>マスター サブタイトルの書式設定</a:t>
            </a:r>
          </a:p>
        </p:txBody>
      </p:sp>
      <p:sp>
        <p:nvSpPr>
          <p:cNvPr id="5" name="日付プレースホルダー 3">
            <a:extLst>
              <a:ext uri="{FF2B5EF4-FFF2-40B4-BE49-F238E27FC236}">
                <a16:creationId xmlns:a16="http://schemas.microsoft.com/office/drawing/2014/main" id="{BC556DEB-5709-A8CD-ACBC-EBD33EDDAD5E}"/>
              </a:ext>
            </a:extLst>
          </p:cNvPr>
          <p:cNvSpPr>
            <a:spLocks noGrp="1"/>
          </p:cNvSpPr>
          <p:nvPr>
            <p:ph type="dt" sz="half" idx="10"/>
          </p:nvPr>
        </p:nvSpPr>
        <p:spPr>
          <a:xfrm>
            <a:off x="609600" y="6356351"/>
            <a:ext cx="2846917" cy="366183"/>
          </a:xfrm>
        </p:spPr>
        <p:txBody>
          <a:bodyPr/>
          <a:lstStyle>
            <a:lvl1pPr>
              <a:defRPr smtClean="0"/>
            </a:lvl1pPr>
          </a:lstStyle>
          <a:p>
            <a:pPr>
              <a:defRPr/>
            </a:pPr>
            <a:fld id="{0666B0C7-83CA-E34B-8C37-C25F8DCDE636}" type="datetimeFigureOut">
              <a:rPr lang="ja-JP" altLang="en-US"/>
              <a:pPr>
                <a:defRPr/>
              </a:pPr>
              <a:t>2024/11/26</a:t>
            </a:fld>
            <a:endParaRPr lang="ja-JP" altLang="en-US"/>
          </a:p>
        </p:txBody>
      </p:sp>
      <p:sp>
        <p:nvSpPr>
          <p:cNvPr id="6" name="フッター プレースホルダー 4">
            <a:extLst>
              <a:ext uri="{FF2B5EF4-FFF2-40B4-BE49-F238E27FC236}">
                <a16:creationId xmlns:a16="http://schemas.microsoft.com/office/drawing/2014/main" id="{DEC8E6FB-DA88-2D76-E8FB-29EC378433DA}"/>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D416DE07-9734-5C13-0356-235E29292565}"/>
              </a:ext>
            </a:extLst>
          </p:cNvPr>
          <p:cNvSpPr>
            <a:spLocks noGrp="1"/>
          </p:cNvSpPr>
          <p:nvPr>
            <p:ph type="sldNum" sz="quarter" idx="12"/>
          </p:nvPr>
        </p:nvSpPr>
        <p:spPr/>
        <p:txBody>
          <a:bodyPr/>
          <a:lstStyle>
            <a:lvl1pPr>
              <a:defRPr smtClean="0"/>
            </a:lvl1pPr>
          </a:lstStyle>
          <a:p>
            <a:pPr>
              <a:defRPr/>
            </a:pPr>
            <a:fld id="{804CB2E1-C105-394C-8EBE-AA6DAC1FB751}" type="slidenum">
              <a:rPr lang="ja-JP" altLang="en-US"/>
              <a:pPr>
                <a:defRPr/>
              </a:pPr>
              <a:t>‹#›</a:t>
            </a:fld>
            <a:endParaRPr lang="ja-JP" altLang="en-US"/>
          </a:p>
        </p:txBody>
      </p:sp>
    </p:spTree>
    <p:extLst>
      <p:ext uri="{BB962C8B-B14F-4D97-AF65-F5344CB8AC3E}">
        <p14:creationId xmlns:p14="http://schemas.microsoft.com/office/powerpoint/2010/main" val="33482603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BF20FB1E-16F7-2AC1-753C-2622595AAD6B}"/>
              </a:ext>
            </a:extLst>
          </p:cNvPr>
          <p:cNvSpPr>
            <a:spLocks noGrp="1"/>
          </p:cNvSpPr>
          <p:nvPr>
            <p:ph type="dt" sz="half" idx="10"/>
          </p:nvPr>
        </p:nvSpPr>
        <p:spPr/>
        <p:txBody>
          <a:bodyPr/>
          <a:lstStyle>
            <a:lvl1pPr>
              <a:defRPr/>
            </a:lvl1pPr>
          </a:lstStyle>
          <a:p>
            <a:pPr>
              <a:defRPr/>
            </a:pPr>
            <a:fld id="{DEDE148E-9EDE-2640-822C-032B56057E54}" type="datetimeFigureOut">
              <a:rPr lang="ja-JP" altLang="en-US"/>
              <a:pPr>
                <a:defRPr/>
              </a:pPr>
              <a:t>2024/11/26</a:t>
            </a:fld>
            <a:endParaRPr lang="ja-JP" altLang="en-US"/>
          </a:p>
        </p:txBody>
      </p:sp>
      <p:sp>
        <p:nvSpPr>
          <p:cNvPr id="5" name="フッター プレースホルダー 4">
            <a:extLst>
              <a:ext uri="{FF2B5EF4-FFF2-40B4-BE49-F238E27FC236}">
                <a16:creationId xmlns:a16="http://schemas.microsoft.com/office/drawing/2014/main" id="{05E6C195-2580-1F07-552A-7F9BC181167A}"/>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5068E099-73F2-4AD1-B6C1-9682B9EDFA24}"/>
              </a:ext>
            </a:extLst>
          </p:cNvPr>
          <p:cNvSpPr>
            <a:spLocks noGrp="1"/>
          </p:cNvSpPr>
          <p:nvPr>
            <p:ph type="sldNum" sz="quarter" idx="12"/>
          </p:nvPr>
        </p:nvSpPr>
        <p:spPr/>
        <p:txBody>
          <a:bodyPr/>
          <a:lstStyle>
            <a:lvl1pPr>
              <a:defRPr/>
            </a:lvl1pPr>
          </a:lstStyle>
          <a:p>
            <a:pPr>
              <a:defRPr/>
            </a:pPr>
            <a:fld id="{0BAB6DCC-53CF-164D-8BA2-B273145BD083}" type="slidenum">
              <a:rPr lang="ja-JP" altLang="en-US"/>
              <a:pPr>
                <a:defRPr/>
              </a:pPr>
              <a:t>‹#›</a:t>
            </a:fld>
            <a:endParaRPr lang="ja-JP" altLang="en-US"/>
          </a:p>
        </p:txBody>
      </p:sp>
    </p:spTree>
    <p:extLst>
      <p:ext uri="{BB962C8B-B14F-4D97-AF65-F5344CB8AC3E}">
        <p14:creationId xmlns:p14="http://schemas.microsoft.com/office/powerpoint/2010/main" val="31277201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963084" y="4406901"/>
            <a:ext cx="10363200" cy="1362075"/>
          </a:xfrm>
        </p:spPr>
        <p:txBody>
          <a:bodyPr anchor="t"/>
          <a:lstStyle>
            <a:lvl1pPr algn="l">
              <a:defRPr sz="5333"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ja-JP" altLang="en-US"/>
              <a:t>マスター テキストの書式設定</a:t>
            </a:r>
          </a:p>
        </p:txBody>
      </p:sp>
      <p:sp>
        <p:nvSpPr>
          <p:cNvPr id="4" name="日付プレースホルダー 3">
            <a:extLst>
              <a:ext uri="{FF2B5EF4-FFF2-40B4-BE49-F238E27FC236}">
                <a16:creationId xmlns:a16="http://schemas.microsoft.com/office/drawing/2014/main" id="{7FC16195-19D7-80FA-4237-3A5ECBAFC81B}"/>
              </a:ext>
            </a:extLst>
          </p:cNvPr>
          <p:cNvSpPr>
            <a:spLocks noGrp="1"/>
          </p:cNvSpPr>
          <p:nvPr>
            <p:ph type="dt" sz="half" idx="10"/>
          </p:nvPr>
        </p:nvSpPr>
        <p:spPr/>
        <p:txBody>
          <a:bodyPr/>
          <a:lstStyle>
            <a:lvl1pPr>
              <a:defRPr/>
            </a:lvl1pPr>
          </a:lstStyle>
          <a:p>
            <a:pPr>
              <a:defRPr/>
            </a:pPr>
            <a:fld id="{28B7E742-163C-5844-A2D7-A97CFBB0E90A}" type="datetimeFigureOut">
              <a:rPr lang="ja-JP" altLang="en-US"/>
              <a:pPr>
                <a:defRPr/>
              </a:pPr>
              <a:t>2024/11/26</a:t>
            </a:fld>
            <a:endParaRPr lang="ja-JP" altLang="en-US"/>
          </a:p>
        </p:txBody>
      </p:sp>
      <p:sp>
        <p:nvSpPr>
          <p:cNvPr id="5" name="フッター プレースホルダー 4">
            <a:extLst>
              <a:ext uri="{FF2B5EF4-FFF2-40B4-BE49-F238E27FC236}">
                <a16:creationId xmlns:a16="http://schemas.microsoft.com/office/drawing/2014/main" id="{9BFF7607-8DF4-9F43-628E-B1FC089B3EFD}"/>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F1226827-351D-E7FC-CC5C-90CAA6E8C747}"/>
              </a:ext>
            </a:extLst>
          </p:cNvPr>
          <p:cNvSpPr>
            <a:spLocks noGrp="1"/>
          </p:cNvSpPr>
          <p:nvPr>
            <p:ph type="sldNum" sz="quarter" idx="12"/>
          </p:nvPr>
        </p:nvSpPr>
        <p:spPr/>
        <p:txBody>
          <a:bodyPr/>
          <a:lstStyle>
            <a:lvl1pPr>
              <a:defRPr/>
            </a:lvl1pPr>
          </a:lstStyle>
          <a:p>
            <a:pPr>
              <a:defRPr/>
            </a:pPr>
            <a:fld id="{59248814-66FE-DC44-824F-574D62675E82}" type="slidenum">
              <a:rPr lang="ja-JP" altLang="en-US"/>
              <a:pPr>
                <a:defRPr/>
              </a:pPr>
              <a:t>‹#›</a:t>
            </a:fld>
            <a:endParaRPr lang="ja-JP" altLang="en-US"/>
          </a:p>
        </p:txBody>
      </p:sp>
    </p:spTree>
    <p:extLst>
      <p:ext uri="{BB962C8B-B14F-4D97-AF65-F5344CB8AC3E}">
        <p14:creationId xmlns:p14="http://schemas.microsoft.com/office/powerpoint/2010/main" val="17313813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a:extLst>
              <a:ext uri="{FF2B5EF4-FFF2-40B4-BE49-F238E27FC236}">
                <a16:creationId xmlns:a16="http://schemas.microsoft.com/office/drawing/2014/main" id="{D88B9701-6ADB-681C-F6B2-75586C1A8671}"/>
              </a:ext>
            </a:extLst>
          </p:cNvPr>
          <p:cNvSpPr>
            <a:spLocks noGrp="1"/>
          </p:cNvSpPr>
          <p:nvPr>
            <p:ph type="dt" sz="half" idx="10"/>
          </p:nvPr>
        </p:nvSpPr>
        <p:spPr/>
        <p:txBody>
          <a:bodyPr/>
          <a:lstStyle>
            <a:lvl1pPr>
              <a:defRPr/>
            </a:lvl1pPr>
          </a:lstStyle>
          <a:p>
            <a:pPr>
              <a:defRPr/>
            </a:pPr>
            <a:fld id="{07FDF90F-4523-074B-BCB0-5F21AED269D9}" type="datetimeFigureOut">
              <a:rPr lang="ja-JP" altLang="en-US"/>
              <a:pPr>
                <a:defRPr/>
              </a:pPr>
              <a:t>2024/11/26</a:t>
            </a:fld>
            <a:endParaRPr lang="ja-JP" altLang="en-US"/>
          </a:p>
        </p:txBody>
      </p:sp>
      <p:sp>
        <p:nvSpPr>
          <p:cNvPr id="6" name="フッター プレースホルダー 4">
            <a:extLst>
              <a:ext uri="{FF2B5EF4-FFF2-40B4-BE49-F238E27FC236}">
                <a16:creationId xmlns:a16="http://schemas.microsoft.com/office/drawing/2014/main" id="{B434926E-7360-F258-BD1D-26FC179A28AA}"/>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9C3FC730-3189-040B-D6B0-14C5E151EB68}"/>
              </a:ext>
            </a:extLst>
          </p:cNvPr>
          <p:cNvSpPr>
            <a:spLocks noGrp="1"/>
          </p:cNvSpPr>
          <p:nvPr>
            <p:ph type="sldNum" sz="quarter" idx="12"/>
          </p:nvPr>
        </p:nvSpPr>
        <p:spPr/>
        <p:txBody>
          <a:bodyPr/>
          <a:lstStyle>
            <a:lvl1pPr>
              <a:defRPr/>
            </a:lvl1pPr>
          </a:lstStyle>
          <a:p>
            <a:pPr>
              <a:defRPr/>
            </a:pPr>
            <a:fld id="{E6DA07BF-F7D0-1A4E-9BF3-886A367E9F8F}" type="slidenum">
              <a:rPr lang="ja-JP" altLang="en-US"/>
              <a:pPr>
                <a:defRPr/>
              </a:pPr>
              <a:t>‹#›</a:t>
            </a:fld>
            <a:endParaRPr lang="ja-JP" altLang="en-US"/>
          </a:p>
        </p:txBody>
      </p:sp>
    </p:spTree>
    <p:extLst>
      <p:ext uri="{BB962C8B-B14F-4D97-AF65-F5344CB8AC3E}">
        <p14:creationId xmlns:p14="http://schemas.microsoft.com/office/powerpoint/2010/main" val="31610940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3">
            <a:extLst>
              <a:ext uri="{FF2B5EF4-FFF2-40B4-BE49-F238E27FC236}">
                <a16:creationId xmlns:a16="http://schemas.microsoft.com/office/drawing/2014/main" id="{51D1B9E7-2139-3A4C-B831-8DAF6F119EC6}"/>
              </a:ext>
            </a:extLst>
          </p:cNvPr>
          <p:cNvSpPr>
            <a:spLocks noGrp="1"/>
          </p:cNvSpPr>
          <p:nvPr>
            <p:ph type="dt" sz="half" idx="10"/>
          </p:nvPr>
        </p:nvSpPr>
        <p:spPr/>
        <p:txBody>
          <a:bodyPr/>
          <a:lstStyle>
            <a:lvl1pPr>
              <a:defRPr/>
            </a:lvl1pPr>
          </a:lstStyle>
          <a:p>
            <a:pPr>
              <a:defRPr/>
            </a:pPr>
            <a:fld id="{447B575F-B9AC-FA4B-9101-1BF1B996439D}" type="datetimeFigureOut">
              <a:rPr lang="ja-JP" altLang="en-US"/>
              <a:pPr>
                <a:defRPr/>
              </a:pPr>
              <a:t>2024/11/26</a:t>
            </a:fld>
            <a:endParaRPr lang="ja-JP" altLang="en-US"/>
          </a:p>
        </p:txBody>
      </p:sp>
      <p:sp>
        <p:nvSpPr>
          <p:cNvPr id="8" name="フッター プレースホルダー 4">
            <a:extLst>
              <a:ext uri="{FF2B5EF4-FFF2-40B4-BE49-F238E27FC236}">
                <a16:creationId xmlns:a16="http://schemas.microsoft.com/office/drawing/2014/main" id="{9B0A96DD-C151-5D04-E0EE-BB86CA069670}"/>
              </a:ext>
            </a:extLst>
          </p:cNvPr>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5">
            <a:extLst>
              <a:ext uri="{FF2B5EF4-FFF2-40B4-BE49-F238E27FC236}">
                <a16:creationId xmlns:a16="http://schemas.microsoft.com/office/drawing/2014/main" id="{06A965C5-932F-1D52-A929-EADB6A5DEF5C}"/>
              </a:ext>
            </a:extLst>
          </p:cNvPr>
          <p:cNvSpPr>
            <a:spLocks noGrp="1"/>
          </p:cNvSpPr>
          <p:nvPr>
            <p:ph type="sldNum" sz="quarter" idx="12"/>
          </p:nvPr>
        </p:nvSpPr>
        <p:spPr/>
        <p:txBody>
          <a:bodyPr/>
          <a:lstStyle>
            <a:lvl1pPr>
              <a:defRPr/>
            </a:lvl1pPr>
          </a:lstStyle>
          <a:p>
            <a:pPr>
              <a:defRPr/>
            </a:pPr>
            <a:fld id="{8D9D5D46-2593-5A47-ABB7-0F4378B9E2C2}" type="slidenum">
              <a:rPr lang="ja-JP" altLang="en-US"/>
              <a:pPr>
                <a:defRPr/>
              </a:pPr>
              <a:t>‹#›</a:t>
            </a:fld>
            <a:endParaRPr lang="ja-JP" altLang="en-US"/>
          </a:p>
        </p:txBody>
      </p:sp>
    </p:spTree>
    <p:extLst>
      <p:ext uri="{BB962C8B-B14F-4D97-AF65-F5344CB8AC3E}">
        <p14:creationId xmlns:p14="http://schemas.microsoft.com/office/powerpoint/2010/main" val="28336127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3">
            <a:extLst>
              <a:ext uri="{FF2B5EF4-FFF2-40B4-BE49-F238E27FC236}">
                <a16:creationId xmlns:a16="http://schemas.microsoft.com/office/drawing/2014/main" id="{653FACB0-F526-3706-518C-A20F91264118}"/>
              </a:ext>
            </a:extLst>
          </p:cNvPr>
          <p:cNvSpPr>
            <a:spLocks noGrp="1"/>
          </p:cNvSpPr>
          <p:nvPr>
            <p:ph type="dt" sz="half" idx="10"/>
          </p:nvPr>
        </p:nvSpPr>
        <p:spPr/>
        <p:txBody>
          <a:bodyPr/>
          <a:lstStyle>
            <a:lvl1pPr>
              <a:defRPr/>
            </a:lvl1pPr>
          </a:lstStyle>
          <a:p>
            <a:pPr>
              <a:defRPr/>
            </a:pPr>
            <a:fld id="{3DB29B49-149A-8849-B7BE-2B142080D912}" type="datetimeFigureOut">
              <a:rPr lang="ja-JP" altLang="en-US"/>
              <a:pPr>
                <a:defRPr/>
              </a:pPr>
              <a:t>2024/11/26</a:t>
            </a:fld>
            <a:endParaRPr lang="ja-JP" altLang="en-US"/>
          </a:p>
        </p:txBody>
      </p:sp>
      <p:sp>
        <p:nvSpPr>
          <p:cNvPr id="4" name="フッター プレースホルダー 4">
            <a:extLst>
              <a:ext uri="{FF2B5EF4-FFF2-40B4-BE49-F238E27FC236}">
                <a16:creationId xmlns:a16="http://schemas.microsoft.com/office/drawing/2014/main" id="{0FA94D35-0842-EA5E-4183-C957ED3C71DD}"/>
              </a:ext>
            </a:extLst>
          </p:cNvPr>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5">
            <a:extLst>
              <a:ext uri="{FF2B5EF4-FFF2-40B4-BE49-F238E27FC236}">
                <a16:creationId xmlns:a16="http://schemas.microsoft.com/office/drawing/2014/main" id="{1817A11F-D659-0E3E-3A2B-78AC9CFA35C9}"/>
              </a:ext>
            </a:extLst>
          </p:cNvPr>
          <p:cNvSpPr>
            <a:spLocks noGrp="1"/>
          </p:cNvSpPr>
          <p:nvPr>
            <p:ph type="sldNum" sz="quarter" idx="12"/>
          </p:nvPr>
        </p:nvSpPr>
        <p:spPr/>
        <p:txBody>
          <a:bodyPr/>
          <a:lstStyle>
            <a:lvl1pPr>
              <a:defRPr/>
            </a:lvl1pPr>
          </a:lstStyle>
          <a:p>
            <a:pPr>
              <a:defRPr/>
            </a:pPr>
            <a:fld id="{50E2534F-7F4B-7946-B257-0D6CE16B7D75}" type="slidenum">
              <a:rPr lang="ja-JP" altLang="en-US"/>
              <a:pPr>
                <a:defRPr/>
              </a:pPr>
              <a:t>‹#›</a:t>
            </a:fld>
            <a:endParaRPr lang="ja-JP" altLang="en-US"/>
          </a:p>
        </p:txBody>
      </p:sp>
    </p:spTree>
    <p:extLst>
      <p:ext uri="{BB962C8B-B14F-4D97-AF65-F5344CB8AC3E}">
        <p14:creationId xmlns:p14="http://schemas.microsoft.com/office/powerpoint/2010/main" val="10199253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a:extLst>
              <a:ext uri="{FF2B5EF4-FFF2-40B4-BE49-F238E27FC236}">
                <a16:creationId xmlns:a16="http://schemas.microsoft.com/office/drawing/2014/main" id="{B3E9D91B-5636-F29B-1402-74F4E2F86641}"/>
              </a:ext>
            </a:extLst>
          </p:cNvPr>
          <p:cNvSpPr>
            <a:spLocks noGrp="1"/>
          </p:cNvSpPr>
          <p:nvPr>
            <p:ph type="dt" sz="half" idx="10"/>
          </p:nvPr>
        </p:nvSpPr>
        <p:spPr/>
        <p:txBody>
          <a:bodyPr/>
          <a:lstStyle>
            <a:lvl1pPr>
              <a:defRPr/>
            </a:lvl1pPr>
          </a:lstStyle>
          <a:p>
            <a:pPr>
              <a:defRPr/>
            </a:pPr>
            <a:fld id="{95CA2B2E-5D96-AC4E-A19C-F564A980F744}" type="datetimeFigureOut">
              <a:rPr lang="ja-JP" altLang="en-US"/>
              <a:pPr>
                <a:defRPr/>
              </a:pPr>
              <a:t>2024/11/26</a:t>
            </a:fld>
            <a:endParaRPr lang="ja-JP" altLang="en-US"/>
          </a:p>
        </p:txBody>
      </p:sp>
      <p:sp>
        <p:nvSpPr>
          <p:cNvPr id="3" name="フッター プレースホルダー 4">
            <a:extLst>
              <a:ext uri="{FF2B5EF4-FFF2-40B4-BE49-F238E27FC236}">
                <a16:creationId xmlns:a16="http://schemas.microsoft.com/office/drawing/2014/main" id="{288FDBD1-8DF7-35DF-5BB1-86E71DD8D06E}"/>
              </a:ext>
            </a:extLst>
          </p:cNvPr>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5">
            <a:extLst>
              <a:ext uri="{FF2B5EF4-FFF2-40B4-BE49-F238E27FC236}">
                <a16:creationId xmlns:a16="http://schemas.microsoft.com/office/drawing/2014/main" id="{88E22E69-ACB9-E08A-78B4-18DFB7B5D6C2}"/>
              </a:ext>
            </a:extLst>
          </p:cNvPr>
          <p:cNvSpPr>
            <a:spLocks noGrp="1"/>
          </p:cNvSpPr>
          <p:nvPr>
            <p:ph type="sldNum" sz="quarter" idx="12"/>
          </p:nvPr>
        </p:nvSpPr>
        <p:spPr/>
        <p:txBody>
          <a:bodyPr/>
          <a:lstStyle>
            <a:lvl1pPr>
              <a:defRPr/>
            </a:lvl1pPr>
          </a:lstStyle>
          <a:p>
            <a:pPr>
              <a:defRPr/>
            </a:pPr>
            <a:fld id="{06C63BD4-A1BF-0741-AA24-AA913A6EA74F}" type="slidenum">
              <a:rPr lang="ja-JP" altLang="en-US"/>
              <a:pPr>
                <a:defRPr/>
              </a:pPr>
              <a:t>‹#›</a:t>
            </a:fld>
            <a:endParaRPr lang="ja-JP" altLang="en-US"/>
          </a:p>
        </p:txBody>
      </p:sp>
    </p:spTree>
    <p:extLst>
      <p:ext uri="{BB962C8B-B14F-4D97-AF65-F5344CB8AC3E}">
        <p14:creationId xmlns:p14="http://schemas.microsoft.com/office/powerpoint/2010/main" val="24718400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2" y="273049"/>
            <a:ext cx="4011084" cy="1162051"/>
          </a:xfrm>
        </p:spPr>
        <p:txBody>
          <a:bodyPr anchor="b"/>
          <a:lstStyle>
            <a:lvl1pPr algn="l">
              <a:defRPr sz="2667" b="1"/>
            </a:lvl1pPr>
          </a:lstStyle>
          <a:p>
            <a:r>
              <a:rPr lang="ja-JP" altLang="en-US"/>
              <a:t>マスター タイトルの書式設定</a:t>
            </a:r>
          </a:p>
        </p:txBody>
      </p:sp>
      <p:sp>
        <p:nvSpPr>
          <p:cNvPr id="3" name="コンテンツ プレースホルダー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ja-JP" altLang="en-US"/>
              <a:t>マスター テキストの書式設定</a:t>
            </a:r>
          </a:p>
        </p:txBody>
      </p:sp>
      <p:sp>
        <p:nvSpPr>
          <p:cNvPr id="5" name="日付プレースホルダー 3">
            <a:extLst>
              <a:ext uri="{FF2B5EF4-FFF2-40B4-BE49-F238E27FC236}">
                <a16:creationId xmlns:a16="http://schemas.microsoft.com/office/drawing/2014/main" id="{7F9F643D-1B34-9D08-4DBF-69B9D8BC52D8}"/>
              </a:ext>
            </a:extLst>
          </p:cNvPr>
          <p:cNvSpPr>
            <a:spLocks noGrp="1"/>
          </p:cNvSpPr>
          <p:nvPr>
            <p:ph type="dt" sz="half" idx="10"/>
          </p:nvPr>
        </p:nvSpPr>
        <p:spPr/>
        <p:txBody>
          <a:bodyPr/>
          <a:lstStyle>
            <a:lvl1pPr>
              <a:defRPr/>
            </a:lvl1pPr>
          </a:lstStyle>
          <a:p>
            <a:pPr>
              <a:defRPr/>
            </a:pPr>
            <a:fld id="{1212C137-706C-C146-AC04-24A1CD9A17BB}" type="datetimeFigureOut">
              <a:rPr lang="ja-JP" altLang="en-US"/>
              <a:pPr>
                <a:defRPr/>
              </a:pPr>
              <a:t>2024/11/26</a:t>
            </a:fld>
            <a:endParaRPr lang="ja-JP" altLang="en-US"/>
          </a:p>
        </p:txBody>
      </p:sp>
      <p:sp>
        <p:nvSpPr>
          <p:cNvPr id="6" name="フッター プレースホルダー 4">
            <a:extLst>
              <a:ext uri="{FF2B5EF4-FFF2-40B4-BE49-F238E27FC236}">
                <a16:creationId xmlns:a16="http://schemas.microsoft.com/office/drawing/2014/main" id="{A4BDFED7-F80B-90DC-524A-333A19A7212C}"/>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A114A776-5F30-ADA2-781E-692650A774AC}"/>
              </a:ext>
            </a:extLst>
          </p:cNvPr>
          <p:cNvSpPr>
            <a:spLocks noGrp="1"/>
          </p:cNvSpPr>
          <p:nvPr>
            <p:ph type="sldNum" sz="quarter" idx="12"/>
          </p:nvPr>
        </p:nvSpPr>
        <p:spPr/>
        <p:txBody>
          <a:bodyPr/>
          <a:lstStyle>
            <a:lvl1pPr>
              <a:defRPr/>
            </a:lvl1pPr>
          </a:lstStyle>
          <a:p>
            <a:pPr>
              <a:defRPr/>
            </a:pPr>
            <a:fld id="{68398FD4-0979-404E-8DD6-AD2AC65B0330}" type="slidenum">
              <a:rPr lang="ja-JP" altLang="en-US"/>
              <a:pPr>
                <a:defRPr/>
              </a:pPr>
              <a:t>‹#›</a:t>
            </a:fld>
            <a:endParaRPr lang="ja-JP" altLang="en-US"/>
          </a:p>
        </p:txBody>
      </p:sp>
    </p:spTree>
    <p:extLst>
      <p:ext uri="{BB962C8B-B14F-4D97-AF65-F5344CB8AC3E}">
        <p14:creationId xmlns:p14="http://schemas.microsoft.com/office/powerpoint/2010/main" val="24044580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389717" y="4800600"/>
            <a:ext cx="7315200" cy="566739"/>
          </a:xfrm>
        </p:spPr>
        <p:txBody>
          <a:bodyPr anchor="b"/>
          <a:lstStyle>
            <a:lvl1pPr algn="l">
              <a:defRPr sz="2667" b="1"/>
            </a:lvl1pPr>
          </a:lstStyle>
          <a:p>
            <a:r>
              <a:rPr lang="ja-JP" altLang="en-US"/>
              <a:t>マスター タイトルの書式設定</a:t>
            </a:r>
          </a:p>
        </p:txBody>
      </p:sp>
      <p:sp>
        <p:nvSpPr>
          <p:cNvPr id="3" name="図プレースホルダー 2"/>
          <p:cNvSpPr>
            <a:spLocks noGrp="1"/>
          </p:cNvSpPr>
          <p:nvPr>
            <p:ph type="pic" idx="1"/>
          </p:nvPr>
        </p:nvSpPr>
        <p:spPr>
          <a:xfrm>
            <a:off x="2389717" y="612775"/>
            <a:ext cx="7315200" cy="4114800"/>
          </a:xfrm>
        </p:spPr>
        <p:txBody>
          <a:bodyPr rtlCol="0">
            <a:norm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pPr lvl="0"/>
            <a:endParaRPr lang="ja-JP" altLang="en-US" noProof="0"/>
          </a:p>
        </p:txBody>
      </p:sp>
      <p:sp>
        <p:nvSpPr>
          <p:cNvPr id="4" name="テキスト プレースホルダー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ja-JP" altLang="en-US"/>
              <a:t>マスター テキストの書式設定</a:t>
            </a:r>
          </a:p>
        </p:txBody>
      </p:sp>
      <p:sp>
        <p:nvSpPr>
          <p:cNvPr id="5" name="日付プレースホルダー 3">
            <a:extLst>
              <a:ext uri="{FF2B5EF4-FFF2-40B4-BE49-F238E27FC236}">
                <a16:creationId xmlns:a16="http://schemas.microsoft.com/office/drawing/2014/main" id="{A669431C-5C2E-A5BD-9F78-2F60644B3BBA}"/>
              </a:ext>
            </a:extLst>
          </p:cNvPr>
          <p:cNvSpPr>
            <a:spLocks noGrp="1"/>
          </p:cNvSpPr>
          <p:nvPr>
            <p:ph type="dt" sz="half" idx="10"/>
          </p:nvPr>
        </p:nvSpPr>
        <p:spPr/>
        <p:txBody>
          <a:bodyPr/>
          <a:lstStyle>
            <a:lvl1pPr>
              <a:defRPr/>
            </a:lvl1pPr>
          </a:lstStyle>
          <a:p>
            <a:pPr>
              <a:defRPr/>
            </a:pPr>
            <a:fld id="{219CE3C9-519B-5341-8109-8490324B8DFB}" type="datetimeFigureOut">
              <a:rPr lang="ja-JP" altLang="en-US"/>
              <a:pPr>
                <a:defRPr/>
              </a:pPr>
              <a:t>2024/11/26</a:t>
            </a:fld>
            <a:endParaRPr lang="ja-JP" altLang="en-US"/>
          </a:p>
        </p:txBody>
      </p:sp>
      <p:sp>
        <p:nvSpPr>
          <p:cNvPr id="6" name="フッター プレースホルダー 4">
            <a:extLst>
              <a:ext uri="{FF2B5EF4-FFF2-40B4-BE49-F238E27FC236}">
                <a16:creationId xmlns:a16="http://schemas.microsoft.com/office/drawing/2014/main" id="{81020C03-A288-2E87-6E56-469C774376ED}"/>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C52BBDC7-9F46-6F83-24FC-E5E3E3AC0315}"/>
              </a:ext>
            </a:extLst>
          </p:cNvPr>
          <p:cNvSpPr>
            <a:spLocks noGrp="1"/>
          </p:cNvSpPr>
          <p:nvPr>
            <p:ph type="sldNum" sz="quarter" idx="12"/>
          </p:nvPr>
        </p:nvSpPr>
        <p:spPr/>
        <p:txBody>
          <a:bodyPr/>
          <a:lstStyle>
            <a:lvl1pPr>
              <a:defRPr/>
            </a:lvl1pPr>
          </a:lstStyle>
          <a:p>
            <a:pPr>
              <a:defRPr/>
            </a:pPr>
            <a:fld id="{37246118-61A5-5142-9A52-658CA8B85FD6}" type="slidenum">
              <a:rPr lang="ja-JP" altLang="en-US"/>
              <a:pPr>
                <a:defRPr/>
              </a:pPr>
              <a:t>‹#›</a:t>
            </a:fld>
            <a:endParaRPr lang="ja-JP" altLang="en-US"/>
          </a:p>
        </p:txBody>
      </p:sp>
    </p:spTree>
    <p:extLst>
      <p:ext uri="{BB962C8B-B14F-4D97-AF65-F5344CB8AC3E}">
        <p14:creationId xmlns:p14="http://schemas.microsoft.com/office/powerpoint/2010/main" val="18503723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29A91F8F-2384-4665-F373-1510759D5D45}"/>
              </a:ext>
            </a:extLst>
          </p:cNvPr>
          <p:cNvSpPr>
            <a:spLocks noGrp="1"/>
          </p:cNvSpPr>
          <p:nvPr>
            <p:ph type="dt" sz="half" idx="10"/>
          </p:nvPr>
        </p:nvSpPr>
        <p:spPr/>
        <p:txBody>
          <a:bodyPr/>
          <a:lstStyle>
            <a:lvl1pPr>
              <a:defRPr/>
            </a:lvl1pPr>
          </a:lstStyle>
          <a:p>
            <a:pPr>
              <a:defRPr/>
            </a:pPr>
            <a:fld id="{603609DD-E4F7-5345-AF53-A86FFC020B5E}" type="datetimeFigureOut">
              <a:rPr lang="ja-JP" altLang="en-US"/>
              <a:pPr>
                <a:defRPr/>
              </a:pPr>
              <a:t>2024/11/26</a:t>
            </a:fld>
            <a:endParaRPr lang="ja-JP" altLang="en-US"/>
          </a:p>
        </p:txBody>
      </p:sp>
      <p:sp>
        <p:nvSpPr>
          <p:cNvPr id="5" name="フッター プレースホルダー 4">
            <a:extLst>
              <a:ext uri="{FF2B5EF4-FFF2-40B4-BE49-F238E27FC236}">
                <a16:creationId xmlns:a16="http://schemas.microsoft.com/office/drawing/2014/main" id="{CB7CEB91-8FB3-49FF-6447-30B1E539181A}"/>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06C8E005-C795-A4DD-B0C9-FD58EB14717B}"/>
              </a:ext>
            </a:extLst>
          </p:cNvPr>
          <p:cNvSpPr>
            <a:spLocks noGrp="1"/>
          </p:cNvSpPr>
          <p:nvPr>
            <p:ph type="sldNum" sz="quarter" idx="12"/>
          </p:nvPr>
        </p:nvSpPr>
        <p:spPr/>
        <p:txBody>
          <a:bodyPr/>
          <a:lstStyle>
            <a:lvl1pPr>
              <a:defRPr/>
            </a:lvl1pPr>
          </a:lstStyle>
          <a:p>
            <a:pPr>
              <a:defRPr/>
            </a:pPr>
            <a:fld id="{839E8E63-FCA1-A74D-9ABB-3C8D34484ED3}" type="slidenum">
              <a:rPr lang="ja-JP" altLang="en-US"/>
              <a:pPr>
                <a:defRPr/>
              </a:pPr>
              <a:t>‹#›</a:t>
            </a:fld>
            <a:endParaRPr lang="ja-JP" altLang="en-US"/>
          </a:p>
        </p:txBody>
      </p:sp>
    </p:spTree>
    <p:extLst>
      <p:ext uri="{BB962C8B-B14F-4D97-AF65-F5344CB8AC3E}">
        <p14:creationId xmlns:p14="http://schemas.microsoft.com/office/powerpoint/2010/main" val="20267014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839200" y="274639"/>
            <a:ext cx="2743200"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609600" y="274639"/>
            <a:ext cx="80264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58DA93D5-234C-AED2-696C-9BB1081B8714}"/>
              </a:ext>
            </a:extLst>
          </p:cNvPr>
          <p:cNvSpPr>
            <a:spLocks noGrp="1"/>
          </p:cNvSpPr>
          <p:nvPr>
            <p:ph type="dt" sz="half" idx="10"/>
          </p:nvPr>
        </p:nvSpPr>
        <p:spPr/>
        <p:txBody>
          <a:bodyPr/>
          <a:lstStyle>
            <a:lvl1pPr>
              <a:defRPr/>
            </a:lvl1pPr>
          </a:lstStyle>
          <a:p>
            <a:pPr>
              <a:defRPr/>
            </a:pPr>
            <a:fld id="{CC7C1C1A-FB1A-8A4D-8DC0-A3B2F588A611}" type="datetimeFigureOut">
              <a:rPr lang="ja-JP" altLang="en-US"/>
              <a:pPr>
                <a:defRPr/>
              </a:pPr>
              <a:t>2024/11/26</a:t>
            </a:fld>
            <a:endParaRPr lang="ja-JP" altLang="en-US"/>
          </a:p>
        </p:txBody>
      </p:sp>
      <p:sp>
        <p:nvSpPr>
          <p:cNvPr id="5" name="フッター プレースホルダー 4">
            <a:extLst>
              <a:ext uri="{FF2B5EF4-FFF2-40B4-BE49-F238E27FC236}">
                <a16:creationId xmlns:a16="http://schemas.microsoft.com/office/drawing/2014/main" id="{C560AFF8-D444-9AD6-7B97-5DF4DDCFC51C}"/>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B2CF4EF2-2BC0-012A-082C-98D628867A12}"/>
              </a:ext>
            </a:extLst>
          </p:cNvPr>
          <p:cNvSpPr>
            <a:spLocks noGrp="1"/>
          </p:cNvSpPr>
          <p:nvPr>
            <p:ph type="sldNum" sz="quarter" idx="12"/>
          </p:nvPr>
        </p:nvSpPr>
        <p:spPr/>
        <p:txBody>
          <a:bodyPr/>
          <a:lstStyle>
            <a:lvl1pPr>
              <a:defRPr/>
            </a:lvl1pPr>
          </a:lstStyle>
          <a:p>
            <a:pPr>
              <a:defRPr/>
            </a:pPr>
            <a:fld id="{D69B21D0-1B88-DC4F-BB0F-753AAA725178}" type="slidenum">
              <a:rPr lang="ja-JP" altLang="en-US"/>
              <a:pPr>
                <a:defRPr/>
              </a:pPr>
              <a:t>‹#›</a:t>
            </a:fld>
            <a:endParaRPr lang="ja-JP" altLang="en-US"/>
          </a:p>
        </p:txBody>
      </p:sp>
    </p:spTree>
    <p:extLst>
      <p:ext uri="{BB962C8B-B14F-4D97-AF65-F5344CB8AC3E}">
        <p14:creationId xmlns:p14="http://schemas.microsoft.com/office/powerpoint/2010/main" val="1252510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45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9DEB808-7157-466D-9A48-A75FCB4C7798}" type="slidenum">
              <a:rPr kumimoji="1" lang="ja-JP" altLang="en-US" smtClean="0"/>
              <a:t>‹#›</a:t>
            </a:fld>
            <a:endParaRPr kumimoji="1" lang="ja-JP" altLang="en-US"/>
          </a:p>
        </p:txBody>
      </p:sp>
    </p:spTree>
    <p:extLst>
      <p:ext uri="{BB962C8B-B14F-4D97-AF65-F5344CB8AC3E}">
        <p14:creationId xmlns:p14="http://schemas.microsoft.com/office/powerpoint/2010/main" val="24693331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4400" b="1"/>
            </a:lvl1p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7D4452B-26E9-4C9F-ABB2-FD64CED57217}" type="slidenum">
              <a:rPr kumimoji="1" lang="ja-JP" altLang="en-US" smtClean="0"/>
              <a:t>‹#›</a:t>
            </a:fld>
            <a:endParaRPr kumimoji="1" lang="ja-JP" altLang="en-US"/>
          </a:p>
        </p:txBody>
      </p:sp>
    </p:spTree>
    <p:extLst>
      <p:ext uri="{BB962C8B-B14F-4D97-AF65-F5344CB8AC3E}">
        <p14:creationId xmlns:p14="http://schemas.microsoft.com/office/powerpoint/2010/main" val="28925221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1" y="1709740"/>
            <a:ext cx="10515600" cy="2852737"/>
          </a:xfrm>
        </p:spPr>
        <p:txBody>
          <a:bodyPr anchor="b"/>
          <a:lstStyle>
            <a:lvl1pPr>
              <a:defRPr sz="45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9DEB808-7157-466D-9A48-A75FCB4C7798}" type="slidenum">
              <a:rPr kumimoji="1" lang="ja-JP" altLang="en-US" smtClean="0"/>
              <a:t>‹#›</a:t>
            </a:fld>
            <a:endParaRPr kumimoji="1" lang="ja-JP" altLang="en-US"/>
          </a:p>
        </p:txBody>
      </p:sp>
    </p:spTree>
    <p:extLst>
      <p:ext uri="{BB962C8B-B14F-4D97-AF65-F5344CB8AC3E}">
        <p14:creationId xmlns:p14="http://schemas.microsoft.com/office/powerpoint/2010/main" val="137635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9DEB808-7157-466D-9A48-A75FCB4C7798}" type="slidenum">
              <a:rPr kumimoji="1" lang="ja-JP" altLang="en-US" smtClean="0"/>
              <a:t>‹#›</a:t>
            </a:fld>
            <a:endParaRPr kumimoji="1" lang="ja-JP" altLang="en-US"/>
          </a:p>
        </p:txBody>
      </p:sp>
    </p:spTree>
    <p:extLst>
      <p:ext uri="{BB962C8B-B14F-4D97-AF65-F5344CB8AC3E}">
        <p14:creationId xmlns:p14="http://schemas.microsoft.com/office/powerpoint/2010/main" val="13443391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7"/>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9"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1"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79DEB808-7157-466D-9A48-A75FCB4C7798}" type="slidenum">
              <a:rPr kumimoji="1" lang="ja-JP" altLang="en-US" smtClean="0"/>
              <a:t>‹#›</a:t>
            </a:fld>
            <a:endParaRPr kumimoji="1" lang="ja-JP" altLang="en-US"/>
          </a:p>
        </p:txBody>
      </p:sp>
    </p:spTree>
    <p:extLst>
      <p:ext uri="{BB962C8B-B14F-4D97-AF65-F5344CB8AC3E}">
        <p14:creationId xmlns:p14="http://schemas.microsoft.com/office/powerpoint/2010/main" val="6700583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79DEB808-7157-466D-9A48-A75FCB4C7798}" type="slidenum">
              <a:rPr kumimoji="1" lang="ja-JP" altLang="en-US" smtClean="0"/>
              <a:t>‹#›</a:t>
            </a:fld>
            <a:endParaRPr kumimoji="1" lang="ja-JP" altLang="en-US"/>
          </a:p>
        </p:txBody>
      </p:sp>
    </p:spTree>
    <p:extLst>
      <p:ext uri="{BB962C8B-B14F-4D97-AF65-F5344CB8AC3E}">
        <p14:creationId xmlns:p14="http://schemas.microsoft.com/office/powerpoint/2010/main" val="3818576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79DEB808-7157-466D-9A48-A75FCB4C7798}" type="slidenum">
              <a:rPr kumimoji="1" lang="ja-JP" altLang="en-US" smtClean="0"/>
              <a:t>‹#›</a:t>
            </a:fld>
            <a:endParaRPr kumimoji="1" lang="ja-JP" altLang="en-US"/>
          </a:p>
        </p:txBody>
      </p:sp>
    </p:spTree>
    <p:extLst>
      <p:ext uri="{BB962C8B-B14F-4D97-AF65-F5344CB8AC3E}">
        <p14:creationId xmlns:p14="http://schemas.microsoft.com/office/powerpoint/2010/main" val="2549473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24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9DEB808-7157-466D-9A48-A75FCB4C7798}" type="slidenum">
              <a:rPr kumimoji="1" lang="ja-JP" altLang="en-US" smtClean="0"/>
              <a:t>‹#›</a:t>
            </a:fld>
            <a:endParaRPr kumimoji="1" lang="ja-JP" altLang="en-US"/>
          </a:p>
        </p:txBody>
      </p:sp>
    </p:spTree>
    <p:extLst>
      <p:ext uri="{BB962C8B-B14F-4D97-AF65-F5344CB8AC3E}">
        <p14:creationId xmlns:p14="http://schemas.microsoft.com/office/powerpoint/2010/main" val="1732014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24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9DEB808-7157-466D-9A48-A75FCB4C7798}" type="slidenum">
              <a:rPr kumimoji="1" lang="ja-JP" altLang="en-US" smtClean="0"/>
              <a:t>‹#›</a:t>
            </a:fld>
            <a:endParaRPr kumimoji="1" lang="ja-JP" altLang="en-US"/>
          </a:p>
        </p:txBody>
      </p:sp>
    </p:spTree>
    <p:extLst>
      <p:ext uri="{BB962C8B-B14F-4D97-AF65-F5344CB8AC3E}">
        <p14:creationId xmlns:p14="http://schemas.microsoft.com/office/powerpoint/2010/main" val="20077349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9DEB808-7157-466D-9A48-A75FCB4C7798}" type="slidenum">
              <a:rPr kumimoji="1" lang="ja-JP" altLang="en-US" smtClean="0"/>
              <a:t>‹#›</a:t>
            </a:fld>
            <a:endParaRPr kumimoji="1" lang="ja-JP" altLang="en-US"/>
          </a:p>
        </p:txBody>
      </p:sp>
    </p:spTree>
    <p:extLst>
      <p:ext uri="{BB962C8B-B14F-4D97-AF65-F5344CB8AC3E}">
        <p14:creationId xmlns:p14="http://schemas.microsoft.com/office/powerpoint/2010/main" val="27227771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1"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1"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9DEB808-7157-466D-9A48-A75FCB4C7798}" type="slidenum">
              <a:rPr kumimoji="1" lang="ja-JP" altLang="en-US" smtClean="0"/>
              <a:t>‹#›</a:t>
            </a:fld>
            <a:endParaRPr kumimoji="1" lang="ja-JP" altLang="en-US"/>
          </a:p>
        </p:txBody>
      </p:sp>
    </p:spTree>
    <p:extLst>
      <p:ext uri="{BB962C8B-B14F-4D97-AF65-F5344CB8AC3E}">
        <p14:creationId xmlns:p14="http://schemas.microsoft.com/office/powerpoint/2010/main" val="9312393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Rectangle 19"/>
          <p:cNvSpPr>
            <a:spLocks noGrp="1" noChangeArrowheads="1"/>
          </p:cNvSpPr>
          <p:nvPr>
            <p:ph type="ftr" sz="quarter" idx="10"/>
          </p:nvPr>
        </p:nvSpPr>
        <p:spPr>
          <a:xfrm>
            <a:off x="1238251" y="6537325"/>
            <a:ext cx="4933949" cy="223838"/>
          </a:xfrm>
          <a:prstGeom prst="rect">
            <a:avLst/>
          </a:prstGeom>
        </p:spPr>
        <p:txBody>
          <a:bodyPr/>
          <a:lstStyle>
            <a:lvl1pPr>
              <a:defRPr/>
            </a:lvl1pPr>
          </a:lstStyle>
          <a:p>
            <a:endParaRPr lang="en-US" altLang="ja-JP"/>
          </a:p>
        </p:txBody>
      </p:sp>
      <p:sp>
        <p:nvSpPr>
          <p:cNvPr id="5" name="スライド番号プレースホルダー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DEB808-7157-466D-9A48-A75FCB4C7798}" type="slidenum">
              <a:rPr lang="ja-JP" altLang="en-US" smtClean="0"/>
              <a:pPr/>
              <a:t>‹#›</a:t>
            </a:fld>
            <a:endParaRPr lang="ja-JP" altLang="en-US"/>
          </a:p>
        </p:txBody>
      </p:sp>
    </p:spTree>
    <p:extLst>
      <p:ext uri="{BB962C8B-B14F-4D97-AF65-F5344CB8AC3E}">
        <p14:creationId xmlns:p14="http://schemas.microsoft.com/office/powerpoint/2010/main" val="2739464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2.jpe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ー 1">
            <a:extLst>
              <a:ext uri="{FF2B5EF4-FFF2-40B4-BE49-F238E27FC236}">
                <a16:creationId xmlns:a16="http://schemas.microsoft.com/office/drawing/2014/main" id="{E4D9CAA4-2C6B-D668-CF85-4A8B085C2AD7}"/>
              </a:ext>
            </a:extLst>
          </p:cNvPr>
          <p:cNvSpPr>
            <a:spLocks noGrp="1"/>
          </p:cNvSpPr>
          <p:nvPr>
            <p:ph type="title"/>
          </p:nvPr>
        </p:nvSpPr>
        <p:spPr bwMode="auto">
          <a:xfrm>
            <a:off x="609600" y="275167"/>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027" name="テキスト プレースホルダー 2">
            <a:extLst>
              <a:ext uri="{FF2B5EF4-FFF2-40B4-BE49-F238E27FC236}">
                <a16:creationId xmlns:a16="http://schemas.microsoft.com/office/drawing/2014/main" id="{A19DF118-2996-28A6-A7E7-A159BD1C7D4C}"/>
              </a:ext>
            </a:extLst>
          </p:cNvPr>
          <p:cNvSpPr>
            <a:spLocks noGrp="1"/>
          </p:cNvSpPr>
          <p:nvPr>
            <p:ph type="body" idx="1"/>
          </p:nvPr>
        </p:nvSpPr>
        <p:spPr bwMode="auto">
          <a:xfrm>
            <a:off x="609600" y="1600201"/>
            <a:ext cx="10972800" cy="452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3768E940-A62F-BC27-16BF-0FC58980416F}"/>
              </a:ext>
            </a:extLst>
          </p:cNvPr>
          <p:cNvSpPr>
            <a:spLocks noGrp="1"/>
          </p:cNvSpPr>
          <p:nvPr>
            <p:ph type="dt" sz="half" idx="2"/>
          </p:nvPr>
        </p:nvSpPr>
        <p:spPr>
          <a:xfrm>
            <a:off x="2063751" y="6356351"/>
            <a:ext cx="1981200" cy="366183"/>
          </a:xfrm>
          <a:prstGeom prst="rect">
            <a:avLst/>
          </a:prstGeom>
        </p:spPr>
        <p:txBody>
          <a:bodyPr vert="horz" wrap="square" lIns="91440" tIns="45720" rIns="91440" bIns="45720" numCol="1" anchor="ctr" anchorCtr="0" compatLnSpc="1">
            <a:prstTxWarp prst="textNoShape">
              <a:avLst/>
            </a:prstTxWarp>
          </a:bodyPr>
          <a:lstStyle>
            <a:lvl1pPr eaLnBrk="1" hangingPunct="1">
              <a:defRPr sz="1600">
                <a:solidFill>
                  <a:srgbClr val="898989"/>
                </a:solidFill>
                <a:latin typeface="BIZ UDPGothic" panose="020B0400000000000000" pitchFamily="34" charset="-128"/>
                <a:ea typeface="BIZ UDPGothic" panose="020B0400000000000000" pitchFamily="34" charset="-128"/>
              </a:defRPr>
            </a:lvl1pPr>
          </a:lstStyle>
          <a:p>
            <a:pPr>
              <a:defRPr/>
            </a:pPr>
            <a:fld id="{BA0AAE74-317D-904C-BD7A-F70329B21CF4}" type="datetimeFigureOut">
              <a:rPr lang="ja-JP" altLang="en-US"/>
              <a:pPr>
                <a:defRPr/>
              </a:pPr>
              <a:t>2024/11/26</a:t>
            </a:fld>
            <a:endParaRPr lang="ja-JP" altLang="en-US"/>
          </a:p>
        </p:txBody>
      </p:sp>
      <p:sp>
        <p:nvSpPr>
          <p:cNvPr id="5" name="フッター プレースホルダー 4">
            <a:extLst>
              <a:ext uri="{FF2B5EF4-FFF2-40B4-BE49-F238E27FC236}">
                <a16:creationId xmlns:a16="http://schemas.microsoft.com/office/drawing/2014/main" id="{5A4D848B-06B8-56D8-6D62-36057B8F0D90}"/>
              </a:ext>
            </a:extLst>
          </p:cNvPr>
          <p:cNvSpPr>
            <a:spLocks noGrp="1"/>
          </p:cNvSpPr>
          <p:nvPr>
            <p:ph type="ftr" sz="quarter" idx="3"/>
          </p:nvPr>
        </p:nvSpPr>
        <p:spPr>
          <a:xfrm>
            <a:off x="4165600" y="6356351"/>
            <a:ext cx="3860800" cy="366183"/>
          </a:xfrm>
          <a:prstGeom prst="rect">
            <a:avLst/>
          </a:prstGeom>
        </p:spPr>
        <p:txBody>
          <a:bodyPr vert="horz" lIns="91440" tIns="45720" rIns="91440" bIns="45720" rtlCol="0" anchor="ctr"/>
          <a:lstStyle>
            <a:lvl1pPr algn="ctr" eaLnBrk="1" fontAlgn="auto" hangingPunct="1">
              <a:spcBef>
                <a:spcPts val="0"/>
              </a:spcBef>
              <a:spcAft>
                <a:spcPts val="0"/>
              </a:spcAft>
              <a:defRPr sz="1600">
                <a:solidFill>
                  <a:schemeClr val="tx1">
                    <a:tint val="75000"/>
                  </a:schemeClr>
                </a:solidFill>
                <a:latin typeface="BIZ UDPGothic" panose="020B0400000000000000" pitchFamily="34" charset="-128"/>
                <a:ea typeface="BIZ UDPGothic" panose="020B0400000000000000" pitchFamily="34" charset="-128"/>
                <a:cs typeface="BIZ UDPGothic" panose="020B0400000000000000" pitchFamily="34" charset="-128"/>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B3C69837-15C3-A2B4-3328-4A76E7BA6265}"/>
              </a:ext>
            </a:extLst>
          </p:cNvPr>
          <p:cNvSpPr>
            <a:spLocks noGrp="1"/>
          </p:cNvSpPr>
          <p:nvPr>
            <p:ph type="sldNum" sz="quarter" idx="4"/>
          </p:nvPr>
        </p:nvSpPr>
        <p:spPr>
          <a:xfrm>
            <a:off x="8737600" y="6356351"/>
            <a:ext cx="2844800" cy="366183"/>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600">
                <a:solidFill>
                  <a:srgbClr val="898989"/>
                </a:solidFill>
                <a:latin typeface="BIZ UDPGothic" panose="020B0400000000000000" pitchFamily="34" charset="-128"/>
                <a:ea typeface="BIZ UDPGothic" panose="020B0400000000000000" pitchFamily="34" charset="-128"/>
              </a:defRPr>
            </a:lvl1pPr>
          </a:lstStyle>
          <a:p>
            <a:pPr>
              <a:defRPr/>
            </a:pPr>
            <a:fld id="{46A41D36-8B7D-0F4D-A2BA-E5B13FA4CD7A}"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814"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16" r:id="rId12"/>
    <p:sldLayoutId id="2147483817" r:id="rId13"/>
    <p:sldLayoutId id="2147483831" r:id="rId14"/>
  </p:sldLayoutIdLst>
  <p:txStyles>
    <p:titleStyle>
      <a:lvl1pPr algn="ctr" rtl="0" eaLnBrk="0" fontAlgn="base" hangingPunct="0">
        <a:spcBef>
          <a:spcPct val="0"/>
        </a:spcBef>
        <a:spcAft>
          <a:spcPct val="0"/>
        </a:spcAft>
        <a:defRPr kumimoji="1" sz="4800" b="0" i="0" kern="1200">
          <a:solidFill>
            <a:schemeClr val="tx1"/>
          </a:solidFill>
          <a:latin typeface="BIZ UDPゴシック" panose="020B0400000000000000" pitchFamily="34" charset="-128"/>
          <a:ea typeface="BIZ UDPゴシック" panose="020B0400000000000000" pitchFamily="34" charset="-128"/>
          <a:cs typeface="BIZ UDPGothic" panose="020B0400000000000000" pitchFamily="34" charset="-128"/>
        </a:defRPr>
      </a:lvl1pPr>
      <a:lvl2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2pPr>
      <a:lvl3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3pPr>
      <a:lvl4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4pPr>
      <a:lvl5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5pPr>
      <a:lvl6pPr marL="609585" algn="ctr" rtl="0" fontAlgn="base">
        <a:spcBef>
          <a:spcPct val="0"/>
        </a:spcBef>
        <a:spcAft>
          <a:spcPct val="0"/>
        </a:spcAft>
        <a:defRPr kumimoji="1" sz="5867">
          <a:solidFill>
            <a:schemeClr val="tx1"/>
          </a:solidFill>
          <a:latin typeface="Calibri" pitchFamily="34" charset="0"/>
          <a:ea typeface="ＭＳ Ｐゴシック" charset="-128"/>
        </a:defRPr>
      </a:lvl6pPr>
      <a:lvl7pPr marL="1219170" algn="ctr" rtl="0" fontAlgn="base">
        <a:spcBef>
          <a:spcPct val="0"/>
        </a:spcBef>
        <a:spcAft>
          <a:spcPct val="0"/>
        </a:spcAft>
        <a:defRPr kumimoji="1" sz="5867">
          <a:solidFill>
            <a:schemeClr val="tx1"/>
          </a:solidFill>
          <a:latin typeface="Calibri" pitchFamily="34" charset="0"/>
          <a:ea typeface="ＭＳ Ｐゴシック" charset="-128"/>
        </a:defRPr>
      </a:lvl7pPr>
      <a:lvl8pPr marL="1828754" algn="ctr" rtl="0" fontAlgn="base">
        <a:spcBef>
          <a:spcPct val="0"/>
        </a:spcBef>
        <a:spcAft>
          <a:spcPct val="0"/>
        </a:spcAft>
        <a:defRPr kumimoji="1" sz="5867">
          <a:solidFill>
            <a:schemeClr val="tx1"/>
          </a:solidFill>
          <a:latin typeface="Calibri" pitchFamily="34" charset="0"/>
          <a:ea typeface="ＭＳ Ｐゴシック" charset="-128"/>
        </a:defRPr>
      </a:lvl8pPr>
      <a:lvl9pPr marL="2438339" algn="ctr" rtl="0" fontAlgn="base">
        <a:spcBef>
          <a:spcPct val="0"/>
        </a:spcBef>
        <a:spcAft>
          <a:spcPct val="0"/>
        </a:spcAft>
        <a:defRPr kumimoji="1" sz="5867">
          <a:solidFill>
            <a:schemeClr val="tx1"/>
          </a:solidFill>
          <a:latin typeface="Calibri" pitchFamily="34" charset="0"/>
          <a:ea typeface="ＭＳ Ｐゴシック" charset="-128"/>
        </a:defRPr>
      </a:lvl9pPr>
    </p:titleStyle>
    <p:bodyStyle>
      <a:lvl1pPr marL="457189" indent="-457189" algn="l" rtl="0" eaLnBrk="0" fontAlgn="base" hangingPunct="0">
        <a:spcBef>
          <a:spcPct val="20000"/>
        </a:spcBef>
        <a:spcAft>
          <a:spcPct val="0"/>
        </a:spcAft>
        <a:buFont typeface="Arial" panose="020B0604020202020204" pitchFamily="34" charset="0"/>
        <a:buChar char="•"/>
        <a:defRPr kumimoji="1" sz="4267" b="0" i="0" kern="1200">
          <a:solidFill>
            <a:schemeClr val="tx1"/>
          </a:solidFill>
          <a:latin typeface="BIZ UDPゴシック" panose="020B0400000000000000" pitchFamily="34" charset="-128"/>
          <a:ea typeface="BIZ UDPゴシック" panose="020B0400000000000000" pitchFamily="34" charset="-128"/>
          <a:cs typeface="BIZ UDPGothic" panose="020B0400000000000000" pitchFamily="34" charset="-128"/>
        </a:defRPr>
      </a:lvl1pPr>
      <a:lvl2pPr marL="990575" indent="-380990" algn="l" rtl="0" eaLnBrk="0" fontAlgn="base" hangingPunct="0">
        <a:spcBef>
          <a:spcPct val="20000"/>
        </a:spcBef>
        <a:spcAft>
          <a:spcPct val="0"/>
        </a:spcAft>
        <a:buFont typeface="Arial" panose="020B0604020202020204" pitchFamily="34" charset="0"/>
        <a:buChar char="–"/>
        <a:defRPr kumimoji="1" sz="3733" b="0" i="0" kern="1200">
          <a:solidFill>
            <a:schemeClr val="tx1"/>
          </a:solidFill>
          <a:latin typeface="BIZ UDPゴシック" panose="020B0400000000000000" pitchFamily="34" charset="-128"/>
          <a:ea typeface="BIZ UDPゴシック" panose="020B0400000000000000" pitchFamily="34" charset="-128"/>
          <a:cs typeface="BIZ UDPGothic" panose="020B0400000000000000" pitchFamily="34" charset="-128"/>
        </a:defRPr>
      </a:lvl2pPr>
      <a:lvl3pPr marL="1523962" indent="-304792" algn="l" rtl="0" eaLnBrk="0" fontAlgn="base" hangingPunct="0">
        <a:spcBef>
          <a:spcPct val="20000"/>
        </a:spcBef>
        <a:spcAft>
          <a:spcPct val="0"/>
        </a:spcAft>
        <a:buFont typeface="Arial" panose="020B0604020202020204" pitchFamily="34" charset="0"/>
        <a:buChar char="•"/>
        <a:defRPr kumimoji="1" sz="3200" b="0" i="0" kern="1200">
          <a:solidFill>
            <a:schemeClr val="tx1"/>
          </a:solidFill>
          <a:latin typeface="BIZ UDPゴシック" panose="020B0400000000000000" pitchFamily="34" charset="-128"/>
          <a:ea typeface="BIZ UDPゴシック" panose="020B0400000000000000" pitchFamily="34" charset="-128"/>
          <a:cs typeface="BIZ UDPGothic" panose="020B0400000000000000" pitchFamily="34" charset="-128"/>
        </a:defRPr>
      </a:lvl3pPr>
      <a:lvl4pPr marL="2133547" indent="-304792" algn="l" rtl="0" eaLnBrk="0" fontAlgn="base" hangingPunct="0">
        <a:spcBef>
          <a:spcPct val="20000"/>
        </a:spcBef>
        <a:spcAft>
          <a:spcPct val="0"/>
        </a:spcAft>
        <a:buFont typeface="Arial" panose="020B0604020202020204" pitchFamily="34" charset="0"/>
        <a:buChar char="–"/>
        <a:defRPr kumimoji="1" sz="2667" b="0" i="0" kern="1200">
          <a:solidFill>
            <a:schemeClr val="tx1"/>
          </a:solidFill>
          <a:latin typeface="BIZ UDPゴシック" panose="020B0400000000000000" pitchFamily="34" charset="-128"/>
          <a:ea typeface="BIZ UDPゴシック" panose="020B0400000000000000" pitchFamily="34" charset="-128"/>
          <a:cs typeface="BIZ UDPGothic" panose="020B0400000000000000" pitchFamily="34" charset="-128"/>
        </a:defRPr>
      </a:lvl4pPr>
      <a:lvl5pPr marL="2743131" indent="-304792" algn="l" rtl="0" eaLnBrk="0" fontAlgn="base" hangingPunct="0">
        <a:spcBef>
          <a:spcPct val="20000"/>
        </a:spcBef>
        <a:spcAft>
          <a:spcPct val="0"/>
        </a:spcAft>
        <a:buFont typeface="Arial" panose="020B0604020202020204" pitchFamily="34" charset="0"/>
        <a:buChar char="»"/>
        <a:defRPr kumimoji="1" sz="2667" b="0" i="0" kern="1200">
          <a:solidFill>
            <a:schemeClr val="tx1"/>
          </a:solidFill>
          <a:latin typeface="BIZ UDPゴシック" panose="020B0400000000000000" pitchFamily="34" charset="-128"/>
          <a:ea typeface="BIZ UDPゴシック" panose="020B0400000000000000" pitchFamily="34" charset="-128"/>
          <a:cs typeface="BIZ UDPGothic" panose="020B0400000000000000" pitchFamily="34" charset="-128"/>
        </a:defRPr>
      </a:lvl5pPr>
      <a:lvl6pPr marL="3352716"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9pPr>
    </p:bodyStyle>
    <p:otherStyle>
      <a:defPPr>
        <a:defRPr lang="ja-JP"/>
      </a:defPPr>
      <a:lvl1pPr marL="0" algn="l" defTabSz="1219170" rtl="0" eaLnBrk="1" latinLnBrk="0" hangingPunct="1">
        <a:defRPr kumimoji="1" sz="2400" kern="1200">
          <a:solidFill>
            <a:schemeClr val="tx1"/>
          </a:solidFill>
          <a:latin typeface="+mn-lt"/>
          <a:ea typeface="+mn-ea"/>
          <a:cs typeface="+mn-cs"/>
        </a:defRPr>
      </a:lvl1pPr>
      <a:lvl2pPr marL="609585" algn="l" defTabSz="1219170" rtl="0" eaLnBrk="1" latinLnBrk="0" hangingPunct="1">
        <a:defRPr kumimoji="1" sz="2400" kern="1200">
          <a:solidFill>
            <a:schemeClr val="tx1"/>
          </a:solidFill>
          <a:latin typeface="+mn-lt"/>
          <a:ea typeface="+mn-ea"/>
          <a:cs typeface="+mn-cs"/>
        </a:defRPr>
      </a:lvl2pPr>
      <a:lvl3pPr marL="1219170" algn="l" defTabSz="1219170" rtl="0" eaLnBrk="1" latinLnBrk="0" hangingPunct="1">
        <a:defRPr kumimoji="1" sz="2400" kern="1200">
          <a:solidFill>
            <a:schemeClr val="tx1"/>
          </a:solidFill>
          <a:latin typeface="+mn-lt"/>
          <a:ea typeface="+mn-ea"/>
          <a:cs typeface="+mn-cs"/>
        </a:defRPr>
      </a:lvl3pPr>
      <a:lvl4pPr marL="1828754" algn="l" defTabSz="1219170" rtl="0" eaLnBrk="1" latinLnBrk="0" hangingPunct="1">
        <a:defRPr kumimoji="1" sz="2400" kern="1200">
          <a:solidFill>
            <a:schemeClr val="tx1"/>
          </a:solidFill>
          <a:latin typeface="+mn-lt"/>
          <a:ea typeface="+mn-ea"/>
          <a:cs typeface="+mn-cs"/>
        </a:defRPr>
      </a:lvl4pPr>
      <a:lvl5pPr marL="2438339" algn="l" defTabSz="1219170" rtl="0" eaLnBrk="1" latinLnBrk="0" hangingPunct="1">
        <a:defRPr kumimoji="1" sz="2400" kern="1200">
          <a:solidFill>
            <a:schemeClr val="tx1"/>
          </a:solidFill>
          <a:latin typeface="+mn-lt"/>
          <a:ea typeface="+mn-ea"/>
          <a:cs typeface="+mn-cs"/>
        </a:defRPr>
      </a:lvl5pPr>
      <a:lvl6pPr marL="3047924" algn="l" defTabSz="1219170" rtl="0" eaLnBrk="1" latinLnBrk="0" hangingPunct="1">
        <a:defRPr kumimoji="1" sz="2400" kern="1200">
          <a:solidFill>
            <a:schemeClr val="tx1"/>
          </a:solidFill>
          <a:latin typeface="+mn-lt"/>
          <a:ea typeface="+mn-ea"/>
          <a:cs typeface="+mn-cs"/>
        </a:defRPr>
      </a:lvl6pPr>
      <a:lvl7pPr marL="3657509" algn="l" defTabSz="1219170" rtl="0" eaLnBrk="1" latinLnBrk="0" hangingPunct="1">
        <a:defRPr kumimoji="1" sz="2400" kern="1200">
          <a:solidFill>
            <a:schemeClr val="tx1"/>
          </a:solidFill>
          <a:latin typeface="+mn-lt"/>
          <a:ea typeface="+mn-ea"/>
          <a:cs typeface="+mn-cs"/>
        </a:defRPr>
      </a:lvl7pPr>
      <a:lvl8pPr marL="4267093" algn="l" defTabSz="1219170" rtl="0" eaLnBrk="1" latinLnBrk="0" hangingPunct="1">
        <a:defRPr kumimoji="1" sz="2400" kern="1200">
          <a:solidFill>
            <a:schemeClr val="tx1"/>
          </a:solidFill>
          <a:latin typeface="+mn-lt"/>
          <a:ea typeface="+mn-ea"/>
          <a:cs typeface="+mn-cs"/>
        </a:defRPr>
      </a:lvl8pPr>
      <a:lvl9pPr marL="4876678" algn="l" defTabSz="1219170" rtl="0" eaLnBrk="1" latinLnBrk="0" hangingPunct="1">
        <a:defRPr kumimoji="1"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3314" name="Picture 2" descr="\\storage\home\nakajima\jobs\wdupt\OWL_contentsDIR\PWPテンプレート\Ring\jpg_temp_files\header_temp.jpg">
            <a:extLst>
              <a:ext uri="{FF2B5EF4-FFF2-40B4-BE49-F238E27FC236}">
                <a16:creationId xmlns:a16="http://schemas.microsoft.com/office/drawing/2014/main" id="{2E6C8B43-0FE5-F969-F9E0-9A66325C722A}"/>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r="63"/>
          <a:stretch>
            <a:fillRect/>
          </a:stretch>
        </p:blipFill>
        <p:spPr bwMode="auto">
          <a:xfrm>
            <a:off x="1" y="5253568"/>
            <a:ext cx="11713633" cy="1604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タイトル プレースホルダー 1">
            <a:extLst>
              <a:ext uri="{FF2B5EF4-FFF2-40B4-BE49-F238E27FC236}">
                <a16:creationId xmlns:a16="http://schemas.microsoft.com/office/drawing/2014/main" id="{3C6B2FE8-A2EE-7C16-AD06-ACB3EC778478}"/>
              </a:ext>
            </a:extLst>
          </p:cNvPr>
          <p:cNvSpPr>
            <a:spLocks noGrp="1"/>
          </p:cNvSpPr>
          <p:nvPr>
            <p:ph type="title"/>
          </p:nvPr>
        </p:nvSpPr>
        <p:spPr bwMode="auto">
          <a:xfrm>
            <a:off x="609600" y="275167"/>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3316" name="テキスト プレースホルダー 2">
            <a:extLst>
              <a:ext uri="{FF2B5EF4-FFF2-40B4-BE49-F238E27FC236}">
                <a16:creationId xmlns:a16="http://schemas.microsoft.com/office/drawing/2014/main" id="{C191E982-8D65-C8C3-DDEE-A8586918258A}"/>
              </a:ext>
            </a:extLst>
          </p:cNvPr>
          <p:cNvSpPr>
            <a:spLocks noGrp="1"/>
          </p:cNvSpPr>
          <p:nvPr>
            <p:ph type="body" idx="1"/>
          </p:nvPr>
        </p:nvSpPr>
        <p:spPr bwMode="auto">
          <a:xfrm>
            <a:off x="609600" y="1600201"/>
            <a:ext cx="10972800" cy="452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D0470264-1936-FE56-9FC8-91A3DDEC13B0}"/>
              </a:ext>
            </a:extLst>
          </p:cNvPr>
          <p:cNvSpPr>
            <a:spLocks noGrp="1"/>
          </p:cNvSpPr>
          <p:nvPr>
            <p:ph type="dt" sz="half" idx="2"/>
          </p:nvPr>
        </p:nvSpPr>
        <p:spPr>
          <a:xfrm>
            <a:off x="2063751" y="6356351"/>
            <a:ext cx="1981200" cy="366183"/>
          </a:xfrm>
          <a:prstGeom prst="rect">
            <a:avLst/>
          </a:prstGeom>
        </p:spPr>
        <p:txBody>
          <a:bodyPr vert="horz" wrap="square" lIns="91440" tIns="45720" rIns="91440" bIns="45720" numCol="1" anchor="ctr" anchorCtr="0" compatLnSpc="1">
            <a:prstTxWarp prst="textNoShape">
              <a:avLst/>
            </a:prstTxWarp>
          </a:bodyPr>
          <a:lstStyle>
            <a:lvl1pPr>
              <a:defRPr sz="1600" b="0" i="0" smtClean="0">
                <a:solidFill>
                  <a:srgbClr val="898989"/>
                </a:solidFill>
                <a:latin typeface="BIZ UDPGothic" panose="020B0400000000000000" pitchFamily="34" charset="-128"/>
                <a:ea typeface="BIZ UDPGothic" panose="020B0400000000000000" pitchFamily="34" charset="-128"/>
              </a:defRPr>
            </a:lvl1pPr>
          </a:lstStyle>
          <a:p>
            <a:pPr>
              <a:defRPr/>
            </a:pPr>
            <a:fld id="{AD2BA2AB-AD98-6047-8CD5-D4D749F85600}" type="datetimeFigureOut">
              <a:rPr lang="ja-JP" altLang="en-US" smtClean="0"/>
              <a:pPr>
                <a:defRPr/>
              </a:pPr>
              <a:t>2024/11/26</a:t>
            </a:fld>
            <a:endParaRPr lang="ja-JP" altLang="en-US"/>
          </a:p>
        </p:txBody>
      </p:sp>
      <p:sp>
        <p:nvSpPr>
          <p:cNvPr id="5" name="フッター プレースホルダー 4">
            <a:extLst>
              <a:ext uri="{FF2B5EF4-FFF2-40B4-BE49-F238E27FC236}">
                <a16:creationId xmlns:a16="http://schemas.microsoft.com/office/drawing/2014/main" id="{5BB50901-DEEE-A29B-67AC-4A0443F5A7B5}"/>
              </a:ext>
            </a:extLst>
          </p:cNvPr>
          <p:cNvSpPr>
            <a:spLocks noGrp="1"/>
          </p:cNvSpPr>
          <p:nvPr>
            <p:ph type="ftr" sz="quarter" idx="3"/>
          </p:nvPr>
        </p:nvSpPr>
        <p:spPr>
          <a:xfrm>
            <a:off x="4165600" y="6356351"/>
            <a:ext cx="3860800" cy="366183"/>
          </a:xfrm>
          <a:prstGeom prst="rect">
            <a:avLst/>
          </a:prstGeom>
        </p:spPr>
        <p:txBody>
          <a:bodyPr vert="horz" lIns="91440" tIns="45720" rIns="91440" bIns="45720" rtlCol="0" anchor="ctr"/>
          <a:lstStyle>
            <a:lvl1pPr algn="ctr" fontAlgn="auto">
              <a:spcBef>
                <a:spcPts val="0"/>
              </a:spcBef>
              <a:spcAft>
                <a:spcPts val="0"/>
              </a:spcAft>
              <a:defRPr sz="1600" b="0" i="0">
                <a:solidFill>
                  <a:schemeClr val="tx1">
                    <a:tint val="75000"/>
                  </a:schemeClr>
                </a:solidFill>
                <a:latin typeface="BIZ UDPGothic" panose="020B0400000000000000" pitchFamily="34" charset="-128"/>
                <a:ea typeface="BIZ UDPGothic" panose="020B0400000000000000" pitchFamily="34" charset="-128"/>
                <a:cs typeface="BIZ UDPGothic" panose="020B0400000000000000" pitchFamily="34" charset="-128"/>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710FFCFD-B095-0106-01AF-E523B565742E}"/>
              </a:ext>
            </a:extLst>
          </p:cNvPr>
          <p:cNvSpPr>
            <a:spLocks noGrp="1"/>
          </p:cNvSpPr>
          <p:nvPr>
            <p:ph type="sldNum" sz="quarter" idx="4"/>
          </p:nvPr>
        </p:nvSpPr>
        <p:spPr>
          <a:xfrm>
            <a:off x="8737600" y="6356351"/>
            <a:ext cx="2844800" cy="366183"/>
          </a:xfrm>
          <a:prstGeom prst="rect">
            <a:avLst/>
          </a:prstGeom>
        </p:spPr>
        <p:txBody>
          <a:bodyPr vert="horz" wrap="square" lIns="91440" tIns="45720" rIns="91440" bIns="45720" numCol="1" anchor="ctr" anchorCtr="0" compatLnSpc="1">
            <a:prstTxWarp prst="textNoShape">
              <a:avLst/>
            </a:prstTxWarp>
          </a:bodyPr>
          <a:lstStyle>
            <a:lvl1pPr algn="r">
              <a:defRPr sz="1600" b="0" i="0" smtClean="0">
                <a:solidFill>
                  <a:srgbClr val="898989"/>
                </a:solidFill>
                <a:latin typeface="BIZ UDPGothic" panose="020B0400000000000000" pitchFamily="34" charset="-128"/>
                <a:ea typeface="BIZ UDPGothic" panose="020B0400000000000000" pitchFamily="34" charset="-128"/>
              </a:defRPr>
            </a:lvl1pPr>
          </a:lstStyle>
          <a:p>
            <a:pPr>
              <a:defRPr/>
            </a:pPr>
            <a:fld id="{70F34F5D-E92C-4349-BDBD-303703107B45}" type="slidenum">
              <a:rPr lang="ja-JP" altLang="en-US" smtClean="0"/>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815"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Lst>
  <p:txStyles>
    <p:titleStyle>
      <a:lvl1pPr algn="ctr" rtl="0" eaLnBrk="0" fontAlgn="base" hangingPunct="0">
        <a:spcBef>
          <a:spcPct val="0"/>
        </a:spcBef>
        <a:spcAft>
          <a:spcPct val="0"/>
        </a:spcAft>
        <a:defRPr kumimoji="1" sz="4800" b="0" i="0" kern="1200">
          <a:solidFill>
            <a:schemeClr val="tx1"/>
          </a:solidFill>
          <a:latin typeface="BIZ UDPGothic" panose="020B0400000000000000" pitchFamily="34" charset="-128"/>
          <a:ea typeface="BIZ UDPGothic" panose="020B0400000000000000" pitchFamily="34" charset="-128"/>
          <a:cs typeface="BIZ UDPGothic" panose="020B0400000000000000" pitchFamily="34" charset="-128"/>
        </a:defRPr>
      </a:lvl1pPr>
      <a:lvl2pPr algn="ctr" rtl="0" eaLnBrk="0" fontAlgn="base" hangingPunct="0">
        <a:spcBef>
          <a:spcPct val="0"/>
        </a:spcBef>
        <a:spcAft>
          <a:spcPct val="0"/>
        </a:spcAft>
        <a:defRPr kumimoji="1" sz="4800">
          <a:solidFill>
            <a:schemeClr val="tx1"/>
          </a:solidFill>
          <a:latin typeface="ヒラギノ角ゴ Pro W6" charset="0"/>
          <a:ea typeface="ヒラギノ角ゴ Pro W6" charset="0"/>
          <a:cs typeface="ヒラギノ角ゴ Pro W6" charset="0"/>
        </a:defRPr>
      </a:lvl2pPr>
      <a:lvl3pPr algn="ctr" rtl="0" eaLnBrk="0" fontAlgn="base" hangingPunct="0">
        <a:spcBef>
          <a:spcPct val="0"/>
        </a:spcBef>
        <a:spcAft>
          <a:spcPct val="0"/>
        </a:spcAft>
        <a:defRPr kumimoji="1" sz="4800">
          <a:solidFill>
            <a:schemeClr val="tx1"/>
          </a:solidFill>
          <a:latin typeface="ヒラギノ角ゴ Pro W6" charset="0"/>
          <a:ea typeface="ヒラギノ角ゴ Pro W6" charset="0"/>
          <a:cs typeface="ヒラギノ角ゴ Pro W6" charset="0"/>
        </a:defRPr>
      </a:lvl3pPr>
      <a:lvl4pPr algn="ctr" rtl="0" eaLnBrk="0" fontAlgn="base" hangingPunct="0">
        <a:spcBef>
          <a:spcPct val="0"/>
        </a:spcBef>
        <a:spcAft>
          <a:spcPct val="0"/>
        </a:spcAft>
        <a:defRPr kumimoji="1" sz="4800">
          <a:solidFill>
            <a:schemeClr val="tx1"/>
          </a:solidFill>
          <a:latin typeface="ヒラギノ角ゴ Pro W6" charset="0"/>
          <a:ea typeface="ヒラギノ角ゴ Pro W6" charset="0"/>
          <a:cs typeface="ヒラギノ角ゴ Pro W6" charset="0"/>
        </a:defRPr>
      </a:lvl4pPr>
      <a:lvl5pPr algn="ctr" rtl="0" eaLnBrk="0" fontAlgn="base" hangingPunct="0">
        <a:spcBef>
          <a:spcPct val="0"/>
        </a:spcBef>
        <a:spcAft>
          <a:spcPct val="0"/>
        </a:spcAft>
        <a:defRPr kumimoji="1" sz="4800">
          <a:solidFill>
            <a:schemeClr val="tx1"/>
          </a:solidFill>
          <a:latin typeface="ヒラギノ角ゴ Pro W6" charset="0"/>
          <a:ea typeface="ヒラギノ角ゴ Pro W6" charset="0"/>
          <a:cs typeface="ヒラギノ角ゴ Pro W6" charset="0"/>
        </a:defRPr>
      </a:lvl5pPr>
      <a:lvl6pPr marL="609585" algn="ctr" rtl="0" fontAlgn="base">
        <a:spcBef>
          <a:spcPct val="0"/>
        </a:spcBef>
        <a:spcAft>
          <a:spcPct val="0"/>
        </a:spcAft>
        <a:defRPr kumimoji="1" sz="5867">
          <a:solidFill>
            <a:schemeClr val="tx1"/>
          </a:solidFill>
          <a:latin typeface="Calibri" pitchFamily="34" charset="0"/>
          <a:ea typeface="ＭＳ Ｐゴシック" charset="-128"/>
        </a:defRPr>
      </a:lvl6pPr>
      <a:lvl7pPr marL="1219170" algn="ctr" rtl="0" fontAlgn="base">
        <a:spcBef>
          <a:spcPct val="0"/>
        </a:spcBef>
        <a:spcAft>
          <a:spcPct val="0"/>
        </a:spcAft>
        <a:defRPr kumimoji="1" sz="5867">
          <a:solidFill>
            <a:schemeClr val="tx1"/>
          </a:solidFill>
          <a:latin typeface="Calibri" pitchFamily="34" charset="0"/>
          <a:ea typeface="ＭＳ Ｐゴシック" charset="-128"/>
        </a:defRPr>
      </a:lvl7pPr>
      <a:lvl8pPr marL="1828754" algn="ctr" rtl="0" fontAlgn="base">
        <a:spcBef>
          <a:spcPct val="0"/>
        </a:spcBef>
        <a:spcAft>
          <a:spcPct val="0"/>
        </a:spcAft>
        <a:defRPr kumimoji="1" sz="5867">
          <a:solidFill>
            <a:schemeClr val="tx1"/>
          </a:solidFill>
          <a:latin typeface="Calibri" pitchFamily="34" charset="0"/>
          <a:ea typeface="ＭＳ Ｐゴシック" charset="-128"/>
        </a:defRPr>
      </a:lvl8pPr>
      <a:lvl9pPr marL="2438339" algn="ctr" rtl="0" fontAlgn="base">
        <a:spcBef>
          <a:spcPct val="0"/>
        </a:spcBef>
        <a:spcAft>
          <a:spcPct val="0"/>
        </a:spcAft>
        <a:defRPr kumimoji="1" sz="5867">
          <a:solidFill>
            <a:schemeClr val="tx1"/>
          </a:solidFill>
          <a:latin typeface="Calibri" pitchFamily="34" charset="0"/>
          <a:ea typeface="ＭＳ Ｐゴシック" charset="-128"/>
        </a:defRPr>
      </a:lvl9pPr>
    </p:titleStyle>
    <p:bodyStyle>
      <a:lvl1pPr marL="457189" indent="-457189" algn="l" rtl="0" eaLnBrk="0" fontAlgn="base" hangingPunct="0">
        <a:spcBef>
          <a:spcPct val="20000"/>
        </a:spcBef>
        <a:spcAft>
          <a:spcPct val="0"/>
        </a:spcAft>
        <a:buFont typeface="Arial" panose="020B0604020202020204" pitchFamily="34" charset="0"/>
        <a:buChar char="•"/>
        <a:defRPr kumimoji="1" sz="4267" b="0" i="0" kern="1200">
          <a:solidFill>
            <a:schemeClr val="tx1"/>
          </a:solidFill>
          <a:latin typeface="BIZ UDPGothic" panose="020B0400000000000000" pitchFamily="34" charset="-128"/>
          <a:ea typeface="BIZ UDPGothic" panose="020B0400000000000000" pitchFamily="34" charset="-128"/>
          <a:cs typeface="BIZ UDPGothic" panose="020B0400000000000000" pitchFamily="34" charset="-128"/>
        </a:defRPr>
      </a:lvl1pPr>
      <a:lvl2pPr marL="990575" indent="-380990" algn="l" rtl="0" eaLnBrk="0" fontAlgn="base" hangingPunct="0">
        <a:spcBef>
          <a:spcPct val="20000"/>
        </a:spcBef>
        <a:spcAft>
          <a:spcPct val="0"/>
        </a:spcAft>
        <a:buFont typeface="Arial" panose="020B0604020202020204" pitchFamily="34" charset="0"/>
        <a:buChar char="–"/>
        <a:defRPr kumimoji="1" sz="3733" b="0" i="0" kern="1200">
          <a:solidFill>
            <a:schemeClr val="tx1"/>
          </a:solidFill>
          <a:latin typeface="BIZ UDPGothic" panose="020B0400000000000000" pitchFamily="34" charset="-128"/>
          <a:ea typeface="BIZ UDPGothic" panose="020B0400000000000000" pitchFamily="34" charset="-128"/>
          <a:cs typeface="BIZ UDPGothic" panose="020B0400000000000000" pitchFamily="34" charset="-128"/>
        </a:defRPr>
      </a:lvl2pPr>
      <a:lvl3pPr marL="1523962" indent="-304792" algn="l" rtl="0" eaLnBrk="0" fontAlgn="base" hangingPunct="0">
        <a:spcBef>
          <a:spcPct val="20000"/>
        </a:spcBef>
        <a:spcAft>
          <a:spcPct val="0"/>
        </a:spcAft>
        <a:buFont typeface="Arial" panose="020B0604020202020204" pitchFamily="34" charset="0"/>
        <a:buChar char="•"/>
        <a:defRPr kumimoji="1" sz="3200" b="0" i="0" kern="1200">
          <a:solidFill>
            <a:schemeClr val="tx1"/>
          </a:solidFill>
          <a:latin typeface="BIZ UDPGothic" panose="020B0400000000000000" pitchFamily="34" charset="-128"/>
          <a:ea typeface="BIZ UDPGothic" panose="020B0400000000000000" pitchFamily="34" charset="-128"/>
          <a:cs typeface="BIZ UDPGothic" panose="020B0400000000000000" pitchFamily="34" charset="-128"/>
        </a:defRPr>
      </a:lvl3pPr>
      <a:lvl4pPr marL="2133547" indent="-304792" algn="l" rtl="0" eaLnBrk="0" fontAlgn="base" hangingPunct="0">
        <a:spcBef>
          <a:spcPct val="20000"/>
        </a:spcBef>
        <a:spcAft>
          <a:spcPct val="0"/>
        </a:spcAft>
        <a:buFont typeface="Arial" panose="020B0604020202020204" pitchFamily="34" charset="0"/>
        <a:buChar char="–"/>
        <a:defRPr kumimoji="1" sz="2667" b="0" i="0" kern="1200">
          <a:solidFill>
            <a:schemeClr val="tx1"/>
          </a:solidFill>
          <a:latin typeface="BIZ UDPGothic" panose="020B0400000000000000" pitchFamily="34" charset="-128"/>
          <a:ea typeface="BIZ UDPGothic" panose="020B0400000000000000" pitchFamily="34" charset="-128"/>
          <a:cs typeface="BIZ UDPGothic" panose="020B0400000000000000" pitchFamily="34" charset="-128"/>
        </a:defRPr>
      </a:lvl4pPr>
      <a:lvl5pPr marL="2743131" indent="-304792" algn="l" rtl="0" eaLnBrk="0" fontAlgn="base" hangingPunct="0">
        <a:spcBef>
          <a:spcPct val="20000"/>
        </a:spcBef>
        <a:spcAft>
          <a:spcPct val="0"/>
        </a:spcAft>
        <a:buFont typeface="Arial" panose="020B0604020202020204" pitchFamily="34" charset="0"/>
        <a:buChar char="»"/>
        <a:defRPr kumimoji="1" sz="2667" b="0" i="0" kern="1200">
          <a:solidFill>
            <a:schemeClr val="tx1"/>
          </a:solidFill>
          <a:latin typeface="BIZ UDPGothic" panose="020B0400000000000000" pitchFamily="34" charset="-128"/>
          <a:ea typeface="BIZ UDPGothic" panose="020B0400000000000000" pitchFamily="34" charset="-128"/>
          <a:cs typeface="BIZ UDPGothic" panose="020B0400000000000000" pitchFamily="34" charset="-128"/>
        </a:defRPr>
      </a:lvl5pPr>
      <a:lvl6pPr marL="3352716"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9pPr>
    </p:bodyStyle>
    <p:otherStyle>
      <a:defPPr>
        <a:defRPr lang="ja-JP"/>
      </a:defPPr>
      <a:lvl1pPr marL="0" algn="l" defTabSz="1219170" rtl="0" eaLnBrk="1" latinLnBrk="0" hangingPunct="1">
        <a:defRPr kumimoji="1" sz="2400" kern="1200">
          <a:solidFill>
            <a:schemeClr val="tx1"/>
          </a:solidFill>
          <a:latin typeface="+mn-lt"/>
          <a:ea typeface="+mn-ea"/>
          <a:cs typeface="+mn-cs"/>
        </a:defRPr>
      </a:lvl1pPr>
      <a:lvl2pPr marL="609585" algn="l" defTabSz="1219170" rtl="0" eaLnBrk="1" latinLnBrk="0" hangingPunct="1">
        <a:defRPr kumimoji="1" sz="2400" kern="1200">
          <a:solidFill>
            <a:schemeClr val="tx1"/>
          </a:solidFill>
          <a:latin typeface="+mn-lt"/>
          <a:ea typeface="+mn-ea"/>
          <a:cs typeface="+mn-cs"/>
        </a:defRPr>
      </a:lvl2pPr>
      <a:lvl3pPr marL="1219170" algn="l" defTabSz="1219170" rtl="0" eaLnBrk="1" latinLnBrk="0" hangingPunct="1">
        <a:defRPr kumimoji="1" sz="2400" kern="1200">
          <a:solidFill>
            <a:schemeClr val="tx1"/>
          </a:solidFill>
          <a:latin typeface="+mn-lt"/>
          <a:ea typeface="+mn-ea"/>
          <a:cs typeface="+mn-cs"/>
        </a:defRPr>
      </a:lvl3pPr>
      <a:lvl4pPr marL="1828754" algn="l" defTabSz="1219170" rtl="0" eaLnBrk="1" latinLnBrk="0" hangingPunct="1">
        <a:defRPr kumimoji="1" sz="2400" kern="1200">
          <a:solidFill>
            <a:schemeClr val="tx1"/>
          </a:solidFill>
          <a:latin typeface="+mn-lt"/>
          <a:ea typeface="+mn-ea"/>
          <a:cs typeface="+mn-cs"/>
        </a:defRPr>
      </a:lvl4pPr>
      <a:lvl5pPr marL="2438339" algn="l" defTabSz="1219170" rtl="0" eaLnBrk="1" latinLnBrk="0" hangingPunct="1">
        <a:defRPr kumimoji="1" sz="2400" kern="1200">
          <a:solidFill>
            <a:schemeClr val="tx1"/>
          </a:solidFill>
          <a:latin typeface="+mn-lt"/>
          <a:ea typeface="+mn-ea"/>
          <a:cs typeface="+mn-cs"/>
        </a:defRPr>
      </a:lvl5pPr>
      <a:lvl6pPr marL="3047924" algn="l" defTabSz="1219170" rtl="0" eaLnBrk="1" latinLnBrk="0" hangingPunct="1">
        <a:defRPr kumimoji="1" sz="2400" kern="1200">
          <a:solidFill>
            <a:schemeClr val="tx1"/>
          </a:solidFill>
          <a:latin typeface="+mn-lt"/>
          <a:ea typeface="+mn-ea"/>
          <a:cs typeface="+mn-cs"/>
        </a:defRPr>
      </a:lvl6pPr>
      <a:lvl7pPr marL="3657509" algn="l" defTabSz="1219170" rtl="0" eaLnBrk="1" latinLnBrk="0" hangingPunct="1">
        <a:defRPr kumimoji="1" sz="2400" kern="1200">
          <a:solidFill>
            <a:schemeClr val="tx1"/>
          </a:solidFill>
          <a:latin typeface="+mn-lt"/>
          <a:ea typeface="+mn-ea"/>
          <a:cs typeface="+mn-cs"/>
        </a:defRPr>
      </a:lvl7pPr>
      <a:lvl8pPr marL="4267093" algn="l" defTabSz="1219170" rtl="0" eaLnBrk="1" latinLnBrk="0" hangingPunct="1">
        <a:defRPr kumimoji="1" sz="2400" kern="1200">
          <a:solidFill>
            <a:schemeClr val="tx1"/>
          </a:solidFill>
          <a:latin typeface="+mn-lt"/>
          <a:ea typeface="+mn-ea"/>
          <a:cs typeface="+mn-cs"/>
        </a:defRPr>
      </a:lvl8pPr>
      <a:lvl9pPr marL="4876678" algn="l" defTabSz="1219170" rtl="0" eaLnBrk="1" latinLnBrk="0" hangingPunct="1">
        <a:defRPr kumimoji="1"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kumimoji="1" lang="ja-JP" altLang="en-US"/>
          </a:p>
        </p:txBody>
      </p:sp>
      <p:sp>
        <p:nvSpPr>
          <p:cNvPr id="5" name="フッター プレースホルダー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DEB808-7157-466D-9A48-A75FCB4C7798}" type="slidenum">
              <a:rPr lang="ja-JP" altLang="en-US" smtClean="0"/>
              <a:pPr/>
              <a:t>‹#›</a:t>
            </a:fld>
            <a:endParaRPr lang="ja-JP" altLang="en-US"/>
          </a:p>
        </p:txBody>
      </p:sp>
    </p:spTree>
    <p:extLst>
      <p:ext uri="{BB962C8B-B14F-4D97-AF65-F5344CB8AC3E}">
        <p14:creationId xmlns:p14="http://schemas.microsoft.com/office/powerpoint/2010/main" val="1872412109"/>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Lst>
  <p:hf hdr="0" ftr="0" dt="0"/>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jpcoar.repo.nii.ac.jp/records/607"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jpcoar.repo.nii.ac.jp/records/607" TargetMode="External"/><Relationship Id="rId7" Type="http://schemas.openxmlformats.org/officeDocument/2006/relationships/hyperlink" Target="https://doi.org/10.18908/a.2019112601"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ww.force11.org/group/fairgroup/fairprinciples" TargetMode="External"/><Relationship Id="rId5" Type="http://schemas.openxmlformats.org/officeDocument/2006/relationships/image" Target="../media/image3.png"/><Relationship Id="rId4" Type="http://schemas.openxmlformats.org/officeDocument/2006/relationships/hyperlink" Target="https://www.soumu.go.jp/main_content/000806227.pdf"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7.xml"/><Relationship Id="rId4" Type="http://schemas.openxmlformats.org/officeDocument/2006/relationships/hyperlink" Target="https://doi.org/10.15017/6796147"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jpcoar.repo.nii.ac.jp/records/607"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doi.org/10.15017/6796147" TargetMode="External"/><Relationship Id="rId2" Type="http://schemas.openxmlformats.org/officeDocument/2006/relationships/notesSlide" Target="../notesSlides/notesSlide6.xml"/><Relationship Id="rId1" Type="http://schemas.openxmlformats.org/officeDocument/2006/relationships/slideLayout" Target="../slideLayouts/slideLayout37.xml"/><Relationship Id="rId5" Type="http://schemas.openxmlformats.org/officeDocument/2006/relationships/hyperlink" Target="https://www.mext.go.jp/b_menu/shingi/gijyutu/gijyutu4/036/attach/1378756.htm" TargetMode="Externa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hyperlink" Target="https://www.springernature.com/gp/authors/research-data-policy/data-availability-statements/" TargetMode="External"/><Relationship Id="rId3" Type="http://schemas.openxmlformats.org/officeDocument/2006/relationships/hyperlink" Target="https://jpcoar.repo.nii.ac.jp/records/294" TargetMode="External"/><Relationship Id="rId7" Type="http://schemas.openxmlformats.org/officeDocument/2006/relationships/hyperlink" Target="https://www.springernature.com/gp/authors/research-data-policy"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www.elsevier.com/researcher/author/tools-and-resources/research-data/data-guidelines" TargetMode="External"/><Relationship Id="rId5" Type="http://schemas.openxmlformats.org/officeDocument/2006/relationships/hyperlink" Target="https://www.amed.go.jp/content/000023353.pdfhttps:/humandbs.biosciencedbc.jp/files/DAC/4th_meeting/2_ref_AMED_DSP.pdf" TargetMode="External"/><Relationship Id="rId4" Type="http://schemas.openxmlformats.org/officeDocument/2006/relationships/hyperlink" Target="https://www.nies.go.jp/kihon/kitei/kt_datapolicy.pdf"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nii.ac.jp/irp/archive/statistic/"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www8.cao.go.jp/cstp/tougosenryaku/2021.html"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s://irdb.nii.ac.jp/" TargetMode="External"/><Relationship Id="rId3" Type="http://schemas.openxmlformats.org/officeDocument/2006/relationships/hyperlink" Target="https://data.mendeley.com/" TargetMode="External"/><Relationship Id="rId7" Type="http://schemas.openxmlformats.org/officeDocument/2006/relationships/hyperlink" Target="https://repository.kulib.kyoto-u.ac.jp/dspace/"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www.re3data.org/" TargetMode="External"/><Relationship Id="rId11" Type="http://schemas.openxmlformats.org/officeDocument/2006/relationships/hyperlink" Target="https://jpcoar.repo.nii.ac.jp/records/607" TargetMode="External"/><Relationship Id="rId5" Type="http://schemas.openxmlformats.org/officeDocument/2006/relationships/hyperlink" Target="https://journals.plos.org/plosone/s/recommended-repositories" TargetMode="External"/><Relationship Id="rId10" Type="http://schemas.openxmlformats.org/officeDocument/2006/relationships/hyperlink" Target="https://figshare.com/" TargetMode="External"/><Relationship Id="rId4" Type="http://schemas.openxmlformats.org/officeDocument/2006/relationships/hyperlink" Target="https://www.springernature.com/gp/authors/research-data-policy/recommended-repositories" TargetMode="External"/><Relationship Id="rId9" Type="http://schemas.openxmlformats.org/officeDocument/2006/relationships/hyperlink" Target="https://zenodo.org/"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doi.org/10.11502/rduf_rdc_doileaflet"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hyperlink" Target="https://doi.org/10.15017/6796147"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hyperlink" Target="https://doi.org/10.15017/6796147"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hyperlink" Target="https://doi.org/10.15017/6796147"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jpcoar.repo.nii.ac.jp/records/607" TargetMode="Externa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37.xml"/><Relationship Id="rId4" Type="http://schemas.openxmlformats.org/officeDocument/2006/relationships/hyperlink" Target="https://doi.org/10.15017/6796147"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hyperlink" Target="https://creativecommons.jp/licenses/" TargetMode="External"/><Relationship Id="rId7" Type="http://schemas.openxmlformats.org/officeDocument/2006/relationships/hyperlink" Target="https://choosealicense.com/"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4.emf"/><Relationship Id="rId5" Type="http://schemas.openxmlformats.org/officeDocument/2006/relationships/hyperlink" Target="https://opendatacommons.org/licenses/" TargetMode="External"/><Relationship Id="rId4" Type="http://schemas.openxmlformats.org/officeDocument/2006/relationships/image" Target="../media/image13.emf"/><Relationship Id="rId9" Type="http://schemas.openxmlformats.org/officeDocument/2006/relationships/hyperlink" Target="https://jpcoar.repo.nii.ac.jp/records/607"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s://jpcoar.repo.nii.ac.jp/records/607" TargetMode="External"/><Relationship Id="rId3" Type="http://schemas.openxmlformats.org/officeDocument/2006/relationships/image" Target="../media/image16.png"/><Relationship Id="rId7" Type="http://schemas.openxmlformats.org/officeDocument/2006/relationships/hyperlink" Target="https://wiki.creativecommons.org/wiki/CC0_PDM_comparison_chart"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8.emf"/><Relationship Id="rId5" Type="http://schemas.openxmlformats.org/officeDocument/2006/relationships/hyperlink" Target="http://rightsstatements.org/en/" TargetMode="Externa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8" Type="http://schemas.openxmlformats.org/officeDocument/2006/relationships/hyperlink" Target="https://brill.com/view/journals/rdj/rdj-overview.xml" TargetMode="External"/><Relationship Id="rId3" Type="http://schemas.openxmlformats.org/officeDocument/2006/relationships/hyperlink" Target="https://jpcoar.repo.nii.ac.jp/records/294" TargetMode="External"/><Relationship Id="rId7" Type="http://schemas.openxmlformats.org/officeDocument/2006/relationships/hyperlink" Target="https://pdr.repo.nii.ac.jp/"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rmets.onlinelibrary.wiley.com/hub/journal/10.1002/(ISSN)2049-6060/" TargetMode="External"/><Relationship Id="rId5" Type="http://schemas.openxmlformats.org/officeDocument/2006/relationships/hyperlink" Target="https://www.sciencedirect.com/journal/data-in-brief" TargetMode="External"/><Relationship Id="rId4" Type="http://schemas.openxmlformats.org/officeDocument/2006/relationships/hyperlink" Target="https://www.nature.com/sdata/"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 Id="rId9" Type="http://schemas.openxmlformats.org/officeDocument/2006/relationships/image" Target="../media/image25.svg"/></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support.irdb.nii.ac.jp/ja"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jpcoar.repo.nii.ac.jp/records/607" TargetMode="External"/><Relationship Id="rId3" Type="http://schemas.openxmlformats.org/officeDocument/2006/relationships/hyperlink" Target="https://www.nii.ac.jp/irp/archive/statistic/" TargetMode="External"/><Relationship Id="rId7" Type="http://schemas.openxmlformats.org/officeDocument/2006/relationships/hyperlink" Target="https://jpcoar.repo.nii.ac.jp/records/294"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s://www8.cao.go.jp/cstp/tougosenryaku/2021.html" TargetMode="External"/><Relationship Id="rId5" Type="http://schemas.openxmlformats.org/officeDocument/2006/relationships/hyperlink" Target="https://doi.org/10.11502/rduf_rdc_doileaflet" TargetMode="External"/><Relationship Id="rId4" Type="http://schemas.openxmlformats.org/officeDocument/2006/relationships/hyperlink" Target="https://doi.org/10.15017/679614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41A8856-42D5-9EEC-FBDA-3899580A2C34}"/>
              </a:ext>
            </a:extLst>
          </p:cNvPr>
          <p:cNvSpPr>
            <a:spLocks noGrp="1"/>
          </p:cNvSpPr>
          <p:nvPr>
            <p:ph type="title"/>
          </p:nvPr>
        </p:nvSpPr>
        <p:spPr/>
        <p:txBody>
          <a:bodyPr/>
          <a:lstStyle/>
          <a:p>
            <a:r>
              <a:rPr lang="ja-JP" altLang="en-US" sz="4267"/>
              <a:t>研究データを公開する</a:t>
            </a:r>
            <a:endParaRPr kumimoji="1" lang="ja-JP" altLang="en-US"/>
          </a:p>
        </p:txBody>
      </p:sp>
      <p:sp>
        <p:nvSpPr>
          <p:cNvPr id="3" name="テキスト ボックス 2">
            <a:extLst>
              <a:ext uri="{FF2B5EF4-FFF2-40B4-BE49-F238E27FC236}">
                <a16:creationId xmlns:a16="http://schemas.microsoft.com/office/drawing/2014/main" id="{07D9BA86-3AF3-4FBC-0E1B-ADB06D74BB9B}"/>
              </a:ext>
            </a:extLst>
          </p:cNvPr>
          <p:cNvSpPr txBox="1"/>
          <p:nvPr/>
        </p:nvSpPr>
        <p:spPr>
          <a:xfrm>
            <a:off x="135466" y="6197600"/>
            <a:ext cx="11921067" cy="523220"/>
          </a:xfrm>
          <a:prstGeom prst="rect">
            <a:avLst/>
          </a:prstGeom>
          <a:noFill/>
        </p:spPr>
        <p:txBody>
          <a:bodyPr wrap="square" rtlCol="0">
            <a:spAutoFit/>
          </a:bodyPr>
          <a:lstStyle/>
          <a:p>
            <a:r>
              <a:rPr lang="ja-JP" altLang="en-US" sz="1400" b="0" i="0" dirty="0">
                <a:solidFill>
                  <a:srgbClr val="2A3135"/>
                </a:solidFill>
                <a:effectLst/>
                <a:latin typeface="BIZ UDPGothic" panose="020B0400000000000000" pitchFamily="34" charset="-128"/>
                <a:ea typeface="BIZ UDPGothic" panose="020B0400000000000000" pitchFamily="34" charset="-128"/>
              </a:rPr>
              <a:t>本コンテンツは「</a:t>
            </a:r>
            <a:r>
              <a:rPr lang="es-419" altLang="ja-JP" sz="1400" b="0" i="0" dirty="0">
                <a:solidFill>
                  <a:srgbClr val="2A3135"/>
                </a:solidFill>
                <a:effectLst/>
                <a:latin typeface="BIZ UDPGothic" panose="020B0400000000000000" pitchFamily="34" charset="-128"/>
                <a:ea typeface="BIZ UDPGothic" panose="020B0400000000000000" pitchFamily="34" charset="-128"/>
              </a:rPr>
              <a:t>AI</a:t>
            </a:r>
            <a:r>
              <a:rPr lang="ja-JP" altLang="en-US" sz="1400" b="0" i="0" dirty="0">
                <a:solidFill>
                  <a:srgbClr val="2A3135"/>
                </a:solidFill>
                <a:effectLst/>
                <a:latin typeface="BIZ UDPGothic" panose="020B0400000000000000" pitchFamily="34" charset="-128"/>
                <a:ea typeface="BIZ UDPGothic" panose="020B0400000000000000" pitchFamily="34" charset="-128"/>
              </a:rPr>
              <a:t>等の活用を推進する研究データエコシステム構築事業」における大阪大学の成果である研究データ管理教材「オープンサイエンス時代における研究データマネジメントの基礎について学ぶ」を基に、大阪大学・九州大学・オープンアクセスリポジトリ推進協会が連携して改修したものです。</a:t>
            </a:r>
            <a:endParaRPr kumimoji="1" lang="ja-JP" altLang="en-US" sz="1400" dirty="0">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16861115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kumimoji="1" lang="ja-JP" altLang="en-US"/>
              <a:t>研究データ公開の意義と動向</a:t>
            </a:r>
          </a:p>
        </p:txBody>
      </p:sp>
      <p:sp>
        <p:nvSpPr>
          <p:cNvPr id="3" name="角丸四角形 2"/>
          <p:cNvSpPr/>
          <p:nvPr/>
        </p:nvSpPr>
        <p:spPr>
          <a:xfrm>
            <a:off x="1326745" y="1997736"/>
            <a:ext cx="3822425" cy="277256"/>
          </a:xfrm>
          <a:prstGeom prst="roundRect">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a:solidFill>
                  <a:prstClr val="black"/>
                </a:solidFill>
                <a:latin typeface="BIZ UDPGothic" panose="020B0400000000000000" pitchFamily="34" charset="-128"/>
                <a:ea typeface="BIZ UDPGothic" panose="020B0400000000000000" pitchFamily="34" charset="-128"/>
              </a:rPr>
              <a:t>研究成果の透明性や公正性の確保</a:t>
            </a:r>
          </a:p>
        </p:txBody>
      </p:sp>
      <p:sp>
        <p:nvSpPr>
          <p:cNvPr id="6" name="角丸四角形 5"/>
          <p:cNvSpPr/>
          <p:nvPr/>
        </p:nvSpPr>
        <p:spPr>
          <a:xfrm>
            <a:off x="5282660" y="1997736"/>
            <a:ext cx="3822427" cy="277256"/>
          </a:xfrm>
          <a:prstGeom prst="roundRect">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a:solidFill>
                  <a:prstClr val="black"/>
                </a:solidFill>
                <a:latin typeface="BIZ UDPGothic" panose="020B0400000000000000" pitchFamily="34" charset="-128"/>
                <a:ea typeface="BIZ UDPGothic" panose="020B0400000000000000" pitchFamily="34" charset="-128"/>
              </a:rPr>
              <a:t>研究資金助成機関からの要求への対応</a:t>
            </a:r>
          </a:p>
        </p:txBody>
      </p:sp>
      <p:sp>
        <p:nvSpPr>
          <p:cNvPr id="7" name="角丸四角形 6"/>
          <p:cNvSpPr/>
          <p:nvPr/>
        </p:nvSpPr>
        <p:spPr>
          <a:xfrm>
            <a:off x="1326745" y="2364184"/>
            <a:ext cx="5171327" cy="277256"/>
          </a:xfrm>
          <a:prstGeom prst="roundRect">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nSpc>
                <a:spcPct val="120000"/>
              </a:lnSpc>
              <a:spcBef>
                <a:spcPts val="500"/>
              </a:spcBef>
              <a:buClr>
                <a:srgbClr val="B0CCB0"/>
              </a:buClr>
              <a:buSzPct val="76000"/>
            </a:pPr>
            <a:r>
              <a:rPr lang="ja-JP" altLang="en-US" sz="1600">
                <a:solidFill>
                  <a:prstClr val="black"/>
                </a:solidFill>
                <a:latin typeface="BIZ UDPGothic" panose="020B0400000000000000" pitchFamily="34" charset="-128"/>
                <a:ea typeface="BIZ UDPGothic" panose="020B0400000000000000" pitchFamily="34" charset="-128"/>
              </a:rPr>
              <a:t>研究成果への直接的な引用や再利用によるインパクト</a:t>
            </a:r>
            <a:endParaRPr lang="en-US" altLang="ja-JP" sz="1600">
              <a:solidFill>
                <a:prstClr val="black"/>
              </a:solidFill>
              <a:latin typeface="BIZ UDPGothic" panose="020B0400000000000000" pitchFamily="34" charset="-128"/>
              <a:ea typeface="BIZ UDPGothic" panose="020B0400000000000000" pitchFamily="34" charset="-128"/>
            </a:endParaRPr>
          </a:p>
        </p:txBody>
      </p:sp>
      <p:sp>
        <p:nvSpPr>
          <p:cNvPr id="8" name="角丸四角形 7"/>
          <p:cNvSpPr/>
          <p:nvPr/>
        </p:nvSpPr>
        <p:spPr>
          <a:xfrm>
            <a:off x="6618591" y="2363712"/>
            <a:ext cx="5171327" cy="277256"/>
          </a:xfrm>
          <a:prstGeom prst="roundRect">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nSpc>
                <a:spcPct val="120000"/>
              </a:lnSpc>
              <a:spcBef>
                <a:spcPts val="500"/>
              </a:spcBef>
              <a:buClr>
                <a:srgbClr val="B0CCB0"/>
              </a:buClr>
              <a:buSzPct val="76000"/>
            </a:pPr>
            <a:r>
              <a:rPr lang="ja-JP" altLang="en-US" sz="1600">
                <a:solidFill>
                  <a:prstClr val="black"/>
                </a:solidFill>
                <a:latin typeface="BIZ UDPGothic" panose="020B0400000000000000" pitchFamily="34" charset="-128"/>
                <a:ea typeface="BIZ UDPGothic" panose="020B0400000000000000" pitchFamily="34" charset="-128"/>
              </a:rPr>
              <a:t>新たな研究コミュニティの創出や産学連携への発展</a:t>
            </a:r>
          </a:p>
        </p:txBody>
      </p:sp>
      <p:sp>
        <p:nvSpPr>
          <p:cNvPr id="9" name="角丸四角形 8"/>
          <p:cNvSpPr/>
          <p:nvPr/>
        </p:nvSpPr>
        <p:spPr>
          <a:xfrm>
            <a:off x="1326745" y="2709142"/>
            <a:ext cx="6321844" cy="259353"/>
          </a:xfrm>
          <a:prstGeom prst="roundRect">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nSpc>
                <a:spcPct val="120000"/>
              </a:lnSpc>
              <a:spcBef>
                <a:spcPts val="500"/>
              </a:spcBef>
              <a:buClr>
                <a:srgbClr val="B0CCB0"/>
              </a:buClr>
              <a:buSzPct val="76000"/>
            </a:pPr>
            <a:r>
              <a:rPr lang="ja-JP" altLang="en-US" sz="1600">
                <a:solidFill>
                  <a:prstClr val="black"/>
                </a:solidFill>
                <a:latin typeface="BIZ UDPGothic" panose="020B0400000000000000" pitchFamily="34" charset="-128"/>
                <a:ea typeface="BIZ UDPGothic" panose="020B0400000000000000" pitchFamily="34" charset="-128"/>
              </a:rPr>
              <a:t>派生的な成果や新たな解釈への発展によるイノベーションの創出</a:t>
            </a:r>
          </a:p>
        </p:txBody>
      </p:sp>
      <p:sp>
        <p:nvSpPr>
          <p:cNvPr id="5" name="正方形/長方形 4">
            <a:extLst>
              <a:ext uri="{FF2B5EF4-FFF2-40B4-BE49-F238E27FC236}">
                <a16:creationId xmlns:a16="http://schemas.microsoft.com/office/drawing/2014/main" id="{056E909A-F4DA-CA75-19A6-C3CB595FE003}"/>
              </a:ext>
            </a:extLst>
          </p:cNvPr>
          <p:cNvSpPr/>
          <p:nvPr/>
        </p:nvSpPr>
        <p:spPr>
          <a:xfrm>
            <a:off x="0" y="6543909"/>
            <a:ext cx="12192000" cy="29696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a:solidFill>
                  <a:sysClr val="windowText" lastClr="000000"/>
                </a:solidFill>
                <a:latin typeface="BIZ UDPGothic" panose="020B0400000000000000" pitchFamily="34" charset="-128"/>
                <a:ea typeface="BIZ UDPGothic" panose="020B0400000000000000" pitchFamily="34" charset="-128"/>
              </a:rPr>
              <a:t>吉田幸苗</a:t>
            </a:r>
            <a:r>
              <a:rPr lang="en-US" altLang="ja-JP" sz="1200" dirty="0">
                <a:solidFill>
                  <a:sysClr val="windowText" lastClr="000000"/>
                </a:solidFill>
                <a:latin typeface="BIZ UDPGothic" panose="020B0400000000000000" pitchFamily="34" charset="-128"/>
                <a:ea typeface="BIZ UDPGothic" panose="020B0400000000000000" pitchFamily="34" charset="-128"/>
              </a:rPr>
              <a:t> et al.</a:t>
            </a:r>
            <a:r>
              <a:rPr lang="ja-JP" altLang="en-US" sz="1200">
                <a:solidFill>
                  <a:sysClr val="windowText" lastClr="000000"/>
                </a:solidFill>
                <a:latin typeface="BIZ UDPGothic" panose="020B0400000000000000" pitchFamily="34" charset="-128"/>
                <a:ea typeface="BIZ UDPGothic" panose="020B0400000000000000" pitchFamily="34" charset="-128"/>
              </a:rPr>
              <a:t>（</a:t>
            </a:r>
            <a:r>
              <a:rPr lang="en-US" altLang="ja-JP" sz="1200" dirty="0">
                <a:solidFill>
                  <a:sysClr val="windowText" lastClr="000000"/>
                </a:solidFill>
                <a:latin typeface="BIZ UDPGothic" panose="020B0400000000000000" pitchFamily="34" charset="-128"/>
                <a:ea typeface="BIZ UDPGothic" panose="020B0400000000000000" pitchFamily="34" charset="-128"/>
              </a:rPr>
              <a:t>2021, 2, 10</a:t>
            </a:r>
            <a:r>
              <a:rPr lang="ja-JP" altLang="en-US" sz="1200">
                <a:solidFill>
                  <a:sysClr val="windowText" lastClr="000000"/>
                </a:solidFill>
                <a:latin typeface="BIZ UDPGothic" panose="020B0400000000000000" pitchFamily="34" charset="-128"/>
                <a:ea typeface="BIZ UDPGothic" panose="020B0400000000000000" pitchFamily="34" charset="-128"/>
              </a:rPr>
              <a:t>）「研究データ管理サービスの設計と実践</a:t>
            </a:r>
            <a:r>
              <a:rPr lang="en-US" altLang="ja-JP" sz="1200" dirty="0">
                <a:solidFill>
                  <a:sysClr val="windowText" lastClr="000000"/>
                </a:solidFill>
                <a:latin typeface="BIZ UDPGothic" panose="020B0400000000000000" pitchFamily="34" charset="-128"/>
                <a:ea typeface="BIZ UDPGothic" panose="020B0400000000000000" pitchFamily="34" charset="-128"/>
              </a:rPr>
              <a:t>_</a:t>
            </a:r>
            <a:r>
              <a:rPr lang="ja-JP" altLang="en-US" sz="1200">
                <a:solidFill>
                  <a:sysClr val="windowText" lastClr="000000"/>
                </a:solidFill>
                <a:latin typeface="BIZ UDPGothic" panose="020B0400000000000000" pitchFamily="34" charset="-128"/>
                <a:ea typeface="BIZ UDPGothic" panose="020B0400000000000000" pitchFamily="34" charset="-128"/>
              </a:rPr>
              <a:t>第</a:t>
            </a:r>
            <a:r>
              <a:rPr lang="en-US" altLang="ja-JP" sz="1200" dirty="0">
                <a:solidFill>
                  <a:sysClr val="windowText" lastClr="000000"/>
                </a:solidFill>
                <a:latin typeface="BIZ UDPGothic" panose="020B0400000000000000" pitchFamily="34" charset="-128"/>
                <a:ea typeface="BIZ UDPGothic" panose="020B0400000000000000" pitchFamily="34" charset="-128"/>
              </a:rPr>
              <a:t>5</a:t>
            </a:r>
            <a:r>
              <a:rPr lang="ja-JP" altLang="en-US" sz="1200">
                <a:solidFill>
                  <a:sysClr val="windowText" lastClr="000000"/>
                </a:solidFill>
                <a:latin typeface="BIZ UDPGothic" panose="020B0400000000000000" pitchFamily="34" charset="-128"/>
                <a:ea typeface="BIZ UDPGothic" panose="020B0400000000000000" pitchFamily="34" charset="-128"/>
              </a:rPr>
              <a:t>章</a:t>
            </a:r>
            <a:r>
              <a:rPr lang="en-US" altLang="ja-JP" sz="1200" dirty="0">
                <a:solidFill>
                  <a:sysClr val="windowText" lastClr="000000"/>
                </a:solidFill>
                <a:latin typeface="BIZ UDPGothic" panose="020B0400000000000000" pitchFamily="34" charset="-128"/>
                <a:ea typeface="BIZ UDPGothic" panose="020B0400000000000000" pitchFamily="34" charset="-128"/>
              </a:rPr>
              <a:t>_</a:t>
            </a:r>
            <a:r>
              <a:rPr lang="ja-JP" altLang="en-US" sz="1200">
                <a:solidFill>
                  <a:sysClr val="windowText" lastClr="000000"/>
                </a:solidFill>
                <a:latin typeface="BIZ UDPGothic" panose="020B0400000000000000" pitchFamily="34" charset="-128"/>
                <a:ea typeface="BIZ UDPGothic" panose="020B0400000000000000" pitchFamily="34" charset="-128"/>
              </a:rPr>
              <a:t>第</a:t>
            </a:r>
            <a:r>
              <a:rPr lang="en-US" altLang="ja-JP" sz="1200" dirty="0">
                <a:solidFill>
                  <a:sysClr val="windowText" lastClr="000000"/>
                </a:solidFill>
                <a:latin typeface="BIZ UDPGothic" panose="020B0400000000000000" pitchFamily="34" charset="-128"/>
                <a:ea typeface="BIZ UDPGothic" panose="020B0400000000000000" pitchFamily="34" charset="-128"/>
              </a:rPr>
              <a:t>2</a:t>
            </a:r>
            <a:r>
              <a:rPr lang="ja-JP" altLang="en-US" sz="1200">
                <a:solidFill>
                  <a:sysClr val="windowText" lastClr="000000"/>
                </a:solidFill>
                <a:latin typeface="BIZ UDPGothic" panose="020B0400000000000000" pitchFamily="34" charset="-128"/>
                <a:ea typeface="BIZ UDPGothic" panose="020B0400000000000000" pitchFamily="34" charset="-128"/>
              </a:rPr>
              <a:t>版」</a:t>
            </a:r>
            <a:r>
              <a:rPr lang="en-US" altLang="ja-JP" sz="1200" dirty="0">
                <a:solidFill>
                  <a:sysClr val="windowText" lastClr="000000"/>
                </a:solidFill>
                <a:latin typeface="BIZ UDPGothic" panose="020B0400000000000000" pitchFamily="34" charset="-128"/>
                <a:ea typeface="BIZ UDPGothic" panose="020B0400000000000000" pitchFamily="34" charset="-128"/>
              </a:rPr>
              <a:t>, p.4. </a:t>
            </a:r>
            <a:r>
              <a:rPr lang="en-US" altLang="ja-JP" sz="1200" dirty="0">
                <a:solidFill>
                  <a:sysClr val="windowText" lastClr="000000"/>
                </a:solidFill>
                <a:latin typeface="BIZ UDPGothic" panose="020B0400000000000000" pitchFamily="34" charset="-128"/>
                <a:ea typeface="BIZ UDPGothic" panose="020B0400000000000000" pitchFamily="34" charset="-128"/>
                <a:hlinkClick r:id="rId3"/>
              </a:rPr>
              <a:t>https://jpcoar.repo.nii.ac.jp/records/607</a:t>
            </a:r>
            <a:endParaRPr lang="ja-JP" altLang="en-US" sz="1200">
              <a:solidFill>
                <a:sysClr val="windowText" lastClr="000000"/>
              </a:solidFill>
              <a:latin typeface="BIZ UDPGothic" panose="020B0400000000000000" pitchFamily="34" charset="-128"/>
              <a:ea typeface="BIZ UDPGothic" panose="020B0400000000000000" pitchFamily="34" charset="-128"/>
            </a:endParaRPr>
          </a:p>
        </p:txBody>
      </p:sp>
      <p:sp>
        <p:nvSpPr>
          <p:cNvPr id="14" name="テキスト ボックス 13">
            <a:extLst>
              <a:ext uri="{FF2B5EF4-FFF2-40B4-BE49-F238E27FC236}">
                <a16:creationId xmlns:a16="http://schemas.microsoft.com/office/drawing/2014/main" id="{E2E06C0B-E6B0-9504-E115-DE91E440C953}"/>
              </a:ext>
            </a:extLst>
          </p:cNvPr>
          <p:cNvSpPr txBox="1"/>
          <p:nvPr/>
        </p:nvSpPr>
        <p:spPr>
          <a:xfrm>
            <a:off x="678598" y="1506906"/>
            <a:ext cx="3549503" cy="379656"/>
          </a:xfrm>
          <a:prstGeom prst="rect">
            <a:avLst/>
          </a:prstGeom>
          <a:noFill/>
        </p:spPr>
        <p:txBody>
          <a:bodyPr wrap="square">
            <a:spAutoFit/>
          </a:bodyPr>
          <a:lstStyle/>
          <a:p>
            <a:pPr marL="380990" indent="-380990">
              <a:buFont typeface="Wingdings" panose="05000000000000000000" pitchFamily="2" charset="2"/>
              <a:buChar char="u"/>
            </a:pPr>
            <a:r>
              <a:rPr lang="ja-JP" altLang="en-US" sz="1867">
                <a:latin typeface="BIZ UDPGothic" panose="020B0400000000000000" pitchFamily="34" charset="-128"/>
                <a:ea typeface="BIZ UDPGothic" panose="020B0400000000000000" pitchFamily="34" charset="-128"/>
              </a:rPr>
              <a:t>研究データ公開の意義</a:t>
            </a:r>
          </a:p>
        </p:txBody>
      </p:sp>
      <p:sp>
        <p:nvSpPr>
          <p:cNvPr id="15" name="テキスト ボックス 14">
            <a:extLst>
              <a:ext uri="{FF2B5EF4-FFF2-40B4-BE49-F238E27FC236}">
                <a16:creationId xmlns:a16="http://schemas.microsoft.com/office/drawing/2014/main" id="{5C279C53-D0C4-231E-DB91-BEFA730898DF}"/>
              </a:ext>
            </a:extLst>
          </p:cNvPr>
          <p:cNvSpPr txBox="1"/>
          <p:nvPr/>
        </p:nvSpPr>
        <p:spPr>
          <a:xfrm>
            <a:off x="691569" y="3190237"/>
            <a:ext cx="3549503" cy="379656"/>
          </a:xfrm>
          <a:prstGeom prst="rect">
            <a:avLst/>
          </a:prstGeom>
          <a:noFill/>
        </p:spPr>
        <p:txBody>
          <a:bodyPr wrap="square">
            <a:spAutoFit/>
          </a:bodyPr>
          <a:lstStyle/>
          <a:p>
            <a:pPr marL="380990" indent="-380990">
              <a:buFont typeface="Wingdings" panose="05000000000000000000" pitchFamily="2" charset="2"/>
              <a:buChar char="u"/>
            </a:pPr>
            <a:r>
              <a:rPr lang="ja-JP" altLang="en-US" sz="1867">
                <a:latin typeface="BIZ UDPGothic" panose="020B0400000000000000" pitchFamily="34" charset="-128"/>
                <a:ea typeface="BIZ UDPGothic" panose="020B0400000000000000" pitchFamily="34" charset="-128"/>
              </a:rPr>
              <a:t>研究データ公開の動向</a:t>
            </a:r>
          </a:p>
        </p:txBody>
      </p:sp>
      <p:sp>
        <p:nvSpPr>
          <p:cNvPr id="16" name="コンテンツ プレースホルダー 2">
            <a:extLst>
              <a:ext uri="{FF2B5EF4-FFF2-40B4-BE49-F238E27FC236}">
                <a16:creationId xmlns:a16="http://schemas.microsoft.com/office/drawing/2014/main" id="{B1076F81-7385-DB98-AB5E-AF0F876120D2}"/>
              </a:ext>
            </a:extLst>
          </p:cNvPr>
          <p:cNvSpPr>
            <a:spLocks noGrp="1"/>
          </p:cNvSpPr>
          <p:nvPr>
            <p:ph idx="1"/>
          </p:nvPr>
        </p:nvSpPr>
        <p:spPr>
          <a:xfrm>
            <a:off x="1177370" y="3617943"/>
            <a:ext cx="10682071" cy="2617772"/>
          </a:xfrm>
        </p:spPr>
        <p:txBody>
          <a:bodyPr/>
          <a:lstStyle/>
          <a:p>
            <a:pPr>
              <a:buFont typeface="Wingdings" panose="05000000000000000000" pitchFamily="2" charset="2"/>
              <a:buChar char="l"/>
            </a:pPr>
            <a:r>
              <a:rPr lang="en-US" altLang="ja-JP" sz="1600" b="1"/>
              <a:t>G7</a:t>
            </a:r>
            <a:r>
              <a:rPr lang="ja-JP" altLang="en-US" sz="1600" b="1"/>
              <a:t>サミット（</a:t>
            </a:r>
            <a:r>
              <a:rPr lang="en-US" altLang="ja-JP" sz="1600" b="1"/>
              <a:t>2023.5</a:t>
            </a:r>
            <a:r>
              <a:rPr lang="ja-JP" altLang="en-US" sz="1600" b="1"/>
              <a:t>）における共同声明</a:t>
            </a:r>
            <a:endParaRPr lang="en-US" altLang="ja-JP" sz="1600" b="1"/>
          </a:p>
          <a:p>
            <a:pPr marL="273019" lvl="1" indent="0">
              <a:buNone/>
            </a:pPr>
            <a:r>
              <a:rPr lang="en-US" altLang="ja-JP" sz="1600"/>
              <a:t>G7</a:t>
            </a:r>
            <a:r>
              <a:rPr lang="ja-JP" altLang="en-US" sz="1600"/>
              <a:t>広島首脳コミュニケ</a:t>
            </a:r>
            <a:r>
              <a:rPr lang="en-US" altLang="ja-JP" sz="1600"/>
              <a:t>〔2023/5/20 </a:t>
            </a:r>
            <a:r>
              <a:rPr lang="ja-JP" altLang="en-US" sz="1600"/>
              <a:t>広島</a:t>
            </a:r>
            <a:r>
              <a:rPr lang="en-US" altLang="ja-JP" sz="1600"/>
              <a:t>〕</a:t>
            </a:r>
          </a:p>
          <a:p>
            <a:pPr lvl="2"/>
            <a:r>
              <a:rPr lang="en-US" altLang="ja-JP" sz="1600"/>
              <a:t>G7</a:t>
            </a:r>
            <a:r>
              <a:rPr lang="ja-JP" altLang="en-US" sz="1600"/>
              <a:t>は、</a:t>
            </a:r>
            <a:r>
              <a:rPr lang="en-US" altLang="ja-JP" sz="1600"/>
              <a:t>FAIR</a:t>
            </a:r>
            <a:r>
              <a:rPr lang="ja-JP" altLang="en-US" sz="1600"/>
              <a:t>原則に沿って、科学的知識並びに</a:t>
            </a:r>
            <a:r>
              <a:rPr lang="ja-JP" altLang="en-US" sz="1600" b="1">
                <a:highlight>
                  <a:srgbClr val="FFFF00"/>
                </a:highlight>
              </a:rPr>
              <a:t>研究データ及び学術出版物を含む公的資金による研究成果の公平な普及による、オープン・サイエンスを推進</a:t>
            </a:r>
            <a:r>
              <a:rPr lang="ja-JP" altLang="en-US" sz="1600"/>
              <a:t>する。</a:t>
            </a:r>
            <a:endParaRPr lang="en-US" altLang="ja-JP" sz="1600"/>
          </a:p>
          <a:p>
            <a:pPr marL="0" indent="0">
              <a:buNone/>
            </a:pPr>
            <a:endParaRPr lang="en-US" altLang="ja-JP" sz="1600"/>
          </a:p>
          <a:p>
            <a:pPr>
              <a:buFont typeface="Wingdings" panose="05000000000000000000" pitchFamily="2" charset="2"/>
              <a:buChar char="l"/>
            </a:pPr>
            <a:r>
              <a:rPr lang="ja-JP" altLang="en-US" sz="1600" b="1"/>
              <a:t>国内の施策</a:t>
            </a:r>
            <a:endParaRPr lang="en-US" altLang="ja-JP" sz="1600" b="1"/>
          </a:p>
          <a:p>
            <a:pPr marL="273019" lvl="1" indent="0">
              <a:buNone/>
            </a:pPr>
            <a:r>
              <a:rPr lang="ja-JP" altLang="en-US" sz="1600"/>
              <a:t>統合イノベーション戦略</a:t>
            </a:r>
            <a:r>
              <a:rPr lang="en-US" altLang="ja-JP" sz="1600"/>
              <a:t>2023〔2023/6/9 </a:t>
            </a:r>
            <a:r>
              <a:rPr lang="ja-JP" altLang="en-US" sz="1600"/>
              <a:t>閣議決定</a:t>
            </a:r>
            <a:r>
              <a:rPr lang="en-US" altLang="ja-JP" sz="1600"/>
              <a:t>〕</a:t>
            </a:r>
          </a:p>
          <a:p>
            <a:pPr lvl="2"/>
            <a:r>
              <a:rPr lang="en-US" altLang="ja-JP" sz="1600"/>
              <a:t>G7</a:t>
            </a:r>
            <a:r>
              <a:rPr lang="ja-JP" altLang="en-US" sz="1600"/>
              <a:t>広島サミット・</a:t>
            </a:r>
            <a:r>
              <a:rPr lang="en-US" altLang="ja-JP" sz="1600"/>
              <a:t>G7</a:t>
            </a:r>
            <a:r>
              <a:rPr lang="ja-JP" altLang="en-US" sz="1600"/>
              <a:t>仙台科学技術大臣会合を踏まえ、我が国の競争的研究費制度における</a:t>
            </a:r>
            <a:r>
              <a:rPr lang="en-US" altLang="ja-JP" sz="1600" b="1">
                <a:highlight>
                  <a:srgbClr val="FFFF00"/>
                </a:highlight>
              </a:rPr>
              <a:t>2025</a:t>
            </a:r>
            <a:r>
              <a:rPr lang="ja-JP" altLang="en-US" sz="1600" b="1">
                <a:highlight>
                  <a:srgbClr val="FFFF00"/>
                </a:highlight>
              </a:rPr>
              <a:t>年度新規公募分からの学術論文等の即時オープンアクセス</a:t>
            </a:r>
            <a:r>
              <a:rPr lang="ja-JP" altLang="en-US" sz="1600"/>
              <a:t>の実現に向けた国の方針を策定</a:t>
            </a:r>
          </a:p>
        </p:txBody>
      </p:sp>
    </p:spTree>
    <p:extLst>
      <p:ext uri="{BB962C8B-B14F-4D97-AF65-F5344CB8AC3E}">
        <p14:creationId xmlns:p14="http://schemas.microsoft.com/office/powerpoint/2010/main" val="13035198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メモ 5">
            <a:extLst>
              <a:ext uri="{FF2B5EF4-FFF2-40B4-BE49-F238E27FC236}">
                <a16:creationId xmlns:a16="http://schemas.microsoft.com/office/drawing/2014/main" id="{B9B2BD9D-EAB1-B1EC-CB1D-388C1FDAFEB4}"/>
              </a:ext>
            </a:extLst>
          </p:cNvPr>
          <p:cNvSpPr/>
          <p:nvPr/>
        </p:nvSpPr>
        <p:spPr>
          <a:xfrm rot="10800000">
            <a:off x="5999620" y="1413308"/>
            <a:ext cx="5803273" cy="4800000"/>
          </a:xfrm>
          <a:prstGeom prst="foldedCorner">
            <a:avLst>
              <a:gd name="adj" fmla="val 7803"/>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BIZ UDPGothic" panose="020B0400000000000000" pitchFamily="34" charset="-128"/>
              <a:ea typeface="BIZ UDPGothic" panose="020B0400000000000000" pitchFamily="34" charset="-128"/>
            </a:endParaRPr>
          </a:p>
        </p:txBody>
      </p:sp>
      <p:sp>
        <p:nvSpPr>
          <p:cNvPr id="6" name="メモ 5"/>
          <p:cNvSpPr/>
          <p:nvPr/>
        </p:nvSpPr>
        <p:spPr>
          <a:xfrm rot="10800000">
            <a:off x="383515" y="1413308"/>
            <a:ext cx="5504959" cy="4800000"/>
          </a:xfrm>
          <a:prstGeom prst="foldedCorner">
            <a:avLst>
              <a:gd name="adj" fmla="val 7803"/>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BIZ UDPGothic" panose="020B0400000000000000" pitchFamily="34" charset="-128"/>
              <a:ea typeface="BIZ UDPGothic" panose="020B0400000000000000" pitchFamily="34" charset="-128"/>
            </a:endParaRPr>
          </a:p>
        </p:txBody>
      </p:sp>
      <p:sp>
        <p:nvSpPr>
          <p:cNvPr id="2" name="タイトル 1"/>
          <p:cNvSpPr>
            <a:spLocks noGrp="1"/>
          </p:cNvSpPr>
          <p:nvPr>
            <p:ph type="title"/>
          </p:nvPr>
        </p:nvSpPr>
        <p:spPr/>
        <p:txBody>
          <a:bodyPr/>
          <a:lstStyle/>
          <a:p>
            <a:r>
              <a:rPr kumimoji="1" lang="ja-JP" altLang="en-US"/>
              <a:t>公開前の確認事項</a:t>
            </a:r>
          </a:p>
        </p:txBody>
      </p:sp>
      <p:sp>
        <p:nvSpPr>
          <p:cNvPr id="11" name="コンテンツ プレースホルダー 2">
            <a:extLst>
              <a:ext uri="{FF2B5EF4-FFF2-40B4-BE49-F238E27FC236}">
                <a16:creationId xmlns:a16="http://schemas.microsoft.com/office/drawing/2014/main" id="{4E70F93E-05F6-F189-68CE-7181381BA702}"/>
              </a:ext>
            </a:extLst>
          </p:cNvPr>
          <p:cNvSpPr>
            <a:spLocks noGrp="1"/>
          </p:cNvSpPr>
          <p:nvPr>
            <p:ph idx="1"/>
          </p:nvPr>
        </p:nvSpPr>
        <p:spPr>
          <a:xfrm>
            <a:off x="7480558" y="1522891"/>
            <a:ext cx="4026149" cy="1967528"/>
          </a:xfrm>
        </p:spPr>
        <p:txBody>
          <a:bodyPr anchor="ctr">
            <a:noAutofit/>
          </a:bodyPr>
          <a:lstStyle/>
          <a:p>
            <a:pPr marL="0" indent="0">
              <a:buNone/>
            </a:pPr>
            <a:r>
              <a:rPr lang="en-US" altLang="ja-JP" sz="1867" b="1" dirty="0">
                <a:solidFill>
                  <a:srgbClr val="FF6600"/>
                </a:solidFill>
              </a:rPr>
              <a:t>F</a:t>
            </a:r>
            <a:r>
              <a:rPr lang="en-US" altLang="ja-JP" sz="1867" dirty="0"/>
              <a:t>indable</a:t>
            </a:r>
            <a:r>
              <a:rPr lang="ja-JP" altLang="en-US" sz="1867" dirty="0"/>
              <a:t>：発見可能性</a:t>
            </a:r>
            <a:endParaRPr lang="en-US" altLang="ja-JP" sz="1867" dirty="0"/>
          </a:p>
          <a:p>
            <a:pPr marL="0" indent="0">
              <a:buNone/>
            </a:pPr>
            <a:r>
              <a:rPr lang="en-US" altLang="ja-JP" sz="1867" b="1" dirty="0">
                <a:solidFill>
                  <a:srgbClr val="FF6600"/>
                </a:solidFill>
              </a:rPr>
              <a:t>A</a:t>
            </a:r>
            <a:r>
              <a:rPr lang="en-US" altLang="ja-JP" sz="1867" dirty="0"/>
              <a:t>ccessible</a:t>
            </a:r>
            <a:r>
              <a:rPr lang="ja-JP" altLang="en-US" sz="1867" dirty="0"/>
              <a:t>：アクセス可能性</a:t>
            </a:r>
            <a:endParaRPr lang="en-US" altLang="ja-JP" sz="1867" dirty="0"/>
          </a:p>
          <a:p>
            <a:pPr marL="0" indent="0">
              <a:buNone/>
            </a:pPr>
            <a:r>
              <a:rPr lang="en-US" altLang="ja-JP" sz="1867" b="1" dirty="0">
                <a:solidFill>
                  <a:srgbClr val="FF6600"/>
                </a:solidFill>
              </a:rPr>
              <a:t>I</a:t>
            </a:r>
            <a:r>
              <a:rPr lang="en-US" altLang="ja-JP" sz="1867" dirty="0"/>
              <a:t>nteroperable</a:t>
            </a:r>
            <a:r>
              <a:rPr lang="ja-JP" altLang="en-US" sz="1867" dirty="0"/>
              <a:t>：相互運用可能性</a:t>
            </a:r>
            <a:endParaRPr lang="en-US" altLang="ja-JP" sz="1867" dirty="0"/>
          </a:p>
          <a:p>
            <a:pPr marL="0" indent="0">
              <a:buNone/>
            </a:pPr>
            <a:r>
              <a:rPr lang="en-US" altLang="ja-JP" sz="1867" b="1" dirty="0">
                <a:solidFill>
                  <a:srgbClr val="FF6600"/>
                </a:solidFill>
              </a:rPr>
              <a:t>R</a:t>
            </a:r>
            <a:r>
              <a:rPr lang="en-US" altLang="ja-JP" sz="1867" dirty="0"/>
              <a:t>eusable</a:t>
            </a:r>
            <a:r>
              <a:rPr lang="ja-JP" altLang="en-US" sz="1867" dirty="0"/>
              <a:t>：再利用可能性</a:t>
            </a:r>
            <a:endParaRPr lang="en-US" altLang="ja-JP" sz="1867" dirty="0"/>
          </a:p>
        </p:txBody>
      </p:sp>
      <p:sp>
        <p:nvSpPr>
          <p:cNvPr id="5" name="正方形/長方形 4">
            <a:extLst>
              <a:ext uri="{FF2B5EF4-FFF2-40B4-BE49-F238E27FC236}">
                <a16:creationId xmlns:a16="http://schemas.microsoft.com/office/drawing/2014/main" id="{E2CA0840-337D-2BBB-10CC-C547CC96A228}"/>
              </a:ext>
            </a:extLst>
          </p:cNvPr>
          <p:cNvSpPr/>
          <p:nvPr/>
        </p:nvSpPr>
        <p:spPr>
          <a:xfrm>
            <a:off x="0" y="6322892"/>
            <a:ext cx="12192000" cy="53510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a:solidFill>
                  <a:sysClr val="windowText" lastClr="000000"/>
                </a:solidFill>
                <a:latin typeface="BIZ UDPGothic" panose="020B0400000000000000" pitchFamily="34" charset="-128"/>
                <a:ea typeface="BIZ UDPGothic" panose="020B0400000000000000" pitchFamily="34" charset="-128"/>
              </a:rPr>
              <a:t>吉田幸苗</a:t>
            </a:r>
            <a:r>
              <a:rPr lang="en-US" altLang="ja-JP" sz="1200" dirty="0">
                <a:solidFill>
                  <a:sysClr val="windowText" lastClr="000000"/>
                </a:solidFill>
                <a:latin typeface="BIZ UDPGothic" panose="020B0400000000000000" pitchFamily="34" charset="-128"/>
                <a:ea typeface="BIZ UDPGothic" panose="020B0400000000000000" pitchFamily="34" charset="-128"/>
              </a:rPr>
              <a:t> et al.</a:t>
            </a:r>
            <a:r>
              <a:rPr lang="ja-JP" altLang="en-US" sz="1200">
                <a:solidFill>
                  <a:sysClr val="windowText" lastClr="000000"/>
                </a:solidFill>
                <a:latin typeface="BIZ UDPGothic" panose="020B0400000000000000" pitchFamily="34" charset="-128"/>
                <a:ea typeface="BIZ UDPGothic" panose="020B0400000000000000" pitchFamily="34" charset="-128"/>
              </a:rPr>
              <a:t>（</a:t>
            </a:r>
            <a:r>
              <a:rPr lang="en-US" altLang="ja-JP" sz="1200" dirty="0">
                <a:solidFill>
                  <a:sysClr val="windowText" lastClr="000000"/>
                </a:solidFill>
                <a:latin typeface="BIZ UDPGothic" panose="020B0400000000000000" pitchFamily="34" charset="-128"/>
                <a:ea typeface="BIZ UDPGothic" panose="020B0400000000000000" pitchFamily="34" charset="-128"/>
              </a:rPr>
              <a:t>2021, 2, 10</a:t>
            </a:r>
            <a:r>
              <a:rPr lang="ja-JP" altLang="en-US" sz="1200">
                <a:solidFill>
                  <a:sysClr val="windowText" lastClr="000000"/>
                </a:solidFill>
                <a:latin typeface="BIZ UDPGothic" panose="020B0400000000000000" pitchFamily="34" charset="-128"/>
                <a:ea typeface="BIZ UDPGothic" panose="020B0400000000000000" pitchFamily="34" charset="-128"/>
              </a:rPr>
              <a:t>）「研究データ管理サービスの設計と実践</a:t>
            </a:r>
            <a:r>
              <a:rPr lang="en-US" altLang="ja-JP" sz="1200" dirty="0">
                <a:solidFill>
                  <a:sysClr val="windowText" lastClr="000000"/>
                </a:solidFill>
                <a:latin typeface="BIZ UDPGothic" panose="020B0400000000000000" pitchFamily="34" charset="-128"/>
                <a:ea typeface="BIZ UDPGothic" panose="020B0400000000000000" pitchFamily="34" charset="-128"/>
              </a:rPr>
              <a:t>_</a:t>
            </a:r>
            <a:r>
              <a:rPr lang="ja-JP" altLang="en-US" sz="1200">
                <a:solidFill>
                  <a:sysClr val="windowText" lastClr="000000"/>
                </a:solidFill>
                <a:latin typeface="BIZ UDPGothic" panose="020B0400000000000000" pitchFamily="34" charset="-128"/>
                <a:ea typeface="BIZ UDPGothic" panose="020B0400000000000000" pitchFamily="34" charset="-128"/>
              </a:rPr>
              <a:t>第１章</a:t>
            </a:r>
            <a:r>
              <a:rPr lang="en-US" altLang="ja-JP" sz="1200" dirty="0">
                <a:solidFill>
                  <a:sysClr val="windowText" lastClr="000000"/>
                </a:solidFill>
                <a:latin typeface="BIZ UDPGothic" panose="020B0400000000000000" pitchFamily="34" charset="-128"/>
                <a:ea typeface="BIZ UDPGothic" panose="020B0400000000000000" pitchFamily="34" charset="-128"/>
              </a:rPr>
              <a:t>_</a:t>
            </a:r>
            <a:r>
              <a:rPr lang="ja-JP" altLang="en-US" sz="1200">
                <a:solidFill>
                  <a:sysClr val="windowText" lastClr="000000"/>
                </a:solidFill>
                <a:latin typeface="BIZ UDPGothic" panose="020B0400000000000000" pitchFamily="34" charset="-128"/>
                <a:ea typeface="BIZ UDPGothic" panose="020B0400000000000000" pitchFamily="34" charset="-128"/>
              </a:rPr>
              <a:t>第</a:t>
            </a:r>
            <a:r>
              <a:rPr lang="en-US" altLang="ja-JP" sz="1200" dirty="0">
                <a:solidFill>
                  <a:sysClr val="windowText" lastClr="000000"/>
                </a:solidFill>
                <a:latin typeface="BIZ UDPGothic" panose="020B0400000000000000" pitchFamily="34" charset="-128"/>
                <a:ea typeface="BIZ UDPGothic" panose="020B0400000000000000" pitchFamily="34" charset="-128"/>
              </a:rPr>
              <a:t>2</a:t>
            </a:r>
            <a:r>
              <a:rPr lang="ja-JP" altLang="en-US" sz="1200">
                <a:solidFill>
                  <a:sysClr val="windowText" lastClr="000000"/>
                </a:solidFill>
                <a:latin typeface="BIZ UDPGothic" panose="020B0400000000000000" pitchFamily="34" charset="-128"/>
                <a:ea typeface="BIZ UDPGothic" panose="020B0400000000000000" pitchFamily="34" charset="-128"/>
              </a:rPr>
              <a:t>版」</a:t>
            </a:r>
            <a:r>
              <a:rPr lang="en-US" altLang="ja-JP" sz="1200" dirty="0">
                <a:solidFill>
                  <a:sysClr val="windowText" lastClr="000000"/>
                </a:solidFill>
                <a:latin typeface="BIZ UDPGothic" panose="020B0400000000000000" pitchFamily="34" charset="-128"/>
                <a:ea typeface="BIZ UDPGothic" panose="020B0400000000000000" pitchFamily="34" charset="-128"/>
              </a:rPr>
              <a:t>, pp.20. </a:t>
            </a:r>
            <a:r>
              <a:rPr lang="en-US" altLang="ja-JP" sz="1200" dirty="0">
                <a:solidFill>
                  <a:sysClr val="windowText" lastClr="000000"/>
                </a:solidFill>
                <a:latin typeface="BIZ UDPGothic" panose="020B0400000000000000" pitchFamily="34" charset="-128"/>
                <a:ea typeface="BIZ UDPGothic" panose="020B0400000000000000" pitchFamily="34" charset="-128"/>
                <a:hlinkClick r:id="rId3"/>
              </a:rPr>
              <a:t>https://jpcoar.repo.nii.ac.jp/records/607</a:t>
            </a:r>
            <a:r>
              <a:rPr lang="ja-JP" altLang="en-US" sz="1200">
                <a:solidFill>
                  <a:sysClr val="windowText" lastClr="000000"/>
                </a:solidFill>
                <a:latin typeface="BIZ UDPGothic" panose="020B0400000000000000" pitchFamily="34" charset="-128"/>
                <a:ea typeface="BIZ UDPGothic" panose="020B0400000000000000" pitchFamily="34" charset="-128"/>
              </a:rPr>
              <a:t>。ただし一部加工している。</a:t>
            </a:r>
          </a:p>
          <a:p>
            <a:r>
              <a:rPr lang="ja-JP" altLang="en-US" sz="1200">
                <a:solidFill>
                  <a:sysClr val="windowText" lastClr="000000"/>
                </a:solidFill>
                <a:latin typeface="BIZ UDPGothic" panose="020B0400000000000000" pitchFamily="34" charset="-128"/>
                <a:ea typeface="BIZ UDPGothic" panose="020B0400000000000000" pitchFamily="34" charset="-128"/>
              </a:rPr>
              <a:t>吉田幸苗</a:t>
            </a:r>
            <a:r>
              <a:rPr lang="en-US" altLang="ja-JP" sz="1200" dirty="0">
                <a:solidFill>
                  <a:sysClr val="windowText" lastClr="000000"/>
                </a:solidFill>
                <a:latin typeface="BIZ UDPGothic" panose="020B0400000000000000" pitchFamily="34" charset="-128"/>
                <a:ea typeface="BIZ UDPGothic" panose="020B0400000000000000" pitchFamily="34" charset="-128"/>
              </a:rPr>
              <a:t> et al.</a:t>
            </a:r>
            <a:r>
              <a:rPr lang="ja-JP" altLang="en-US" sz="1200">
                <a:solidFill>
                  <a:sysClr val="windowText" lastClr="000000"/>
                </a:solidFill>
                <a:latin typeface="BIZ UDPGothic" panose="020B0400000000000000" pitchFamily="34" charset="-128"/>
                <a:ea typeface="BIZ UDPGothic" panose="020B0400000000000000" pitchFamily="34" charset="-128"/>
              </a:rPr>
              <a:t>（</a:t>
            </a:r>
            <a:r>
              <a:rPr lang="en-US" altLang="ja-JP" sz="1200" dirty="0">
                <a:solidFill>
                  <a:sysClr val="windowText" lastClr="000000"/>
                </a:solidFill>
                <a:latin typeface="BIZ UDPGothic" panose="020B0400000000000000" pitchFamily="34" charset="-128"/>
                <a:ea typeface="BIZ UDPGothic" panose="020B0400000000000000" pitchFamily="34" charset="-128"/>
              </a:rPr>
              <a:t>2021, 2, 10</a:t>
            </a:r>
            <a:r>
              <a:rPr lang="ja-JP" altLang="en-US" sz="1200">
                <a:solidFill>
                  <a:sysClr val="windowText" lastClr="000000"/>
                </a:solidFill>
                <a:latin typeface="BIZ UDPGothic" panose="020B0400000000000000" pitchFamily="34" charset="-128"/>
                <a:ea typeface="BIZ UDPGothic" panose="020B0400000000000000" pitchFamily="34" charset="-128"/>
              </a:rPr>
              <a:t>）「研究データ管理サービスの設計と実践</a:t>
            </a:r>
            <a:r>
              <a:rPr lang="en-US" altLang="ja-JP" sz="1200" dirty="0">
                <a:solidFill>
                  <a:sysClr val="windowText" lastClr="000000"/>
                </a:solidFill>
                <a:latin typeface="BIZ UDPGothic" panose="020B0400000000000000" pitchFamily="34" charset="-128"/>
                <a:ea typeface="BIZ UDPGothic" panose="020B0400000000000000" pitchFamily="34" charset="-128"/>
              </a:rPr>
              <a:t>_</a:t>
            </a:r>
            <a:r>
              <a:rPr lang="ja-JP" altLang="en-US" sz="1200">
                <a:solidFill>
                  <a:sysClr val="windowText" lastClr="000000"/>
                </a:solidFill>
                <a:latin typeface="BIZ UDPGothic" panose="020B0400000000000000" pitchFamily="34" charset="-128"/>
                <a:ea typeface="BIZ UDPGothic" panose="020B0400000000000000" pitchFamily="34" charset="-128"/>
              </a:rPr>
              <a:t>第５章</a:t>
            </a:r>
            <a:r>
              <a:rPr lang="en-US" altLang="ja-JP" sz="1200" dirty="0">
                <a:solidFill>
                  <a:sysClr val="windowText" lastClr="000000"/>
                </a:solidFill>
                <a:latin typeface="BIZ UDPGothic" panose="020B0400000000000000" pitchFamily="34" charset="-128"/>
                <a:ea typeface="BIZ UDPGothic" panose="020B0400000000000000" pitchFamily="34" charset="-128"/>
              </a:rPr>
              <a:t>_</a:t>
            </a:r>
            <a:r>
              <a:rPr lang="ja-JP" altLang="en-US" sz="1200">
                <a:solidFill>
                  <a:sysClr val="windowText" lastClr="000000"/>
                </a:solidFill>
                <a:latin typeface="BIZ UDPGothic" panose="020B0400000000000000" pitchFamily="34" charset="-128"/>
                <a:ea typeface="BIZ UDPGothic" panose="020B0400000000000000" pitchFamily="34" charset="-128"/>
              </a:rPr>
              <a:t>第</a:t>
            </a:r>
            <a:r>
              <a:rPr lang="en-US" altLang="ja-JP" sz="1200" dirty="0">
                <a:solidFill>
                  <a:sysClr val="windowText" lastClr="000000"/>
                </a:solidFill>
                <a:latin typeface="BIZ UDPGothic" panose="020B0400000000000000" pitchFamily="34" charset="-128"/>
                <a:ea typeface="BIZ UDPGothic" panose="020B0400000000000000" pitchFamily="34" charset="-128"/>
              </a:rPr>
              <a:t>2</a:t>
            </a:r>
            <a:r>
              <a:rPr lang="ja-JP" altLang="en-US" sz="1200">
                <a:solidFill>
                  <a:sysClr val="windowText" lastClr="000000"/>
                </a:solidFill>
                <a:latin typeface="BIZ UDPGothic" panose="020B0400000000000000" pitchFamily="34" charset="-128"/>
                <a:ea typeface="BIZ UDPGothic" panose="020B0400000000000000" pitchFamily="34" charset="-128"/>
              </a:rPr>
              <a:t>版」</a:t>
            </a:r>
            <a:r>
              <a:rPr lang="en-US" altLang="ja-JP" sz="1200" dirty="0">
                <a:solidFill>
                  <a:sysClr val="windowText" lastClr="000000"/>
                </a:solidFill>
                <a:latin typeface="BIZ UDPGothic" panose="020B0400000000000000" pitchFamily="34" charset="-128"/>
                <a:ea typeface="BIZ UDPGothic" panose="020B0400000000000000" pitchFamily="34" charset="-128"/>
              </a:rPr>
              <a:t>, pp.6. </a:t>
            </a:r>
            <a:r>
              <a:rPr lang="en-US" altLang="ja-JP" sz="1200" dirty="0">
                <a:solidFill>
                  <a:sysClr val="windowText" lastClr="000000"/>
                </a:solidFill>
                <a:latin typeface="BIZ UDPGothic" panose="020B0400000000000000" pitchFamily="34" charset="-128"/>
                <a:ea typeface="BIZ UDPGothic" panose="020B0400000000000000" pitchFamily="34" charset="-128"/>
                <a:hlinkClick r:id="rId3"/>
              </a:rPr>
              <a:t>https://jpcoar.repo.nii.ac.jp/records/607</a:t>
            </a:r>
            <a:r>
              <a:rPr lang="ja-JP" altLang="en-US" sz="1200">
                <a:solidFill>
                  <a:sysClr val="windowText" lastClr="000000"/>
                </a:solidFill>
                <a:latin typeface="BIZ UDPGothic" panose="020B0400000000000000" pitchFamily="34" charset="-128"/>
                <a:ea typeface="BIZ UDPGothic" panose="020B0400000000000000" pitchFamily="34" charset="-128"/>
              </a:rPr>
              <a:t>。ただし一部加工している。</a:t>
            </a:r>
          </a:p>
        </p:txBody>
      </p:sp>
      <p:sp>
        <p:nvSpPr>
          <p:cNvPr id="8" name="テキスト ボックス 7">
            <a:extLst>
              <a:ext uri="{FF2B5EF4-FFF2-40B4-BE49-F238E27FC236}">
                <a16:creationId xmlns:a16="http://schemas.microsoft.com/office/drawing/2014/main" id="{BEC8F797-AAF7-0EDC-BF2E-D63536D17408}"/>
              </a:ext>
            </a:extLst>
          </p:cNvPr>
          <p:cNvSpPr txBox="1"/>
          <p:nvPr/>
        </p:nvSpPr>
        <p:spPr>
          <a:xfrm>
            <a:off x="772241" y="1631514"/>
            <a:ext cx="5096683" cy="4325223"/>
          </a:xfrm>
          <a:prstGeom prst="rect">
            <a:avLst/>
          </a:prstGeom>
          <a:noFill/>
        </p:spPr>
        <p:txBody>
          <a:bodyPr wrap="square">
            <a:spAutoFit/>
          </a:bodyPr>
          <a:lstStyle/>
          <a:p>
            <a:pPr marL="380990" indent="-380990">
              <a:spcAft>
                <a:spcPts val="267"/>
              </a:spcAft>
              <a:buFont typeface="Wingdings" panose="05000000000000000000" pitchFamily="2" charset="2"/>
              <a:buChar char="u"/>
            </a:pPr>
            <a:r>
              <a:rPr lang="ja-JP" altLang="en-US" sz="1667">
                <a:latin typeface="BIZ UDPGothic" panose="020B0400000000000000" pitchFamily="34" charset="-128"/>
                <a:ea typeface="BIZ UDPGothic" panose="020B0400000000000000" pitchFamily="34" charset="-128"/>
              </a:rPr>
              <a:t>関係者からの許諾</a:t>
            </a:r>
          </a:p>
          <a:p>
            <a:pPr lvl="1"/>
            <a:r>
              <a:rPr lang="ja-JP" altLang="en-US" sz="1667">
                <a:latin typeface="BIZ UDPGothic" panose="020B0400000000000000" pitchFamily="34" charset="-128"/>
                <a:ea typeface="BIZ UDPGothic" panose="020B0400000000000000" pitchFamily="34" charset="-128"/>
              </a:rPr>
              <a:t>許諾の文書化、ポリシー等の法的担保の有無</a:t>
            </a:r>
          </a:p>
          <a:p>
            <a:pPr marL="380990" indent="-380990">
              <a:spcBef>
                <a:spcPts val="400"/>
              </a:spcBef>
              <a:spcAft>
                <a:spcPts val="133"/>
              </a:spcAft>
              <a:buFont typeface="Wingdings" panose="05000000000000000000" pitchFamily="2" charset="2"/>
              <a:buChar char="u"/>
            </a:pPr>
            <a:r>
              <a:rPr lang="ja-JP" altLang="en-US" sz="1667">
                <a:latin typeface="BIZ UDPGothic" panose="020B0400000000000000" pitchFamily="34" charset="-128"/>
                <a:ea typeface="BIZ UDPGothic" panose="020B0400000000000000" pitchFamily="34" charset="-128"/>
              </a:rPr>
              <a:t>匿名化処理（個人情報への対応）</a:t>
            </a:r>
          </a:p>
          <a:p>
            <a:pPr lvl="1"/>
            <a:r>
              <a:rPr lang="en-US" altLang="ja-JP" sz="1667" dirty="0">
                <a:latin typeface="BIZ UDPGothic" panose="020B0400000000000000" pitchFamily="34" charset="-128"/>
                <a:ea typeface="BIZ UDPGothic" panose="020B0400000000000000" pitchFamily="34" charset="-128"/>
              </a:rPr>
              <a:t>Cf., </a:t>
            </a:r>
            <a:r>
              <a:rPr lang="ja-JP" altLang="en-US" sz="1667">
                <a:latin typeface="BIZ UDPGothic" panose="020B0400000000000000" pitchFamily="34" charset="-128"/>
                <a:ea typeface="BIZ UDPGothic" panose="020B0400000000000000" pitchFamily="34" charset="-128"/>
              </a:rPr>
              <a:t>総務省（</a:t>
            </a:r>
            <a:r>
              <a:rPr lang="en-US" altLang="ja-JP" sz="1667" dirty="0">
                <a:latin typeface="BIZ UDPGothic" panose="020B0400000000000000" pitchFamily="34" charset="-128"/>
                <a:ea typeface="BIZ UDPGothic" panose="020B0400000000000000" pitchFamily="34" charset="-128"/>
              </a:rPr>
              <a:t>2023, 6, 16</a:t>
            </a:r>
            <a:r>
              <a:rPr lang="ja-JP" altLang="en-US" sz="1667">
                <a:latin typeface="BIZ UDPGothic" panose="020B0400000000000000" pitchFamily="34" charset="-128"/>
                <a:ea typeface="BIZ UDPGothic" panose="020B0400000000000000" pitchFamily="34" charset="-128"/>
              </a:rPr>
              <a:t>）「匿名データの作成・提供に関するガイドライン」　</a:t>
            </a:r>
            <a:r>
              <a:rPr lang="es-419" altLang="ja-JP" sz="1667" dirty="0">
                <a:latin typeface="BIZ UDPGothic" panose="020B0400000000000000" pitchFamily="34" charset="-128"/>
                <a:ea typeface="BIZ UDPGothic" panose="020B0400000000000000" pitchFamily="34" charset="-128"/>
              </a:rPr>
              <a:t> </a:t>
            </a:r>
            <a:r>
              <a:rPr lang="es-419" altLang="ja-JP" sz="1200">
                <a:latin typeface="BIZ UDPGothic" panose="020B0400000000000000" pitchFamily="34" charset="-128"/>
                <a:ea typeface="BIZ UDPGothic" panose="020B0400000000000000" pitchFamily="34" charset="-128"/>
                <a:hlinkClick r:id="rId4"/>
              </a:rPr>
              <a:t>https://www.soumu.go.jp/main_content/000806227.pdf</a:t>
            </a:r>
            <a:r>
              <a:rPr lang="ja-JP" altLang="en-US" sz="1200">
                <a:latin typeface="BIZ UDPGothic" panose="020B0400000000000000" pitchFamily="34" charset="-128"/>
                <a:ea typeface="BIZ UDPGothic" panose="020B0400000000000000" pitchFamily="34" charset="-128"/>
              </a:rPr>
              <a:t>　</a:t>
            </a:r>
            <a:endParaRPr lang="en-US" altLang="ja-JP" sz="1200" dirty="0">
              <a:latin typeface="BIZ UDPGothic" panose="020B0400000000000000" pitchFamily="34" charset="-128"/>
              <a:ea typeface="BIZ UDPGothic" panose="020B0400000000000000" pitchFamily="34" charset="-128"/>
            </a:endParaRPr>
          </a:p>
          <a:p>
            <a:pPr marL="380990" indent="-380990">
              <a:spcBef>
                <a:spcPts val="400"/>
              </a:spcBef>
              <a:spcAft>
                <a:spcPts val="133"/>
              </a:spcAft>
              <a:buFont typeface="Wingdings" panose="05000000000000000000" pitchFamily="2" charset="2"/>
              <a:buChar char="u"/>
            </a:pPr>
            <a:r>
              <a:rPr lang="ja-JP" altLang="en-US" sz="1667">
                <a:latin typeface="BIZ UDPGothic" panose="020B0400000000000000" pitchFamily="34" charset="-128"/>
                <a:ea typeface="BIZ UDPGothic" panose="020B0400000000000000" pitchFamily="34" charset="-128"/>
              </a:rPr>
              <a:t>データの粒度</a:t>
            </a:r>
          </a:p>
          <a:p>
            <a:pPr lvl="1"/>
            <a:r>
              <a:rPr lang="ja-JP" altLang="en-US" sz="1667">
                <a:latin typeface="BIZ UDPGothic" panose="020B0400000000000000" pitchFamily="34" charset="-128"/>
                <a:ea typeface="BIZ UDPGothic" panose="020B0400000000000000" pitchFamily="34" charset="-128"/>
              </a:rPr>
              <a:t>再利用・引用に適した単位</a:t>
            </a:r>
          </a:p>
          <a:p>
            <a:pPr marL="380990" indent="-380990">
              <a:spcBef>
                <a:spcPts val="267"/>
              </a:spcBef>
              <a:spcAft>
                <a:spcPts val="133"/>
              </a:spcAft>
              <a:buFont typeface="Wingdings" panose="05000000000000000000" pitchFamily="2" charset="2"/>
              <a:buChar char="u"/>
            </a:pPr>
            <a:r>
              <a:rPr lang="ja-JP" altLang="en-US" sz="1667">
                <a:latin typeface="BIZ UDPGothic" panose="020B0400000000000000" pitchFamily="34" charset="-128"/>
                <a:ea typeface="BIZ UDPGothic" panose="020B0400000000000000" pitchFamily="34" charset="-128"/>
              </a:rPr>
              <a:t>フォーマット</a:t>
            </a:r>
          </a:p>
          <a:p>
            <a:pPr lvl="1"/>
            <a:r>
              <a:rPr lang="ja-JP" altLang="en-US" sz="1667">
                <a:latin typeface="BIZ UDPGothic" panose="020B0400000000000000" pitchFamily="34" charset="-128"/>
                <a:ea typeface="BIZ UDPGothic" panose="020B0400000000000000" pitchFamily="34" charset="-128"/>
              </a:rPr>
              <a:t>適切なファイルフォーマット</a:t>
            </a:r>
          </a:p>
          <a:p>
            <a:pPr marL="380990" indent="-380990">
              <a:spcBef>
                <a:spcPts val="400"/>
              </a:spcBef>
              <a:buFont typeface="Wingdings" panose="05000000000000000000" pitchFamily="2" charset="2"/>
              <a:buChar char="u"/>
            </a:pPr>
            <a:r>
              <a:rPr lang="ja-JP" altLang="en-US" sz="1667">
                <a:latin typeface="BIZ UDPGothic" panose="020B0400000000000000" pitchFamily="34" charset="-128"/>
                <a:ea typeface="BIZ UDPGothic" panose="020B0400000000000000" pitchFamily="34" charset="-128"/>
              </a:rPr>
              <a:t>管理責任者（問合せ先）の決定</a:t>
            </a:r>
          </a:p>
          <a:p>
            <a:pPr marL="380990" indent="-380990">
              <a:spcBef>
                <a:spcPts val="400"/>
              </a:spcBef>
              <a:spcAft>
                <a:spcPts val="133"/>
              </a:spcAft>
              <a:buFont typeface="Wingdings" panose="05000000000000000000" pitchFamily="2" charset="2"/>
              <a:buChar char="u"/>
            </a:pPr>
            <a:r>
              <a:rPr lang="ja-JP" altLang="en-US" sz="1667">
                <a:latin typeface="BIZ UDPGothic" panose="020B0400000000000000" pitchFamily="34" charset="-128"/>
                <a:ea typeface="BIZ UDPGothic" panose="020B0400000000000000" pitchFamily="34" charset="-128"/>
              </a:rPr>
              <a:t>エンバーゴ期間</a:t>
            </a:r>
          </a:p>
          <a:p>
            <a:pPr lvl="1"/>
            <a:r>
              <a:rPr lang="ja-JP" altLang="en-US" sz="1667">
                <a:latin typeface="BIZ UDPGothic" panose="020B0400000000000000" pitchFamily="34" charset="-128"/>
                <a:ea typeface="BIZ UDPGothic" panose="020B0400000000000000" pitchFamily="34" charset="-128"/>
              </a:rPr>
              <a:t>「論文出版まで非公開」などの制約がないか</a:t>
            </a:r>
            <a:endParaRPr lang="en-US" altLang="ja-JP" sz="1667" dirty="0">
              <a:latin typeface="BIZ UDPGothic" panose="020B0400000000000000" pitchFamily="34" charset="-128"/>
              <a:ea typeface="BIZ UDPGothic" panose="020B0400000000000000" pitchFamily="34" charset="-128"/>
            </a:endParaRPr>
          </a:p>
          <a:p>
            <a:pPr marL="380990" indent="-380990">
              <a:spcBef>
                <a:spcPts val="400"/>
              </a:spcBef>
              <a:buFont typeface="Wingdings" panose="05000000000000000000" pitchFamily="2" charset="2"/>
              <a:buChar char="u"/>
            </a:pPr>
            <a:r>
              <a:rPr lang="ja-JP" altLang="en-US" sz="1667">
                <a:latin typeface="BIZ UDPGothic" panose="020B0400000000000000" pitchFamily="34" charset="-128"/>
                <a:ea typeface="BIZ UDPGothic" panose="020B0400000000000000" pitchFamily="34" charset="-128"/>
              </a:rPr>
              <a:t>データ管理計画（</a:t>
            </a:r>
            <a:r>
              <a:rPr lang="en-US" altLang="ja-JP" sz="1667" dirty="0">
                <a:latin typeface="BIZ UDPGothic" panose="020B0400000000000000" pitchFamily="34" charset="-128"/>
                <a:ea typeface="BIZ UDPGothic" panose="020B0400000000000000" pitchFamily="34" charset="-128"/>
              </a:rPr>
              <a:t>DMP</a:t>
            </a:r>
            <a:r>
              <a:rPr lang="ja-JP" altLang="en-US" sz="1667">
                <a:latin typeface="BIZ UDPGothic" panose="020B0400000000000000" pitchFamily="34" charset="-128"/>
                <a:ea typeface="BIZ UDPGothic" panose="020B0400000000000000" pitchFamily="34" charset="-128"/>
              </a:rPr>
              <a:t>）</a:t>
            </a:r>
            <a:endParaRPr lang="en-US" altLang="ja-JP" sz="1667" dirty="0">
              <a:latin typeface="BIZ UDPGothic" panose="020B0400000000000000" pitchFamily="34" charset="-128"/>
              <a:ea typeface="BIZ UDPGothic" panose="020B0400000000000000" pitchFamily="34" charset="-128"/>
            </a:endParaRPr>
          </a:p>
        </p:txBody>
      </p:sp>
      <p:pic>
        <p:nvPicPr>
          <p:cNvPr id="12" name="図 11">
            <a:extLst>
              <a:ext uri="{FF2B5EF4-FFF2-40B4-BE49-F238E27FC236}">
                <a16:creationId xmlns:a16="http://schemas.microsoft.com/office/drawing/2014/main" id="{394BF44F-47AC-E42B-62CB-7D97266C7C3D}"/>
              </a:ext>
            </a:extLst>
          </p:cNvPr>
          <p:cNvPicPr>
            <a:picLocks noChangeAspect="1"/>
          </p:cNvPicPr>
          <p:nvPr/>
        </p:nvPicPr>
        <p:blipFill>
          <a:blip r:embed="rId5"/>
          <a:stretch>
            <a:fillRect/>
          </a:stretch>
        </p:blipFill>
        <p:spPr>
          <a:xfrm>
            <a:off x="6741229" y="1702930"/>
            <a:ext cx="588600" cy="1737265"/>
          </a:xfrm>
          <a:prstGeom prst="rect">
            <a:avLst/>
          </a:prstGeom>
        </p:spPr>
      </p:pic>
      <p:sp>
        <p:nvSpPr>
          <p:cNvPr id="13" name="テキスト ボックス 12">
            <a:extLst>
              <a:ext uri="{FF2B5EF4-FFF2-40B4-BE49-F238E27FC236}">
                <a16:creationId xmlns:a16="http://schemas.microsoft.com/office/drawing/2014/main" id="{753A2A73-32A8-DC82-15E5-55E084B4AAB7}"/>
              </a:ext>
            </a:extLst>
          </p:cNvPr>
          <p:cNvSpPr txBox="1"/>
          <p:nvPr/>
        </p:nvSpPr>
        <p:spPr>
          <a:xfrm>
            <a:off x="6013330" y="3435140"/>
            <a:ext cx="5803273" cy="2403607"/>
          </a:xfrm>
          <a:prstGeom prst="rect">
            <a:avLst/>
          </a:prstGeom>
          <a:noFill/>
        </p:spPr>
        <p:txBody>
          <a:bodyPr wrap="square" rtlCol="0">
            <a:spAutoFit/>
          </a:bodyPr>
          <a:lstStyle/>
          <a:p>
            <a:pPr marL="143996" indent="-143996">
              <a:spcBef>
                <a:spcPts val="267"/>
              </a:spcBef>
              <a:buClr>
                <a:srgbClr val="72A376"/>
              </a:buClr>
              <a:buSzPct val="76000"/>
              <a:buFont typeface="Arial" panose="020B0604020202020204" pitchFamily="34" charset="0"/>
              <a:buChar char="•"/>
            </a:pPr>
            <a:r>
              <a:rPr lang="en-US" altLang="ja-JP" sz="1867" b="1" dirty="0">
                <a:solidFill>
                  <a:prstClr val="black"/>
                </a:solidFill>
                <a:latin typeface="BIZ UDPGothic" panose="020B0400000000000000" pitchFamily="34" charset="-128"/>
                <a:ea typeface="BIZ UDPGothic" panose="020B0400000000000000" pitchFamily="34" charset="-128"/>
              </a:rPr>
              <a:t>FORCE11</a:t>
            </a:r>
            <a:r>
              <a:rPr lang="ja-JP" altLang="en-US" sz="1867" b="1" dirty="0">
                <a:solidFill>
                  <a:prstClr val="black"/>
                </a:solidFill>
                <a:latin typeface="BIZ UDPGothic" panose="020B0400000000000000" pitchFamily="34" charset="-128"/>
                <a:ea typeface="BIZ UDPGothic" panose="020B0400000000000000" pitchFamily="34" charset="-128"/>
              </a:rPr>
              <a:t>（</a:t>
            </a:r>
            <a:r>
              <a:rPr lang="en-US" altLang="ja-JP" sz="1867" b="1" dirty="0">
                <a:solidFill>
                  <a:prstClr val="black"/>
                </a:solidFill>
                <a:latin typeface="BIZ UDPGothic" panose="020B0400000000000000" pitchFamily="34" charset="-128"/>
                <a:ea typeface="BIZ UDPGothic" panose="020B0400000000000000" pitchFamily="34" charset="-128"/>
              </a:rPr>
              <a:t>The Future of Research )</a:t>
            </a:r>
          </a:p>
          <a:p>
            <a:pPr marL="190495" algn="just">
              <a:spcBef>
                <a:spcPts val="133"/>
              </a:spcBef>
              <a:buClr>
                <a:srgbClr val="72A376"/>
              </a:buClr>
              <a:buSzPct val="76000"/>
            </a:pPr>
            <a:r>
              <a:rPr lang="en-US" altLang="ja-JP" sz="1867" dirty="0">
                <a:solidFill>
                  <a:prstClr val="black"/>
                </a:solidFill>
                <a:latin typeface="BIZ UDPGothic" panose="020B0400000000000000" pitchFamily="34" charset="-128"/>
                <a:ea typeface="BIZ UDPGothic" panose="020B0400000000000000" pitchFamily="34" charset="-128"/>
              </a:rPr>
              <a:t>Communications and e-Scholarship: IT</a:t>
            </a:r>
            <a:r>
              <a:rPr lang="ja-JP" altLang="en-US" sz="1867" dirty="0">
                <a:solidFill>
                  <a:prstClr val="black"/>
                </a:solidFill>
                <a:latin typeface="BIZ UDPGothic" panose="020B0400000000000000" pitchFamily="34" charset="-128"/>
                <a:ea typeface="BIZ UDPGothic" panose="020B0400000000000000" pitchFamily="34" charset="-128"/>
              </a:rPr>
              <a:t>活用による学術コミュニケーション促進に向けた研究者、図書館員、出版者、助成団体等のコミュニティ</a:t>
            </a:r>
            <a:endParaRPr lang="en-US" altLang="ja-JP" sz="1867" dirty="0">
              <a:solidFill>
                <a:prstClr val="black"/>
              </a:solidFill>
              <a:latin typeface="BIZ UDPGothic" panose="020B0400000000000000" pitchFamily="34" charset="-128"/>
              <a:ea typeface="BIZ UDPGothic" panose="020B0400000000000000" pitchFamily="34" charset="-128"/>
            </a:endParaRPr>
          </a:p>
          <a:p>
            <a:pPr marL="239994" lvl="1">
              <a:spcBef>
                <a:spcPts val="400"/>
              </a:spcBef>
              <a:buClr>
                <a:srgbClr val="72A376"/>
              </a:buClr>
              <a:buSzPct val="76000"/>
            </a:pPr>
            <a:r>
              <a:rPr lang="en-US" altLang="ja-JP" sz="1200" dirty="0">
                <a:solidFill>
                  <a:prstClr val="black"/>
                </a:solidFill>
                <a:latin typeface="BIZ UDPGothic" panose="020B0400000000000000" pitchFamily="34" charset="-128"/>
                <a:ea typeface="BIZ UDPGothic" panose="020B0400000000000000" pitchFamily="34" charset="-128"/>
                <a:hlinkClick r:id="rId6"/>
              </a:rPr>
              <a:t>https://www.force11.org/group/fairgroup/fairprinciples</a:t>
            </a:r>
            <a:endParaRPr lang="en-US" altLang="ja-JP" sz="1200" dirty="0">
              <a:solidFill>
                <a:prstClr val="black"/>
              </a:solidFill>
              <a:latin typeface="BIZ UDPGothic" panose="020B0400000000000000" pitchFamily="34" charset="-128"/>
              <a:ea typeface="BIZ UDPGothic" panose="020B0400000000000000" pitchFamily="34" charset="-128"/>
            </a:endParaRPr>
          </a:p>
          <a:p>
            <a:pPr marL="143996" indent="-143996">
              <a:spcBef>
                <a:spcPts val="800"/>
              </a:spcBef>
              <a:buClr>
                <a:srgbClr val="72A376"/>
              </a:buClr>
              <a:buSzPct val="76000"/>
              <a:buFont typeface="Arial" panose="020B0604020202020204" pitchFamily="34" charset="0"/>
              <a:buChar char="•"/>
            </a:pPr>
            <a:r>
              <a:rPr lang="en-US" altLang="ja-JP" sz="1867" b="1" dirty="0">
                <a:solidFill>
                  <a:prstClr val="black"/>
                </a:solidFill>
                <a:latin typeface="BIZ UDPGothic" panose="020B0400000000000000" pitchFamily="34" charset="-128"/>
                <a:ea typeface="BIZ UDPGothic" panose="020B0400000000000000" pitchFamily="34" charset="-128"/>
              </a:rPr>
              <a:t>NBDC</a:t>
            </a:r>
            <a:r>
              <a:rPr lang="ja-JP" altLang="en-US" sz="1867" b="1" dirty="0">
                <a:solidFill>
                  <a:prstClr val="black"/>
                </a:solidFill>
                <a:latin typeface="BIZ UDPGothic" panose="020B0400000000000000" pitchFamily="34" charset="-128"/>
                <a:ea typeface="BIZ UDPGothic" panose="020B0400000000000000" pitchFamily="34" charset="-128"/>
              </a:rPr>
              <a:t>研究チーム</a:t>
            </a:r>
            <a:r>
              <a:rPr lang="en-US" altLang="ja-JP" sz="1867" b="1" dirty="0">
                <a:solidFill>
                  <a:prstClr val="black"/>
                </a:solidFill>
                <a:latin typeface="BIZ UDPGothic" panose="020B0400000000000000" pitchFamily="34" charset="-128"/>
                <a:ea typeface="BIZ UDPGothic" panose="020B0400000000000000" pitchFamily="34" charset="-128"/>
              </a:rPr>
              <a:t>(</a:t>
            </a:r>
            <a:r>
              <a:rPr lang="ja-JP" altLang="en-US" sz="1867" b="1" dirty="0">
                <a:solidFill>
                  <a:prstClr val="black"/>
                </a:solidFill>
                <a:latin typeface="BIZ UDPGothic" panose="020B0400000000000000" pitchFamily="34" charset="-128"/>
                <a:ea typeface="BIZ UDPGothic" panose="020B0400000000000000" pitchFamily="34" charset="-128"/>
              </a:rPr>
              <a:t>訳</a:t>
            </a:r>
            <a:r>
              <a:rPr lang="en-US" altLang="ja-JP" sz="1867" b="1" dirty="0">
                <a:solidFill>
                  <a:prstClr val="black"/>
                </a:solidFill>
                <a:latin typeface="BIZ UDPGothic" panose="020B0400000000000000" pitchFamily="34" charset="-128"/>
                <a:ea typeface="BIZ UDPGothic" panose="020B0400000000000000" pitchFamily="34" charset="-128"/>
              </a:rPr>
              <a:t>)</a:t>
            </a:r>
            <a:r>
              <a:rPr lang="ja-JP" altLang="en-US" sz="1867" b="1" dirty="0">
                <a:solidFill>
                  <a:prstClr val="black"/>
                </a:solidFill>
                <a:latin typeface="BIZ UDPGothic" panose="020B0400000000000000" pitchFamily="34" charset="-128"/>
                <a:ea typeface="BIZ UDPGothic" panose="020B0400000000000000" pitchFamily="34" charset="-128"/>
              </a:rPr>
              <a:t>　</a:t>
            </a:r>
            <a:r>
              <a:rPr lang="en-US" altLang="ja-JP" sz="1867" b="1" dirty="0">
                <a:solidFill>
                  <a:prstClr val="black"/>
                </a:solidFill>
                <a:latin typeface="BIZ UDPGothic" panose="020B0400000000000000" pitchFamily="34" charset="-128"/>
                <a:ea typeface="BIZ UDPGothic" panose="020B0400000000000000" pitchFamily="34" charset="-128"/>
              </a:rPr>
              <a:t>FAIR</a:t>
            </a:r>
            <a:r>
              <a:rPr lang="ja-JP" altLang="en-US" sz="1867" b="1" dirty="0">
                <a:solidFill>
                  <a:prstClr val="black"/>
                </a:solidFill>
                <a:latin typeface="BIZ UDPGothic" panose="020B0400000000000000" pitchFamily="34" charset="-128"/>
                <a:ea typeface="BIZ UDPGothic" panose="020B0400000000000000" pitchFamily="34" charset="-128"/>
              </a:rPr>
              <a:t>原則（「</a:t>
            </a:r>
            <a:r>
              <a:rPr lang="en-US" altLang="ja-JP" sz="1867" b="1" dirty="0">
                <a:solidFill>
                  <a:prstClr val="black"/>
                </a:solidFill>
                <a:latin typeface="BIZ UDPGothic" panose="020B0400000000000000" pitchFamily="34" charset="-128"/>
                <a:ea typeface="BIZ UDPGothic" panose="020B0400000000000000" pitchFamily="34" charset="-128"/>
              </a:rPr>
              <a:t>THE FAIR DATA PRINCIPLES</a:t>
            </a:r>
            <a:r>
              <a:rPr lang="ja-JP" altLang="en-US" sz="1867" b="1" dirty="0">
                <a:solidFill>
                  <a:prstClr val="black"/>
                </a:solidFill>
                <a:latin typeface="BIZ UDPGothic" panose="020B0400000000000000" pitchFamily="34" charset="-128"/>
                <a:ea typeface="BIZ UDPGothic" panose="020B0400000000000000" pitchFamily="34" charset="-128"/>
              </a:rPr>
              <a:t>」和訳）（</a:t>
            </a:r>
            <a:r>
              <a:rPr lang="en-US" altLang="ja-JP" sz="1867" b="1" dirty="0">
                <a:solidFill>
                  <a:prstClr val="black"/>
                </a:solidFill>
                <a:latin typeface="BIZ UDPGothic" panose="020B0400000000000000" pitchFamily="34" charset="-128"/>
                <a:ea typeface="BIZ UDPGothic" panose="020B0400000000000000" pitchFamily="34" charset="-128"/>
              </a:rPr>
              <a:t>2019</a:t>
            </a:r>
            <a:r>
              <a:rPr lang="ja-JP" altLang="en-US" sz="1867" b="1" dirty="0">
                <a:solidFill>
                  <a:prstClr val="black"/>
                </a:solidFill>
                <a:latin typeface="BIZ UDPGothic" panose="020B0400000000000000" pitchFamily="34" charset="-128"/>
                <a:ea typeface="BIZ UDPGothic" panose="020B0400000000000000" pitchFamily="34" charset="-128"/>
              </a:rPr>
              <a:t>）</a:t>
            </a:r>
            <a:r>
              <a:rPr lang="en-US" altLang="ja-JP" sz="1867" b="1" dirty="0">
                <a:solidFill>
                  <a:prstClr val="black"/>
                </a:solidFill>
                <a:latin typeface="BIZ UDPGothic" panose="020B0400000000000000" pitchFamily="34" charset="-128"/>
                <a:ea typeface="BIZ UDPGothic" panose="020B0400000000000000" pitchFamily="34" charset="-128"/>
              </a:rPr>
              <a:t> </a:t>
            </a:r>
          </a:p>
          <a:p>
            <a:pPr marL="239994" lvl="1">
              <a:spcBef>
                <a:spcPts val="400"/>
              </a:spcBef>
              <a:buClr>
                <a:srgbClr val="72A376"/>
              </a:buClr>
              <a:buSzPct val="76000"/>
            </a:pPr>
            <a:r>
              <a:rPr lang="en-US" altLang="ja-JP" sz="1200" dirty="0">
                <a:solidFill>
                  <a:prstClr val="black"/>
                </a:solidFill>
                <a:latin typeface="BIZ UDPGothic" panose="020B0400000000000000" pitchFamily="34" charset="-128"/>
                <a:ea typeface="BIZ UDPGothic" panose="020B0400000000000000" pitchFamily="34" charset="-128"/>
                <a:hlinkClick r:id="rId7"/>
              </a:rPr>
              <a:t>https://doi.org/10.18908/a.2019112601</a:t>
            </a:r>
            <a:endParaRPr lang="en-US" altLang="ja-JP" sz="1200" dirty="0">
              <a:solidFill>
                <a:prstClr val="black"/>
              </a:solidFill>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3512854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図 13">
            <a:extLst>
              <a:ext uri="{FF2B5EF4-FFF2-40B4-BE49-F238E27FC236}">
                <a16:creationId xmlns:a16="http://schemas.microsoft.com/office/drawing/2014/main" id="{7762FD0C-368F-45B6-F429-71644A74352F}"/>
              </a:ext>
            </a:extLst>
          </p:cNvPr>
          <p:cNvPicPr>
            <a:picLocks noChangeAspect="1"/>
          </p:cNvPicPr>
          <p:nvPr/>
        </p:nvPicPr>
        <p:blipFill>
          <a:blip r:embed="rId3"/>
          <a:srcRect t="-1" b="547"/>
          <a:stretch/>
        </p:blipFill>
        <p:spPr>
          <a:xfrm>
            <a:off x="2768333" y="1155162"/>
            <a:ext cx="6655335" cy="4982020"/>
          </a:xfrm>
          <a:prstGeom prst="rect">
            <a:avLst/>
          </a:prstGeom>
          <a:ln>
            <a:solidFill>
              <a:schemeClr val="bg1">
                <a:lumMod val="75000"/>
              </a:schemeClr>
            </a:solidFill>
          </a:ln>
        </p:spPr>
      </p:pic>
      <p:sp>
        <p:nvSpPr>
          <p:cNvPr id="16" name="タイトル 1">
            <a:extLst>
              <a:ext uri="{FF2B5EF4-FFF2-40B4-BE49-F238E27FC236}">
                <a16:creationId xmlns:a16="http://schemas.microsoft.com/office/drawing/2014/main" id="{1B008A2E-C608-D292-8C50-909B7775D9CE}"/>
              </a:ext>
            </a:extLst>
          </p:cNvPr>
          <p:cNvSpPr txBox="1">
            <a:spLocks/>
          </p:cNvSpPr>
          <p:nvPr/>
        </p:nvSpPr>
        <p:spPr bwMode="auto">
          <a:xfrm>
            <a:off x="0" y="0"/>
            <a:ext cx="12192000" cy="1124744"/>
          </a:xfrm>
          <a:prstGeom prst="rect">
            <a:avLst/>
          </a:prstGeom>
          <a:solidFill>
            <a:srgbClr val="2D28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kumimoji="1" sz="4800" b="0" i="0" kern="1200">
                <a:solidFill>
                  <a:schemeClr val="bg1"/>
                </a:solidFill>
                <a:latin typeface="BIZ UDPゴシック" panose="020B0400000000000000" pitchFamily="34" charset="-128"/>
                <a:ea typeface="BIZ UDPゴシック" panose="020B0400000000000000" pitchFamily="34" charset="-128"/>
                <a:cs typeface="BIZ UDPGothic" panose="020B0400000000000000" pitchFamily="34" charset="-128"/>
              </a:defRPr>
            </a:lvl1pPr>
            <a:lvl2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2pPr>
            <a:lvl3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3pPr>
            <a:lvl4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4pPr>
            <a:lvl5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5pPr>
            <a:lvl6pPr marL="609585" algn="ctr" rtl="0" fontAlgn="base">
              <a:spcBef>
                <a:spcPct val="0"/>
              </a:spcBef>
              <a:spcAft>
                <a:spcPct val="0"/>
              </a:spcAft>
              <a:defRPr kumimoji="1" sz="5867">
                <a:solidFill>
                  <a:schemeClr val="tx1"/>
                </a:solidFill>
                <a:latin typeface="Calibri" pitchFamily="34" charset="0"/>
                <a:ea typeface="ＭＳ Ｐゴシック" charset="-128"/>
              </a:defRPr>
            </a:lvl6pPr>
            <a:lvl7pPr marL="1219170" algn="ctr" rtl="0" fontAlgn="base">
              <a:spcBef>
                <a:spcPct val="0"/>
              </a:spcBef>
              <a:spcAft>
                <a:spcPct val="0"/>
              </a:spcAft>
              <a:defRPr kumimoji="1" sz="5867">
                <a:solidFill>
                  <a:schemeClr val="tx1"/>
                </a:solidFill>
                <a:latin typeface="Calibri" pitchFamily="34" charset="0"/>
                <a:ea typeface="ＭＳ Ｐゴシック" charset="-128"/>
              </a:defRPr>
            </a:lvl7pPr>
            <a:lvl8pPr marL="1828754" algn="ctr" rtl="0" fontAlgn="base">
              <a:spcBef>
                <a:spcPct val="0"/>
              </a:spcBef>
              <a:spcAft>
                <a:spcPct val="0"/>
              </a:spcAft>
              <a:defRPr kumimoji="1" sz="5867">
                <a:solidFill>
                  <a:schemeClr val="tx1"/>
                </a:solidFill>
                <a:latin typeface="Calibri" pitchFamily="34" charset="0"/>
                <a:ea typeface="ＭＳ Ｐゴシック" charset="-128"/>
              </a:defRPr>
            </a:lvl8pPr>
            <a:lvl9pPr marL="2438339" algn="ctr" rtl="0" fontAlgn="base">
              <a:spcBef>
                <a:spcPct val="0"/>
              </a:spcBef>
              <a:spcAft>
                <a:spcPct val="0"/>
              </a:spcAft>
              <a:defRPr kumimoji="1" sz="5867">
                <a:solidFill>
                  <a:schemeClr val="tx1"/>
                </a:solidFill>
                <a:latin typeface="Calibri" pitchFamily="34"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800" b="0" i="0" u="none" strike="noStrike" kern="1200" cap="none" spc="0" normalizeH="0" baseline="0" noProof="0" dirty="0">
                <a:ln>
                  <a:noFill/>
                </a:ln>
                <a:solidFill>
                  <a:sysClr val="window" lastClr="FFFFFF"/>
                </a:solidFill>
                <a:effectLst/>
                <a:uLnTx/>
                <a:uFillTx/>
                <a:latin typeface="BIZ UDPゴシック" panose="020B0400000000000000" pitchFamily="34" charset="-128"/>
                <a:ea typeface="BIZ UDPゴシック" panose="020B0400000000000000" pitchFamily="34" charset="-128"/>
              </a:rPr>
              <a:t>研究データの公開</a:t>
            </a:r>
          </a:p>
        </p:txBody>
      </p:sp>
      <p:sp>
        <p:nvSpPr>
          <p:cNvPr id="17" name="テキスト ボックス 16">
            <a:extLst>
              <a:ext uri="{FF2B5EF4-FFF2-40B4-BE49-F238E27FC236}">
                <a16:creationId xmlns:a16="http://schemas.microsoft.com/office/drawing/2014/main" id="{4BBF4819-CFB7-16EC-38B0-4292CD4E287A}"/>
              </a:ext>
            </a:extLst>
          </p:cNvPr>
          <p:cNvSpPr txBox="1"/>
          <p:nvPr/>
        </p:nvSpPr>
        <p:spPr>
          <a:xfrm>
            <a:off x="-160" y="6423719"/>
            <a:ext cx="12192000" cy="461665"/>
          </a:xfrm>
          <a:prstGeom prst="rect">
            <a:avLst/>
          </a:prstGeom>
          <a:solidFill>
            <a:srgbClr val="EAEAEA"/>
          </a:solidFill>
        </p:spPr>
        <p:txBody>
          <a:bodyPr wrap="square" rtlCol="0">
            <a:spAutoFit/>
          </a:bodyPr>
          <a:lstStyle/>
          <a:p>
            <a:r>
              <a:rPr lang="ja-JP" altLang="en-US" sz="1200" dirty="0">
                <a:latin typeface="BIZ UDPGothic" panose="020B0400000000000000" pitchFamily="34" charset="-128"/>
                <a:ea typeface="BIZ UDPGothic" panose="020B0400000000000000" pitchFamily="34" charset="-128"/>
              </a:rPr>
              <a:t>九州大学データ駆動イノベーション推進本部研究データ管理支援部門</a:t>
            </a:r>
            <a:r>
              <a:rPr lang="en-US" altLang="ja-JP" sz="1200" dirty="0">
                <a:latin typeface="BIZ UDPGothic" panose="020B0400000000000000" pitchFamily="34" charset="-128"/>
                <a:ea typeface="BIZ UDPGothic" panose="020B0400000000000000" pitchFamily="34" charset="-128"/>
              </a:rPr>
              <a:t>, </a:t>
            </a:r>
            <a:r>
              <a:rPr lang="zh-TW" altLang="en-US" sz="1200" dirty="0">
                <a:latin typeface="BIZ UDPGothic" panose="020B0400000000000000" pitchFamily="34" charset="-128"/>
                <a:ea typeface="BIZ UDPGothic" panose="020B0400000000000000" pitchFamily="34" charset="-128"/>
              </a:rPr>
              <a:t>九州大学附属図書館図書館</a:t>
            </a:r>
            <a:r>
              <a:rPr lang="en-US" altLang="zh-TW" sz="1200" dirty="0">
                <a:latin typeface="BIZ UDPGothic" panose="020B0400000000000000" pitchFamily="34" charset="-128"/>
                <a:ea typeface="BIZ UDPGothic" panose="020B0400000000000000" pitchFamily="34" charset="-128"/>
              </a:rPr>
              <a:t>DX</a:t>
            </a:r>
            <a:r>
              <a:rPr lang="zh-TW" altLang="en-US" sz="1200" dirty="0">
                <a:latin typeface="BIZ UDPGothic" panose="020B0400000000000000" pitchFamily="34" charset="-128"/>
                <a:ea typeface="BIZ UDPGothic" panose="020B0400000000000000" pitchFamily="34" charset="-128"/>
              </a:rPr>
              <a:t>支援室</a:t>
            </a:r>
            <a:r>
              <a:rPr lang="ja-JP" altLang="en-US"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2023, 08</a:t>
            </a:r>
            <a:r>
              <a:rPr lang="ja-JP" altLang="en-US" sz="1200" dirty="0">
                <a:latin typeface="BIZ UDPGothic" panose="020B0400000000000000" pitchFamily="34" charset="-128"/>
                <a:ea typeface="BIZ UDPGothic" panose="020B0400000000000000" pitchFamily="34" charset="-128"/>
              </a:rPr>
              <a:t>）「はじめよう、研究データ管理」</a:t>
            </a:r>
            <a:r>
              <a:rPr lang="en-US" altLang="ja-JP" sz="1200" dirty="0">
                <a:latin typeface="BIZ UDPGothic" panose="020B0400000000000000" pitchFamily="34" charset="-128"/>
                <a:ea typeface="BIZ UDPGothic" panose="020B0400000000000000" pitchFamily="34" charset="-128"/>
              </a:rPr>
              <a:t>, 5_</a:t>
            </a:r>
            <a:r>
              <a:rPr lang="ja-JP" altLang="en-US" sz="1200" dirty="0">
                <a:latin typeface="BIZ UDPGothic" panose="020B0400000000000000" pitchFamily="34" charset="-128"/>
                <a:ea typeface="BIZ UDPGothic" panose="020B0400000000000000" pitchFamily="34" charset="-128"/>
              </a:rPr>
              <a:t>研究データの公開</a:t>
            </a:r>
            <a:r>
              <a:rPr lang="en-US" altLang="ja-JP" sz="1200" dirty="0">
                <a:latin typeface="BIZ UDPGothic" panose="020B0400000000000000" pitchFamily="34" charset="-128"/>
                <a:ea typeface="BIZ UDPGothic" panose="020B0400000000000000" pitchFamily="34" charset="-128"/>
              </a:rPr>
              <a:t>_202407</a:t>
            </a:r>
            <a:r>
              <a:rPr lang="ja-JP" altLang="en-US" sz="1200" dirty="0">
                <a:latin typeface="BIZ UDPGothic" panose="020B0400000000000000" pitchFamily="34" charset="-128"/>
                <a:ea typeface="BIZ UDPGothic" panose="020B0400000000000000" pitchFamily="34" charset="-128"/>
              </a:rPr>
              <a:t>改訂</a:t>
            </a:r>
            <a:r>
              <a:rPr lang="en-US" altLang="ja-JP" sz="1200" dirty="0">
                <a:latin typeface="BIZ UDPGothic" panose="020B0400000000000000" pitchFamily="34" charset="-128"/>
                <a:ea typeface="BIZ UDPGothic" panose="020B0400000000000000" pitchFamily="34" charset="-128"/>
              </a:rPr>
              <a:t>, p.8. </a:t>
            </a:r>
            <a:r>
              <a:rPr lang="en-US" altLang="ja-JP" sz="1200" dirty="0">
                <a:latin typeface="BIZ UDPGothic" panose="020B0400000000000000" pitchFamily="34" charset="-128"/>
                <a:ea typeface="BIZ UDPGothic" panose="020B0400000000000000" pitchFamily="34" charset="-128"/>
                <a:hlinkClick r:id="rId4"/>
              </a:rPr>
              <a:t>https://doi.org/10.15017/6796147</a:t>
            </a:r>
            <a:r>
              <a:rPr lang="ja-JP" altLang="en-US" sz="1200">
                <a:latin typeface="BIZ UDPGothic" panose="020B0400000000000000" pitchFamily="34" charset="-128"/>
                <a:ea typeface="BIZ UDPGothic" panose="020B0400000000000000" pitchFamily="34" charset="-128"/>
              </a:rPr>
              <a:t>　</a:t>
            </a:r>
            <a:endParaRPr lang="en-US" altLang="ja-JP" sz="1200" dirty="0">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1867490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研究データの公開</a:t>
            </a:r>
          </a:p>
        </p:txBody>
      </p:sp>
      <p:sp>
        <p:nvSpPr>
          <p:cNvPr id="5" name="角丸四角形 4"/>
          <p:cNvSpPr/>
          <p:nvPr/>
        </p:nvSpPr>
        <p:spPr>
          <a:xfrm>
            <a:off x="2070265" y="1865377"/>
            <a:ext cx="3645727" cy="4465123"/>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a:solidFill>
                <a:prstClr val="white"/>
              </a:solidFill>
              <a:latin typeface="BIZ UDPGothic" panose="020B0400000000000000" pitchFamily="34" charset="-128"/>
              <a:ea typeface="BIZ UDPGothic" panose="020B0400000000000000" pitchFamily="34" charset="-128"/>
            </a:endParaRPr>
          </a:p>
          <a:p>
            <a:pPr algn="ctr"/>
            <a:endParaRPr lang="en-US" altLang="ja-JP">
              <a:solidFill>
                <a:prstClr val="white"/>
              </a:solidFill>
              <a:latin typeface="BIZ UDPGothic" panose="020B0400000000000000" pitchFamily="34" charset="-128"/>
              <a:ea typeface="BIZ UDPGothic" panose="020B0400000000000000" pitchFamily="34" charset="-128"/>
            </a:endParaRPr>
          </a:p>
        </p:txBody>
      </p:sp>
      <p:sp>
        <p:nvSpPr>
          <p:cNvPr id="4" name="正方形/長方形 3"/>
          <p:cNvSpPr/>
          <p:nvPr/>
        </p:nvSpPr>
        <p:spPr>
          <a:xfrm>
            <a:off x="2521528" y="2232563"/>
            <a:ext cx="2850077" cy="961901"/>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a:solidFill>
                  <a:prstClr val="black"/>
                </a:solidFill>
                <a:latin typeface="BIZ UDPGothic" panose="020B0400000000000000" pitchFamily="34" charset="-128"/>
                <a:ea typeface="BIZ UDPGothic" panose="020B0400000000000000" pitchFamily="34" charset="-128"/>
              </a:rPr>
              <a:t>知的財産的な価値の　戦略的占有</a:t>
            </a:r>
          </a:p>
        </p:txBody>
      </p:sp>
      <p:sp>
        <p:nvSpPr>
          <p:cNvPr id="6" name="角丸四角形 5"/>
          <p:cNvSpPr/>
          <p:nvPr/>
        </p:nvSpPr>
        <p:spPr>
          <a:xfrm>
            <a:off x="6476012" y="2232562"/>
            <a:ext cx="4061361" cy="96190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6687" lvl="1" indent="-266687">
              <a:lnSpc>
                <a:spcPct val="120000"/>
              </a:lnSpc>
              <a:spcBef>
                <a:spcPts val="500"/>
              </a:spcBef>
              <a:buClr>
                <a:srgbClr val="B0CCB0"/>
              </a:buClr>
              <a:buSzPct val="76000"/>
              <a:buFont typeface="Wingdings" panose="05000000000000000000" pitchFamily="2" charset="2"/>
              <a:buChar char="l"/>
            </a:pPr>
            <a:r>
              <a:rPr lang="ja-JP" altLang="en-US" sz="1600">
                <a:solidFill>
                  <a:prstClr val="black"/>
                </a:solidFill>
                <a:latin typeface="BIZ UDPGothic" panose="020B0400000000000000" pitchFamily="34" charset="-128"/>
                <a:ea typeface="BIZ UDPGothic" panose="020B0400000000000000" pitchFamily="34" charset="-128"/>
              </a:rPr>
              <a:t>機関の知財、データ保存ポリシー</a:t>
            </a:r>
            <a:endParaRPr lang="en-US" altLang="ja-JP" sz="1600">
              <a:solidFill>
                <a:prstClr val="black"/>
              </a:solidFill>
              <a:latin typeface="BIZ UDPGothic" panose="020B0400000000000000" pitchFamily="34" charset="-128"/>
              <a:ea typeface="BIZ UDPGothic" panose="020B0400000000000000" pitchFamily="34" charset="-128"/>
            </a:endParaRPr>
          </a:p>
          <a:p>
            <a:pPr marL="266687" lvl="1" indent="-266687">
              <a:lnSpc>
                <a:spcPct val="120000"/>
              </a:lnSpc>
              <a:spcBef>
                <a:spcPts val="500"/>
              </a:spcBef>
              <a:buClr>
                <a:srgbClr val="B0CCB0"/>
              </a:buClr>
              <a:buSzPct val="76000"/>
              <a:buFont typeface="Wingdings" panose="05000000000000000000" pitchFamily="2" charset="2"/>
              <a:buChar char="l"/>
            </a:pPr>
            <a:r>
              <a:rPr lang="ja-JP" altLang="en-US" sz="1600">
                <a:solidFill>
                  <a:prstClr val="black"/>
                </a:solidFill>
                <a:latin typeface="BIZ UDPGothic" panose="020B0400000000000000" pitchFamily="34" charset="-128"/>
                <a:ea typeface="BIZ UDPGothic" panose="020B0400000000000000" pitchFamily="34" charset="-128"/>
              </a:rPr>
              <a:t>その他、知財担当部署等への確認</a:t>
            </a:r>
          </a:p>
        </p:txBody>
      </p:sp>
      <p:sp>
        <p:nvSpPr>
          <p:cNvPr id="7" name="正方形/長方形 6"/>
          <p:cNvSpPr/>
          <p:nvPr/>
        </p:nvSpPr>
        <p:spPr>
          <a:xfrm>
            <a:off x="2521530" y="3552700"/>
            <a:ext cx="2850076" cy="961901"/>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a:solidFill>
                  <a:prstClr val="black"/>
                </a:solidFill>
                <a:latin typeface="BIZ UDPGothic" panose="020B0400000000000000" pitchFamily="34" charset="-128"/>
                <a:ea typeface="BIZ UDPGothic" panose="020B0400000000000000" pitchFamily="34" charset="-128"/>
              </a:rPr>
              <a:t>複数関係者間での</a:t>
            </a:r>
            <a:endParaRPr lang="en-US" altLang="ja-JP" sz="2000">
              <a:solidFill>
                <a:prstClr val="black"/>
              </a:solidFill>
              <a:latin typeface="BIZ UDPGothic" panose="020B0400000000000000" pitchFamily="34" charset="-128"/>
              <a:ea typeface="BIZ UDPGothic" panose="020B0400000000000000" pitchFamily="34" charset="-128"/>
            </a:endParaRPr>
          </a:p>
          <a:p>
            <a:r>
              <a:rPr lang="ja-JP" altLang="en-US" sz="2000">
                <a:solidFill>
                  <a:prstClr val="black"/>
                </a:solidFill>
                <a:latin typeface="BIZ UDPGothic" panose="020B0400000000000000" pitchFamily="34" charset="-128"/>
                <a:ea typeface="BIZ UDPGothic" panose="020B0400000000000000" pitchFamily="34" charset="-128"/>
              </a:rPr>
              <a:t>知的財産権、秘匿義務</a:t>
            </a:r>
          </a:p>
        </p:txBody>
      </p:sp>
      <p:sp>
        <p:nvSpPr>
          <p:cNvPr id="8" name="正方形/長方形 7"/>
          <p:cNvSpPr/>
          <p:nvPr/>
        </p:nvSpPr>
        <p:spPr>
          <a:xfrm>
            <a:off x="2521529" y="4924303"/>
            <a:ext cx="2850079" cy="961901"/>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133"/>
              </a:lnSpc>
            </a:pPr>
            <a:r>
              <a:rPr lang="ja-JP" altLang="en-US" sz="2000" spc="-67">
                <a:solidFill>
                  <a:prstClr val="black"/>
                </a:solidFill>
                <a:latin typeface="BIZ UDPGothic" panose="020B0400000000000000" pitchFamily="34" charset="-128"/>
                <a:ea typeface="BIZ UDPGothic" panose="020B0400000000000000" pitchFamily="34" charset="-128"/>
              </a:rPr>
              <a:t>センシティブ情報（個人情報・プライバシー情報等</a:t>
            </a:r>
            <a:r>
              <a:rPr lang="en-US" altLang="ja-JP" sz="2000" spc="-67">
                <a:solidFill>
                  <a:prstClr val="black"/>
                </a:solidFill>
                <a:latin typeface="BIZ UDPGothic" panose="020B0400000000000000" pitchFamily="34" charset="-128"/>
                <a:ea typeface="BIZ UDPGothic" panose="020B0400000000000000" pitchFamily="34" charset="-128"/>
              </a:rPr>
              <a:t>)</a:t>
            </a:r>
            <a:r>
              <a:rPr lang="ja-JP" altLang="en-US" sz="2000" spc="-67">
                <a:solidFill>
                  <a:prstClr val="black"/>
                </a:solidFill>
                <a:latin typeface="BIZ UDPGothic" panose="020B0400000000000000" pitchFamily="34" charset="-128"/>
                <a:ea typeface="BIZ UDPGothic" panose="020B0400000000000000" pitchFamily="34" charset="-128"/>
              </a:rPr>
              <a:t>を含有</a:t>
            </a:r>
          </a:p>
        </p:txBody>
      </p:sp>
      <p:sp>
        <p:nvSpPr>
          <p:cNvPr id="9" name="テキスト ボックス 8"/>
          <p:cNvSpPr txBox="1"/>
          <p:nvPr/>
        </p:nvSpPr>
        <p:spPr>
          <a:xfrm>
            <a:off x="2574969" y="1603169"/>
            <a:ext cx="2743201" cy="400110"/>
          </a:xfrm>
          <a:prstGeom prst="rect">
            <a:avLst/>
          </a:prstGeom>
          <a:solidFill>
            <a:schemeClr val="bg1"/>
          </a:solidFill>
          <a:ln w="38100">
            <a:solidFill>
              <a:schemeClr val="accent1">
                <a:lumMod val="75000"/>
              </a:schemeClr>
            </a:solidFill>
          </a:ln>
        </p:spPr>
        <p:txBody>
          <a:bodyPr wrap="square" rtlCol="0">
            <a:spAutoFit/>
          </a:bodyPr>
          <a:lstStyle/>
          <a:p>
            <a:r>
              <a:rPr lang="ja-JP" altLang="en-US" sz="2000">
                <a:solidFill>
                  <a:prstClr val="black"/>
                </a:solidFill>
                <a:latin typeface="BIZ UDPGothic" panose="020B0400000000000000" pitchFamily="34" charset="-128"/>
                <a:ea typeface="BIZ UDPGothic" panose="020B0400000000000000" pitchFamily="34" charset="-128"/>
              </a:rPr>
              <a:t>非公開とすべき場合</a:t>
            </a:r>
          </a:p>
        </p:txBody>
      </p:sp>
      <p:sp>
        <p:nvSpPr>
          <p:cNvPr id="11" name="角丸四角形 10"/>
          <p:cNvSpPr/>
          <p:nvPr/>
        </p:nvSpPr>
        <p:spPr>
          <a:xfrm>
            <a:off x="6476010" y="3552700"/>
            <a:ext cx="4061361" cy="961901"/>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6687" lvl="1" indent="-266687">
              <a:lnSpc>
                <a:spcPct val="120000"/>
              </a:lnSpc>
              <a:spcBef>
                <a:spcPts val="500"/>
              </a:spcBef>
              <a:buClr>
                <a:srgbClr val="B0CCB0"/>
              </a:buClr>
              <a:buSzPct val="76000"/>
              <a:buFont typeface="Wingdings" panose="05000000000000000000" pitchFamily="2" charset="2"/>
              <a:buChar char="l"/>
            </a:pPr>
            <a:r>
              <a:rPr lang="ja-JP" altLang="en-US" sz="1600">
                <a:solidFill>
                  <a:prstClr val="black"/>
                </a:solidFill>
                <a:latin typeface="BIZ UDPGothic" panose="020B0400000000000000" pitchFamily="34" charset="-128"/>
                <a:ea typeface="BIZ UDPGothic" panose="020B0400000000000000" pitchFamily="34" charset="-128"/>
              </a:rPr>
              <a:t>データ共有者の所属機関ポリシー</a:t>
            </a:r>
            <a:endParaRPr lang="en-US" altLang="ja-JP" sz="1600">
              <a:solidFill>
                <a:prstClr val="black"/>
              </a:solidFill>
              <a:latin typeface="BIZ UDPGothic" panose="020B0400000000000000" pitchFamily="34" charset="-128"/>
              <a:ea typeface="BIZ UDPGothic" panose="020B0400000000000000" pitchFamily="34" charset="-128"/>
            </a:endParaRPr>
          </a:p>
          <a:p>
            <a:pPr marL="266687" lvl="1" indent="-266687">
              <a:lnSpc>
                <a:spcPct val="120000"/>
              </a:lnSpc>
              <a:spcBef>
                <a:spcPts val="500"/>
              </a:spcBef>
              <a:buClr>
                <a:srgbClr val="B0CCB0"/>
              </a:buClr>
              <a:buSzPct val="76000"/>
              <a:buFont typeface="Wingdings" panose="05000000000000000000" pitchFamily="2" charset="2"/>
              <a:buChar char="l"/>
            </a:pPr>
            <a:r>
              <a:rPr lang="ja-JP" altLang="en-US" sz="1600">
                <a:solidFill>
                  <a:prstClr val="black"/>
                </a:solidFill>
                <a:latin typeface="BIZ UDPGothic" panose="020B0400000000000000" pitchFamily="34" charset="-128"/>
                <a:ea typeface="BIZ UDPGothic" panose="020B0400000000000000" pitchFamily="34" charset="-128"/>
              </a:rPr>
              <a:t>データ共有者間での取り決め</a:t>
            </a:r>
          </a:p>
        </p:txBody>
      </p:sp>
      <p:sp>
        <p:nvSpPr>
          <p:cNvPr id="12" name="下矢印 11"/>
          <p:cNvSpPr/>
          <p:nvPr/>
        </p:nvSpPr>
        <p:spPr>
          <a:xfrm rot="16200000">
            <a:off x="5520050" y="2117236"/>
            <a:ext cx="486889" cy="1161496"/>
          </a:xfrm>
          <a:prstGeom prst="down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BIZ UDPGothic" panose="020B0400000000000000" pitchFamily="34" charset="-128"/>
              <a:ea typeface="BIZ UDPGothic" panose="020B0400000000000000" pitchFamily="34" charset="-128"/>
            </a:endParaRPr>
          </a:p>
        </p:txBody>
      </p:sp>
      <p:sp>
        <p:nvSpPr>
          <p:cNvPr id="13" name="角丸四角形 12"/>
          <p:cNvSpPr/>
          <p:nvPr/>
        </p:nvSpPr>
        <p:spPr>
          <a:xfrm>
            <a:off x="6476012" y="4924303"/>
            <a:ext cx="4061361" cy="961901"/>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6687" lvl="1" indent="-266687">
              <a:lnSpc>
                <a:spcPct val="120000"/>
              </a:lnSpc>
              <a:spcBef>
                <a:spcPts val="500"/>
              </a:spcBef>
              <a:buClr>
                <a:srgbClr val="B0CCB0"/>
              </a:buClr>
              <a:buSzPct val="76000"/>
              <a:buFont typeface="Wingdings" panose="05000000000000000000" pitchFamily="2" charset="2"/>
              <a:buChar char="l"/>
            </a:pPr>
            <a:r>
              <a:rPr lang="ja-JP" altLang="en-US" sz="1867">
                <a:solidFill>
                  <a:prstClr val="black"/>
                </a:solidFill>
                <a:latin typeface="BIZ UDPGothic" panose="020B0400000000000000" pitchFamily="34" charset="-128"/>
                <a:ea typeface="BIZ UDPGothic" panose="020B0400000000000000" pitchFamily="34" charset="-128"/>
              </a:rPr>
              <a:t>データ共有者間での取り決め</a:t>
            </a:r>
          </a:p>
        </p:txBody>
      </p:sp>
      <p:sp>
        <p:nvSpPr>
          <p:cNvPr id="14" name="下矢印 13"/>
          <p:cNvSpPr/>
          <p:nvPr/>
        </p:nvSpPr>
        <p:spPr>
          <a:xfrm rot="16200000">
            <a:off x="5520050" y="3452900"/>
            <a:ext cx="486889" cy="1161496"/>
          </a:xfrm>
          <a:prstGeom prst="down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BIZ UDPGothic" panose="020B0400000000000000" pitchFamily="34" charset="-128"/>
              <a:ea typeface="BIZ UDPGothic" panose="020B0400000000000000" pitchFamily="34" charset="-128"/>
            </a:endParaRPr>
          </a:p>
        </p:txBody>
      </p:sp>
      <p:sp>
        <p:nvSpPr>
          <p:cNvPr id="15" name="下矢印 14"/>
          <p:cNvSpPr/>
          <p:nvPr/>
        </p:nvSpPr>
        <p:spPr>
          <a:xfrm rot="16200000">
            <a:off x="5529948" y="4824501"/>
            <a:ext cx="486889" cy="1161496"/>
          </a:xfrm>
          <a:prstGeom prst="down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BIZ UDPGothic" panose="020B0400000000000000" pitchFamily="34" charset="-128"/>
              <a:ea typeface="BIZ UDPGothic" panose="020B0400000000000000" pitchFamily="34" charset="-128"/>
            </a:endParaRPr>
          </a:p>
        </p:txBody>
      </p:sp>
      <p:sp>
        <p:nvSpPr>
          <p:cNvPr id="16" name="テキスト ボックス 15"/>
          <p:cNvSpPr txBox="1"/>
          <p:nvPr/>
        </p:nvSpPr>
        <p:spPr>
          <a:xfrm>
            <a:off x="7135089" y="1603169"/>
            <a:ext cx="2743201" cy="400110"/>
          </a:xfrm>
          <a:prstGeom prst="rect">
            <a:avLst/>
          </a:prstGeom>
          <a:solidFill>
            <a:schemeClr val="bg1"/>
          </a:solidFill>
          <a:ln w="38100">
            <a:solidFill>
              <a:schemeClr val="accent1">
                <a:lumMod val="75000"/>
              </a:schemeClr>
            </a:solidFill>
          </a:ln>
        </p:spPr>
        <p:txBody>
          <a:bodyPr wrap="square" rtlCol="0">
            <a:spAutoFit/>
          </a:bodyPr>
          <a:lstStyle/>
          <a:p>
            <a:pPr algn="ctr"/>
            <a:r>
              <a:rPr lang="ja-JP" altLang="en-US" sz="2000">
                <a:solidFill>
                  <a:prstClr val="black"/>
                </a:solidFill>
                <a:latin typeface="BIZ UDPGothic" panose="020B0400000000000000" pitchFamily="34" charset="-128"/>
                <a:ea typeface="BIZ UDPGothic" panose="020B0400000000000000" pitchFamily="34" charset="-128"/>
              </a:rPr>
              <a:t>確認すべき事項</a:t>
            </a:r>
          </a:p>
        </p:txBody>
      </p:sp>
      <p:sp>
        <p:nvSpPr>
          <p:cNvPr id="3" name="正方形/長方形 2">
            <a:extLst>
              <a:ext uri="{FF2B5EF4-FFF2-40B4-BE49-F238E27FC236}">
                <a16:creationId xmlns:a16="http://schemas.microsoft.com/office/drawing/2014/main" id="{8CD97F20-EFE5-27FF-13C4-32C365F2B3AF}"/>
              </a:ext>
            </a:extLst>
          </p:cNvPr>
          <p:cNvSpPr/>
          <p:nvPr/>
        </p:nvSpPr>
        <p:spPr>
          <a:xfrm>
            <a:off x="0" y="6565093"/>
            <a:ext cx="12192000" cy="2995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a:solidFill>
                  <a:sysClr val="windowText" lastClr="000000"/>
                </a:solidFill>
                <a:latin typeface="BIZ UDPGothic" panose="020B0400000000000000" pitchFamily="34" charset="-128"/>
                <a:ea typeface="BIZ UDPGothic" panose="020B0400000000000000" pitchFamily="34" charset="-128"/>
              </a:rPr>
              <a:t>吉田幸苗</a:t>
            </a:r>
            <a:r>
              <a:rPr lang="en-US" altLang="ja-JP" sz="1200" dirty="0">
                <a:solidFill>
                  <a:sysClr val="windowText" lastClr="000000"/>
                </a:solidFill>
                <a:latin typeface="BIZ UDPGothic" panose="020B0400000000000000" pitchFamily="34" charset="-128"/>
                <a:ea typeface="BIZ UDPGothic" panose="020B0400000000000000" pitchFamily="34" charset="-128"/>
              </a:rPr>
              <a:t> et al.</a:t>
            </a:r>
            <a:r>
              <a:rPr lang="ja-JP" altLang="en-US" sz="1200">
                <a:solidFill>
                  <a:sysClr val="windowText" lastClr="000000"/>
                </a:solidFill>
                <a:latin typeface="BIZ UDPGothic" panose="020B0400000000000000" pitchFamily="34" charset="-128"/>
                <a:ea typeface="BIZ UDPGothic" panose="020B0400000000000000" pitchFamily="34" charset="-128"/>
              </a:rPr>
              <a:t>（</a:t>
            </a:r>
            <a:r>
              <a:rPr lang="en-US" altLang="ja-JP" sz="1200" dirty="0">
                <a:solidFill>
                  <a:sysClr val="windowText" lastClr="000000"/>
                </a:solidFill>
                <a:latin typeface="BIZ UDPGothic" panose="020B0400000000000000" pitchFamily="34" charset="-128"/>
                <a:ea typeface="BIZ UDPGothic" panose="020B0400000000000000" pitchFamily="34" charset="-128"/>
              </a:rPr>
              <a:t>2021, 2, 10</a:t>
            </a:r>
            <a:r>
              <a:rPr lang="ja-JP" altLang="en-US" sz="1200">
                <a:solidFill>
                  <a:sysClr val="windowText" lastClr="000000"/>
                </a:solidFill>
                <a:latin typeface="BIZ UDPGothic" panose="020B0400000000000000" pitchFamily="34" charset="-128"/>
                <a:ea typeface="BIZ UDPGothic" panose="020B0400000000000000" pitchFamily="34" charset="-128"/>
              </a:rPr>
              <a:t>）「研究データ管理サービスの設計と実践</a:t>
            </a:r>
            <a:r>
              <a:rPr lang="en-US" altLang="ja-JP" sz="1200" dirty="0">
                <a:solidFill>
                  <a:sysClr val="windowText" lastClr="000000"/>
                </a:solidFill>
                <a:latin typeface="BIZ UDPGothic" panose="020B0400000000000000" pitchFamily="34" charset="-128"/>
                <a:ea typeface="BIZ UDPGothic" panose="020B0400000000000000" pitchFamily="34" charset="-128"/>
              </a:rPr>
              <a:t>_</a:t>
            </a:r>
            <a:r>
              <a:rPr lang="ja-JP" altLang="en-US" sz="1200">
                <a:solidFill>
                  <a:sysClr val="windowText" lastClr="000000"/>
                </a:solidFill>
                <a:latin typeface="BIZ UDPGothic" panose="020B0400000000000000" pitchFamily="34" charset="-128"/>
                <a:ea typeface="BIZ UDPGothic" panose="020B0400000000000000" pitchFamily="34" charset="-128"/>
              </a:rPr>
              <a:t>第５章</a:t>
            </a:r>
            <a:r>
              <a:rPr lang="en-US" altLang="ja-JP" sz="1200" dirty="0">
                <a:solidFill>
                  <a:sysClr val="windowText" lastClr="000000"/>
                </a:solidFill>
                <a:latin typeface="BIZ UDPGothic" panose="020B0400000000000000" pitchFamily="34" charset="-128"/>
                <a:ea typeface="BIZ UDPGothic" panose="020B0400000000000000" pitchFamily="34" charset="-128"/>
              </a:rPr>
              <a:t>_</a:t>
            </a:r>
            <a:r>
              <a:rPr lang="ja-JP" altLang="en-US" sz="1200">
                <a:solidFill>
                  <a:sysClr val="windowText" lastClr="000000"/>
                </a:solidFill>
                <a:latin typeface="BIZ UDPGothic" panose="020B0400000000000000" pitchFamily="34" charset="-128"/>
                <a:ea typeface="BIZ UDPGothic" panose="020B0400000000000000" pitchFamily="34" charset="-128"/>
              </a:rPr>
              <a:t>第</a:t>
            </a:r>
            <a:r>
              <a:rPr lang="en-US" altLang="ja-JP" sz="1200" dirty="0">
                <a:solidFill>
                  <a:sysClr val="windowText" lastClr="000000"/>
                </a:solidFill>
                <a:latin typeface="BIZ UDPGothic" panose="020B0400000000000000" pitchFamily="34" charset="-128"/>
                <a:ea typeface="BIZ UDPGothic" panose="020B0400000000000000" pitchFamily="34" charset="-128"/>
              </a:rPr>
              <a:t>2</a:t>
            </a:r>
            <a:r>
              <a:rPr lang="ja-JP" altLang="en-US" sz="1200">
                <a:solidFill>
                  <a:sysClr val="windowText" lastClr="000000"/>
                </a:solidFill>
                <a:latin typeface="BIZ UDPGothic" panose="020B0400000000000000" pitchFamily="34" charset="-128"/>
                <a:ea typeface="BIZ UDPGothic" panose="020B0400000000000000" pitchFamily="34" charset="-128"/>
              </a:rPr>
              <a:t>版」</a:t>
            </a:r>
            <a:r>
              <a:rPr lang="en-US" altLang="ja-JP" sz="1200" dirty="0">
                <a:solidFill>
                  <a:sysClr val="windowText" lastClr="000000"/>
                </a:solidFill>
                <a:latin typeface="BIZ UDPGothic" panose="020B0400000000000000" pitchFamily="34" charset="-128"/>
                <a:ea typeface="BIZ UDPGothic" panose="020B0400000000000000" pitchFamily="34" charset="-128"/>
              </a:rPr>
              <a:t>, p.5. </a:t>
            </a:r>
            <a:r>
              <a:rPr lang="en-US" altLang="ja-JP" sz="1200" dirty="0">
                <a:solidFill>
                  <a:sysClr val="windowText" lastClr="000000"/>
                </a:solidFill>
                <a:latin typeface="BIZ UDPGothic" panose="020B0400000000000000" pitchFamily="34" charset="-128"/>
                <a:ea typeface="BIZ UDPGothic" panose="020B0400000000000000" pitchFamily="34" charset="-128"/>
                <a:hlinkClick r:id="rId3"/>
              </a:rPr>
              <a:t>https://jpcoar.repo.nii.ac.jp/records/607</a:t>
            </a:r>
            <a:endParaRPr lang="ja-JP" altLang="en-US" sz="1200">
              <a:solidFill>
                <a:sysClr val="windowText" lastClr="000000"/>
              </a:solidFill>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3845296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BA221CB7-40DB-5E7E-C649-F8C6AC5D481E}"/>
              </a:ext>
            </a:extLst>
          </p:cNvPr>
          <p:cNvSpPr txBox="1">
            <a:spLocks/>
          </p:cNvSpPr>
          <p:nvPr/>
        </p:nvSpPr>
        <p:spPr bwMode="auto">
          <a:xfrm>
            <a:off x="0" y="0"/>
            <a:ext cx="12192000" cy="1124744"/>
          </a:xfrm>
          <a:prstGeom prst="rect">
            <a:avLst/>
          </a:prstGeom>
          <a:solidFill>
            <a:srgbClr val="2D28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kumimoji="1" sz="4800" b="0" i="0" kern="1200">
                <a:solidFill>
                  <a:schemeClr val="bg1"/>
                </a:solidFill>
                <a:latin typeface="BIZ UDPゴシック" panose="020B0400000000000000" pitchFamily="34" charset="-128"/>
                <a:ea typeface="BIZ UDPゴシック" panose="020B0400000000000000" pitchFamily="34" charset="-128"/>
                <a:cs typeface="BIZ UDPGothic" panose="020B0400000000000000" pitchFamily="34" charset="-128"/>
              </a:defRPr>
            </a:lvl1pPr>
            <a:lvl2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2pPr>
            <a:lvl3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3pPr>
            <a:lvl4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4pPr>
            <a:lvl5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5pPr>
            <a:lvl6pPr marL="609585" algn="ctr" rtl="0" fontAlgn="base">
              <a:spcBef>
                <a:spcPct val="0"/>
              </a:spcBef>
              <a:spcAft>
                <a:spcPct val="0"/>
              </a:spcAft>
              <a:defRPr kumimoji="1" sz="5867">
                <a:solidFill>
                  <a:schemeClr val="tx1"/>
                </a:solidFill>
                <a:latin typeface="Calibri" pitchFamily="34" charset="0"/>
                <a:ea typeface="ＭＳ Ｐゴシック" charset="-128"/>
              </a:defRPr>
            </a:lvl6pPr>
            <a:lvl7pPr marL="1219170" algn="ctr" rtl="0" fontAlgn="base">
              <a:spcBef>
                <a:spcPct val="0"/>
              </a:spcBef>
              <a:spcAft>
                <a:spcPct val="0"/>
              </a:spcAft>
              <a:defRPr kumimoji="1" sz="5867">
                <a:solidFill>
                  <a:schemeClr val="tx1"/>
                </a:solidFill>
                <a:latin typeface="Calibri" pitchFamily="34" charset="0"/>
                <a:ea typeface="ＭＳ Ｐゴシック" charset="-128"/>
              </a:defRPr>
            </a:lvl7pPr>
            <a:lvl8pPr marL="1828754" algn="ctr" rtl="0" fontAlgn="base">
              <a:spcBef>
                <a:spcPct val="0"/>
              </a:spcBef>
              <a:spcAft>
                <a:spcPct val="0"/>
              </a:spcAft>
              <a:defRPr kumimoji="1" sz="5867">
                <a:solidFill>
                  <a:schemeClr val="tx1"/>
                </a:solidFill>
                <a:latin typeface="Calibri" pitchFamily="34" charset="0"/>
                <a:ea typeface="ＭＳ Ｐゴシック" charset="-128"/>
              </a:defRPr>
            </a:lvl8pPr>
            <a:lvl9pPr marL="2438339" algn="ctr" rtl="0" fontAlgn="base">
              <a:spcBef>
                <a:spcPct val="0"/>
              </a:spcBef>
              <a:spcAft>
                <a:spcPct val="0"/>
              </a:spcAft>
              <a:defRPr kumimoji="1" sz="5867">
                <a:solidFill>
                  <a:schemeClr val="tx1"/>
                </a:solidFill>
                <a:latin typeface="Calibri" pitchFamily="34"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800" b="0" i="0" u="none" strike="noStrike" kern="1200" cap="none" spc="0" normalizeH="0" baseline="0" noProof="0" dirty="0">
                <a:ln>
                  <a:noFill/>
                </a:ln>
                <a:solidFill>
                  <a:sysClr val="window" lastClr="FFFFFF"/>
                </a:solidFill>
                <a:effectLst/>
                <a:uLnTx/>
                <a:uFillTx/>
                <a:latin typeface="BIZ UDPゴシック" panose="020B0400000000000000" pitchFamily="34" charset="-128"/>
                <a:ea typeface="BIZ UDPゴシック" panose="020B0400000000000000" pitchFamily="34" charset="-128"/>
              </a:rPr>
              <a:t>研究データの公開</a:t>
            </a:r>
          </a:p>
        </p:txBody>
      </p:sp>
      <p:sp>
        <p:nvSpPr>
          <p:cNvPr id="5" name="テキスト ボックス 4">
            <a:extLst>
              <a:ext uri="{FF2B5EF4-FFF2-40B4-BE49-F238E27FC236}">
                <a16:creationId xmlns:a16="http://schemas.microsoft.com/office/drawing/2014/main" id="{AE40C9D4-5C5F-4CA3-C72F-4C250FD59259}"/>
              </a:ext>
            </a:extLst>
          </p:cNvPr>
          <p:cNvSpPr txBox="1"/>
          <p:nvPr/>
        </p:nvSpPr>
        <p:spPr>
          <a:xfrm>
            <a:off x="-160" y="6423719"/>
            <a:ext cx="12192000" cy="461665"/>
          </a:xfrm>
          <a:prstGeom prst="rect">
            <a:avLst/>
          </a:prstGeom>
          <a:solidFill>
            <a:srgbClr val="EAEAEA"/>
          </a:solidFill>
        </p:spPr>
        <p:txBody>
          <a:bodyPr wrap="square" rtlCol="0">
            <a:spAutoFit/>
          </a:bodyPr>
          <a:lstStyle/>
          <a:p>
            <a:r>
              <a:rPr lang="ja-JP" altLang="en-US" sz="1200" dirty="0">
                <a:latin typeface="BIZ UDPGothic" panose="020B0400000000000000" pitchFamily="34" charset="-128"/>
                <a:ea typeface="BIZ UDPGothic" panose="020B0400000000000000" pitchFamily="34" charset="-128"/>
              </a:rPr>
              <a:t>九州大学データ駆動イノベーション推進本部研究データ管理支援部門</a:t>
            </a:r>
            <a:r>
              <a:rPr lang="en-US" altLang="ja-JP" sz="1200" dirty="0">
                <a:latin typeface="BIZ UDPGothic" panose="020B0400000000000000" pitchFamily="34" charset="-128"/>
                <a:ea typeface="BIZ UDPGothic" panose="020B0400000000000000" pitchFamily="34" charset="-128"/>
              </a:rPr>
              <a:t>, </a:t>
            </a:r>
            <a:r>
              <a:rPr lang="zh-TW" altLang="en-US" sz="1200" dirty="0">
                <a:latin typeface="BIZ UDPGothic" panose="020B0400000000000000" pitchFamily="34" charset="-128"/>
                <a:ea typeface="BIZ UDPGothic" panose="020B0400000000000000" pitchFamily="34" charset="-128"/>
              </a:rPr>
              <a:t>九州大学附属図書館図書館</a:t>
            </a:r>
            <a:r>
              <a:rPr lang="en-US" altLang="zh-TW" sz="1200" dirty="0">
                <a:latin typeface="BIZ UDPGothic" panose="020B0400000000000000" pitchFamily="34" charset="-128"/>
                <a:ea typeface="BIZ UDPGothic" panose="020B0400000000000000" pitchFamily="34" charset="-128"/>
              </a:rPr>
              <a:t>DX</a:t>
            </a:r>
            <a:r>
              <a:rPr lang="zh-TW" altLang="en-US" sz="1200" dirty="0">
                <a:latin typeface="BIZ UDPGothic" panose="020B0400000000000000" pitchFamily="34" charset="-128"/>
                <a:ea typeface="BIZ UDPGothic" panose="020B0400000000000000" pitchFamily="34" charset="-128"/>
              </a:rPr>
              <a:t>支援室</a:t>
            </a:r>
            <a:r>
              <a:rPr lang="ja-JP" altLang="en-US"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2023, 08</a:t>
            </a:r>
            <a:r>
              <a:rPr lang="ja-JP" altLang="en-US" sz="1200" dirty="0">
                <a:latin typeface="BIZ UDPGothic" panose="020B0400000000000000" pitchFamily="34" charset="-128"/>
                <a:ea typeface="BIZ UDPGothic" panose="020B0400000000000000" pitchFamily="34" charset="-128"/>
              </a:rPr>
              <a:t>）「はじめよう、研究データ管理」</a:t>
            </a:r>
            <a:r>
              <a:rPr lang="en-US" altLang="ja-JP" sz="1200" dirty="0">
                <a:latin typeface="BIZ UDPGothic" panose="020B0400000000000000" pitchFamily="34" charset="-128"/>
                <a:ea typeface="BIZ UDPGothic" panose="020B0400000000000000" pitchFamily="34" charset="-128"/>
              </a:rPr>
              <a:t>, 5_</a:t>
            </a:r>
            <a:r>
              <a:rPr lang="ja-JP" altLang="en-US" sz="1200" dirty="0">
                <a:latin typeface="BIZ UDPGothic" panose="020B0400000000000000" pitchFamily="34" charset="-128"/>
                <a:ea typeface="BIZ UDPGothic" panose="020B0400000000000000" pitchFamily="34" charset="-128"/>
              </a:rPr>
              <a:t>研究データの公開</a:t>
            </a:r>
            <a:r>
              <a:rPr lang="en-US" altLang="ja-JP" sz="1200" dirty="0">
                <a:latin typeface="BIZ UDPGothic" panose="020B0400000000000000" pitchFamily="34" charset="-128"/>
                <a:ea typeface="BIZ UDPGothic" panose="020B0400000000000000" pitchFamily="34" charset="-128"/>
              </a:rPr>
              <a:t>_202407</a:t>
            </a:r>
            <a:r>
              <a:rPr lang="ja-JP" altLang="en-US" sz="1200" dirty="0">
                <a:latin typeface="BIZ UDPGothic" panose="020B0400000000000000" pitchFamily="34" charset="-128"/>
                <a:ea typeface="BIZ UDPGothic" panose="020B0400000000000000" pitchFamily="34" charset="-128"/>
              </a:rPr>
              <a:t>改訂</a:t>
            </a:r>
            <a:r>
              <a:rPr lang="en-US" altLang="ja-JP" sz="1200" dirty="0">
                <a:latin typeface="BIZ UDPGothic" panose="020B0400000000000000" pitchFamily="34" charset="-128"/>
                <a:ea typeface="BIZ UDPGothic" panose="020B0400000000000000" pitchFamily="34" charset="-128"/>
              </a:rPr>
              <a:t>, p.</a:t>
            </a:r>
            <a:r>
              <a:rPr lang="ja-JP" altLang="en-US" sz="1200" dirty="0">
                <a:latin typeface="BIZ UDPGothic" panose="020B0400000000000000" pitchFamily="34" charset="-128"/>
                <a:ea typeface="BIZ UDPGothic" panose="020B0400000000000000" pitchFamily="34" charset="-128"/>
              </a:rPr>
              <a:t>３</a:t>
            </a:r>
            <a:r>
              <a:rPr lang="en-US" altLang="ja-JP" sz="1200"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3"/>
              </a:rPr>
              <a:t>https://doi.org/10.15017/6796147</a:t>
            </a:r>
            <a:r>
              <a:rPr lang="ja-JP" altLang="en-US" sz="1200">
                <a:latin typeface="BIZ UDPGothic" panose="020B0400000000000000" pitchFamily="34" charset="-128"/>
                <a:ea typeface="BIZ UDPGothic" panose="020B0400000000000000" pitchFamily="34" charset="-128"/>
              </a:rPr>
              <a:t>　</a:t>
            </a:r>
            <a:endParaRPr lang="en-US" altLang="ja-JP" sz="1200" dirty="0">
              <a:latin typeface="BIZ UDPGothic" panose="020B0400000000000000" pitchFamily="34" charset="-128"/>
              <a:ea typeface="BIZ UDPGothic" panose="020B0400000000000000" pitchFamily="34" charset="-128"/>
            </a:endParaRPr>
          </a:p>
        </p:txBody>
      </p:sp>
      <p:pic>
        <p:nvPicPr>
          <p:cNvPr id="14" name="図 13">
            <a:extLst>
              <a:ext uri="{FF2B5EF4-FFF2-40B4-BE49-F238E27FC236}">
                <a16:creationId xmlns:a16="http://schemas.microsoft.com/office/drawing/2014/main" id="{62B19372-2F78-D630-06CF-707DB9098EB1}"/>
              </a:ext>
            </a:extLst>
          </p:cNvPr>
          <p:cNvPicPr>
            <a:picLocks noChangeAspect="1"/>
          </p:cNvPicPr>
          <p:nvPr/>
        </p:nvPicPr>
        <p:blipFill>
          <a:blip r:embed="rId4"/>
          <a:srcRect r="436" b="597"/>
          <a:stretch/>
        </p:blipFill>
        <p:spPr>
          <a:xfrm>
            <a:off x="2757597" y="1196497"/>
            <a:ext cx="6647660" cy="4986589"/>
          </a:xfrm>
          <a:prstGeom prst="rect">
            <a:avLst/>
          </a:prstGeom>
          <a:ln>
            <a:solidFill>
              <a:schemeClr val="bg1">
                <a:lumMod val="75000"/>
              </a:schemeClr>
            </a:solidFill>
          </a:ln>
        </p:spPr>
      </p:pic>
      <p:sp>
        <p:nvSpPr>
          <p:cNvPr id="2" name="页脚占位符 4">
            <a:extLst>
              <a:ext uri="{FF2B5EF4-FFF2-40B4-BE49-F238E27FC236}">
                <a16:creationId xmlns:a16="http://schemas.microsoft.com/office/drawing/2014/main" id="{2F5C111C-184E-28B3-1440-82C09566CC19}"/>
              </a:ext>
            </a:extLst>
          </p:cNvPr>
          <p:cNvSpPr>
            <a:spLocks noGrp="1" noChangeArrowheads="1"/>
          </p:cNvSpPr>
          <p:nvPr/>
        </p:nvSpPr>
        <p:spPr bwMode="auto">
          <a:xfrm>
            <a:off x="4724737" y="4116756"/>
            <a:ext cx="4680520" cy="768424"/>
          </a:xfrm>
          <a:prstGeom prst="rect">
            <a:avLst/>
          </a:prstGeom>
          <a:solidFill>
            <a:schemeClr val="bg1"/>
          </a:solidFill>
          <a:ln>
            <a:noFill/>
          </a:ln>
        </p:spPr>
        <p:txBody>
          <a:bodyPr/>
          <a:lstStyle/>
          <a:p>
            <a:r>
              <a:rPr lang="en-US" altLang="ja-JP" sz="1000" dirty="0">
                <a:latin typeface="Calibri" panose="020F0502020204030204" pitchFamily="34" charset="0"/>
                <a:ea typeface="BIZ UDPゴシック" panose="020B0400000000000000" pitchFamily="50" charset="-128"/>
                <a:hlinkClick r:id="rId5"/>
              </a:rPr>
              <a:t>https://www.mext.go.jp/b_menu/shingi/gijyutu/gijyutu4/036/attach/1378756.htm</a:t>
            </a:r>
            <a:r>
              <a:rPr lang="en-US" altLang="ja-JP" sz="1000" dirty="0">
                <a:latin typeface="Calibri" panose="020F0502020204030204" pitchFamily="34" charset="0"/>
                <a:ea typeface="BIZ UDPゴシック" panose="020B0400000000000000" pitchFamily="50" charset="-128"/>
              </a:rPr>
              <a:t> </a:t>
            </a:r>
          </a:p>
          <a:p>
            <a:r>
              <a:rPr lang="zh-TW" altLang="en-US" sz="1000" dirty="0">
                <a:latin typeface="Calibri" panose="020F0502020204030204" pitchFamily="34" charset="0"/>
                <a:ea typeface="BIZ UDPゴシック" panose="020B0400000000000000" pitchFamily="50" charset="-128"/>
              </a:rPr>
              <a:t>第</a:t>
            </a:r>
            <a:r>
              <a:rPr lang="en-US" altLang="zh-TW" sz="1000" dirty="0">
                <a:latin typeface="Calibri" panose="020F0502020204030204" pitchFamily="34" charset="0"/>
                <a:ea typeface="BIZ UDPゴシック" panose="020B0400000000000000" pitchFamily="50" charset="-128"/>
              </a:rPr>
              <a:t>8</a:t>
            </a:r>
            <a:r>
              <a:rPr lang="zh-TW" altLang="en-US" sz="1000" dirty="0">
                <a:latin typeface="Calibri" panose="020F0502020204030204" pitchFamily="34" charset="0"/>
                <a:ea typeface="BIZ UDPゴシック" panose="020B0400000000000000" pitchFamily="50" charset="-128"/>
              </a:rPr>
              <a:t>期学術情報委員会（第</a:t>
            </a:r>
            <a:r>
              <a:rPr lang="en-US" altLang="zh-TW" sz="1000" dirty="0">
                <a:latin typeface="Calibri" panose="020F0502020204030204" pitchFamily="34" charset="0"/>
                <a:ea typeface="BIZ UDPゴシック" panose="020B0400000000000000" pitchFamily="50" charset="-128"/>
              </a:rPr>
              <a:t>8</a:t>
            </a:r>
            <a:r>
              <a:rPr lang="zh-TW" altLang="en-US" sz="1000" dirty="0">
                <a:latin typeface="Calibri" panose="020F0502020204030204" pitchFamily="34" charset="0"/>
                <a:ea typeface="BIZ UDPゴシック" panose="020B0400000000000000" pitchFamily="50" charset="-128"/>
              </a:rPr>
              <a:t>回）　配付資料</a:t>
            </a:r>
            <a:endParaRPr lang="en-US" altLang="zh-TW" sz="1000" dirty="0">
              <a:latin typeface="Calibri" panose="020F0502020204030204" pitchFamily="34" charset="0"/>
              <a:ea typeface="BIZ UDPゴシック" panose="020B0400000000000000" pitchFamily="50" charset="-128"/>
            </a:endParaRPr>
          </a:p>
          <a:p>
            <a:r>
              <a:rPr lang="ja-JP" altLang="en-US" sz="1000" dirty="0">
                <a:latin typeface="Calibri" panose="020F0502020204030204" pitchFamily="34" charset="0"/>
                <a:ea typeface="BIZ UDPゴシック" panose="020B0400000000000000" pitchFamily="50" charset="-128"/>
              </a:rPr>
              <a:t>資料</a:t>
            </a:r>
            <a:r>
              <a:rPr lang="en-US" altLang="ja-JP" sz="1000" dirty="0">
                <a:latin typeface="Calibri" panose="020F0502020204030204" pitchFamily="34" charset="0"/>
                <a:ea typeface="BIZ UDPゴシック" panose="020B0400000000000000" pitchFamily="50" charset="-128"/>
              </a:rPr>
              <a:t>3</a:t>
            </a:r>
            <a:r>
              <a:rPr lang="ja-JP" altLang="en-US" sz="1000" dirty="0">
                <a:latin typeface="Calibri" panose="020F0502020204030204" pitchFamily="34" charset="0"/>
                <a:ea typeface="BIZ UDPゴシック" panose="020B0400000000000000" pitchFamily="50" charset="-128"/>
              </a:rPr>
              <a:t>　学術情報のオープン化に係る研究データの公開等について（案）　より</a:t>
            </a:r>
            <a:endParaRPr lang="en-US" altLang="ja-JP" sz="1000" dirty="0">
              <a:solidFill>
                <a:srgbClr val="323232"/>
              </a:solidFill>
              <a:ea typeface="BIZ UDPゴシック" panose="020B0400000000000000" pitchFamily="50" charset="-128"/>
            </a:endParaRPr>
          </a:p>
        </p:txBody>
      </p:sp>
    </p:spTree>
    <p:extLst>
      <p:ext uri="{BB962C8B-B14F-4D97-AF65-F5344CB8AC3E}">
        <p14:creationId xmlns:p14="http://schemas.microsoft.com/office/powerpoint/2010/main" val="2958989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BA04552B-4D70-E006-41C0-9323F5B1F620}"/>
              </a:ext>
            </a:extLst>
          </p:cNvPr>
          <p:cNvSpPr/>
          <p:nvPr/>
        </p:nvSpPr>
        <p:spPr>
          <a:xfrm>
            <a:off x="0" y="6503066"/>
            <a:ext cx="12192000" cy="3510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a:solidFill>
                  <a:schemeClr val="tx1"/>
                </a:solidFill>
                <a:latin typeface="BIZ UDPGothic" panose="020B0400000000000000" pitchFamily="34" charset="-128"/>
                <a:ea typeface="BIZ UDPGothic" panose="020B0400000000000000" pitchFamily="34" charset="-128"/>
              </a:rPr>
              <a:t>西薗由依</a:t>
            </a:r>
            <a:r>
              <a:rPr lang="en-US" altLang="ja-JP" sz="1200" dirty="0">
                <a:solidFill>
                  <a:schemeClr val="tx1"/>
                </a:solidFill>
                <a:latin typeface="BIZ UDPGothic" panose="020B0400000000000000" pitchFamily="34" charset="-128"/>
                <a:ea typeface="BIZ UDPGothic" panose="020B0400000000000000" pitchFamily="34" charset="-128"/>
              </a:rPr>
              <a:t> et al.</a:t>
            </a:r>
            <a:r>
              <a:rPr lang="ja-JP" altLang="en-US" sz="1200">
                <a:solidFill>
                  <a:schemeClr val="tx1"/>
                </a:solidFill>
                <a:latin typeface="BIZ UDPGothic" panose="020B0400000000000000" pitchFamily="34" charset="-128"/>
                <a:ea typeface="BIZ UDPGothic" panose="020B0400000000000000" pitchFamily="34" charset="-128"/>
              </a:rPr>
              <a:t>（</a:t>
            </a:r>
            <a:r>
              <a:rPr lang="en-US" altLang="ja-JP" sz="1200" dirty="0">
                <a:solidFill>
                  <a:schemeClr val="tx1"/>
                </a:solidFill>
                <a:latin typeface="BIZ UDPGothic" panose="020B0400000000000000" pitchFamily="34" charset="-128"/>
                <a:ea typeface="BIZ UDPGothic" panose="020B0400000000000000" pitchFamily="34" charset="-128"/>
              </a:rPr>
              <a:t>2020, 10, 29</a:t>
            </a:r>
            <a:r>
              <a:rPr lang="ja-JP" altLang="en-US" sz="1200">
                <a:solidFill>
                  <a:schemeClr val="tx1"/>
                </a:solidFill>
                <a:latin typeface="BIZ UDPGothic" panose="020B0400000000000000" pitchFamily="34" charset="-128"/>
                <a:ea typeface="BIZ UDPGothic" panose="020B0400000000000000" pitchFamily="34" charset="-128"/>
              </a:rPr>
              <a:t>）「研究者のための研究データマネジメント</a:t>
            </a:r>
            <a:r>
              <a:rPr lang="en-US" altLang="ja-JP" sz="1200" dirty="0">
                <a:solidFill>
                  <a:schemeClr val="tx1"/>
                </a:solidFill>
                <a:latin typeface="BIZ UDPGothic" panose="020B0400000000000000" pitchFamily="34" charset="-128"/>
                <a:ea typeface="BIZ UDPGothic" panose="020B0400000000000000" pitchFamily="34" charset="-128"/>
              </a:rPr>
              <a:t>_</a:t>
            </a:r>
            <a:r>
              <a:rPr lang="ja-JP" altLang="en-US" sz="1200">
                <a:solidFill>
                  <a:schemeClr val="tx1"/>
                </a:solidFill>
                <a:latin typeface="BIZ UDPGothic" panose="020B0400000000000000" pitchFamily="34" charset="-128"/>
                <a:ea typeface="BIZ UDPGothic" panose="020B0400000000000000" pitchFamily="34" charset="-128"/>
              </a:rPr>
              <a:t>研究後</a:t>
            </a:r>
            <a:r>
              <a:rPr lang="en-US" altLang="ja-JP" sz="1200" dirty="0">
                <a:solidFill>
                  <a:schemeClr val="tx1"/>
                </a:solidFill>
                <a:latin typeface="BIZ UDPGothic" panose="020B0400000000000000" pitchFamily="34" charset="-128"/>
                <a:ea typeface="BIZ UDPGothic" panose="020B0400000000000000" pitchFamily="34" charset="-128"/>
              </a:rPr>
              <a:t>_</a:t>
            </a:r>
            <a:r>
              <a:rPr lang="ja-JP" altLang="en-US" sz="1200">
                <a:solidFill>
                  <a:schemeClr val="tx1"/>
                </a:solidFill>
                <a:latin typeface="BIZ UDPGothic" panose="020B0400000000000000" pitchFamily="34" charset="-128"/>
                <a:ea typeface="BIZ UDPGothic" panose="020B0400000000000000" pitchFamily="34" charset="-128"/>
              </a:rPr>
              <a:t>データ公開方針の決定」</a:t>
            </a:r>
            <a:r>
              <a:rPr lang="en-US" altLang="ja-JP" sz="1200" dirty="0">
                <a:solidFill>
                  <a:schemeClr val="tx1"/>
                </a:solidFill>
                <a:latin typeface="BIZ UDPGothic" panose="020B0400000000000000" pitchFamily="34" charset="-128"/>
                <a:ea typeface="BIZ UDPGothic" panose="020B0400000000000000" pitchFamily="34" charset="-128"/>
              </a:rPr>
              <a:t>, pp.4, 5. </a:t>
            </a:r>
            <a:r>
              <a:rPr lang="en-US" altLang="ja-JP" sz="1200" dirty="0">
                <a:solidFill>
                  <a:schemeClr val="tx1"/>
                </a:solidFill>
                <a:latin typeface="BIZ UDPGothic" panose="020B0400000000000000" pitchFamily="34" charset="-128"/>
                <a:ea typeface="BIZ UDPGothic" panose="020B0400000000000000" pitchFamily="34" charset="-128"/>
                <a:hlinkClick r:id="rId3"/>
              </a:rPr>
              <a:t>https://jpcoar.repo.nii.ac.jp/records/294</a:t>
            </a:r>
            <a:r>
              <a:rPr lang="ja-JP" altLang="en-US" sz="1200">
                <a:solidFill>
                  <a:schemeClr val="tx1"/>
                </a:solidFill>
                <a:latin typeface="BIZ UDPGothic" panose="020B0400000000000000" pitchFamily="34" charset="-128"/>
                <a:ea typeface="BIZ UDPGothic" panose="020B0400000000000000" pitchFamily="34" charset="-128"/>
              </a:rPr>
              <a:t>を一部加工。</a:t>
            </a:r>
          </a:p>
        </p:txBody>
      </p:sp>
      <p:sp>
        <p:nvSpPr>
          <p:cNvPr id="6" name="メモ 5">
            <a:extLst>
              <a:ext uri="{FF2B5EF4-FFF2-40B4-BE49-F238E27FC236}">
                <a16:creationId xmlns:a16="http://schemas.microsoft.com/office/drawing/2014/main" id="{41A14607-0AD5-8F9E-9388-FECDAE7FC69D}"/>
              </a:ext>
            </a:extLst>
          </p:cNvPr>
          <p:cNvSpPr/>
          <p:nvPr/>
        </p:nvSpPr>
        <p:spPr>
          <a:xfrm rot="10800000">
            <a:off x="6005234" y="1168964"/>
            <a:ext cx="5860308" cy="5318285"/>
          </a:xfrm>
          <a:prstGeom prst="foldedCorner">
            <a:avLst>
              <a:gd name="adj" fmla="val 621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BIZ UDPGothic" panose="020B0400000000000000" pitchFamily="34" charset="-128"/>
              <a:ea typeface="BIZ UDPGothic" panose="020B0400000000000000" pitchFamily="34" charset="-128"/>
            </a:endParaRPr>
          </a:p>
        </p:txBody>
      </p:sp>
      <p:sp>
        <p:nvSpPr>
          <p:cNvPr id="5" name="メモ 5">
            <a:extLst>
              <a:ext uri="{FF2B5EF4-FFF2-40B4-BE49-F238E27FC236}">
                <a16:creationId xmlns:a16="http://schemas.microsoft.com/office/drawing/2014/main" id="{05108806-B4FF-10AD-3CA2-5CFA941A12AA}"/>
              </a:ext>
            </a:extLst>
          </p:cNvPr>
          <p:cNvSpPr/>
          <p:nvPr/>
        </p:nvSpPr>
        <p:spPr>
          <a:xfrm rot="10800000">
            <a:off x="363670" y="1168965"/>
            <a:ext cx="5504959" cy="5318283"/>
          </a:xfrm>
          <a:prstGeom prst="foldedCorner">
            <a:avLst>
              <a:gd name="adj" fmla="val 56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BIZ UDPGothic" panose="020B0400000000000000" pitchFamily="34" charset="-128"/>
              <a:ea typeface="BIZ UDPGothic" panose="020B0400000000000000" pitchFamily="34" charset="-128"/>
            </a:endParaRPr>
          </a:p>
        </p:txBody>
      </p:sp>
      <p:sp>
        <p:nvSpPr>
          <p:cNvPr id="2" name="タイトル 1"/>
          <p:cNvSpPr>
            <a:spLocks noGrp="1"/>
          </p:cNvSpPr>
          <p:nvPr>
            <p:ph type="title"/>
          </p:nvPr>
        </p:nvSpPr>
        <p:spPr/>
        <p:txBody>
          <a:bodyPr>
            <a:noAutofit/>
          </a:bodyPr>
          <a:lstStyle/>
          <a:p>
            <a:r>
              <a:rPr lang="ja-JP" altLang="en-US">
                <a:latin typeface="BIZ UDPGothic" panose="020B0400000000000000" pitchFamily="34" charset="-128"/>
              </a:rPr>
              <a:t>研究データ公開に関わるポリシー</a:t>
            </a:r>
            <a:endParaRPr lang="ja-JP" altLang="en-US"/>
          </a:p>
        </p:txBody>
      </p:sp>
      <p:sp>
        <p:nvSpPr>
          <p:cNvPr id="3" name="コンテンツ プレースホルダー 2"/>
          <p:cNvSpPr>
            <a:spLocks noGrp="1"/>
          </p:cNvSpPr>
          <p:nvPr>
            <p:ph idx="1"/>
          </p:nvPr>
        </p:nvSpPr>
        <p:spPr>
          <a:xfrm>
            <a:off x="589761" y="1257740"/>
            <a:ext cx="5441457" cy="545897"/>
          </a:xfrm>
        </p:spPr>
        <p:txBody>
          <a:bodyPr>
            <a:normAutofit/>
          </a:bodyPr>
          <a:lstStyle/>
          <a:p>
            <a:pPr>
              <a:buFont typeface="Wingdings" panose="05000000000000000000" pitchFamily="2" charset="2"/>
              <a:buChar char="u"/>
            </a:pPr>
            <a:r>
              <a:rPr lang="ja-JP" altLang="en-US" sz="2133" b="1"/>
              <a:t>機関レベルのデータ共有・公開の方針例</a:t>
            </a:r>
            <a:endParaRPr lang="en-US" altLang="ja-JP" sz="2133"/>
          </a:p>
        </p:txBody>
      </p:sp>
      <p:sp>
        <p:nvSpPr>
          <p:cNvPr id="8" name="テキスト ボックス 7">
            <a:extLst>
              <a:ext uri="{FF2B5EF4-FFF2-40B4-BE49-F238E27FC236}">
                <a16:creationId xmlns:a16="http://schemas.microsoft.com/office/drawing/2014/main" id="{16E03474-5C9E-8378-0608-464BB80D334F}"/>
              </a:ext>
            </a:extLst>
          </p:cNvPr>
          <p:cNvSpPr txBox="1"/>
          <p:nvPr/>
        </p:nvSpPr>
        <p:spPr>
          <a:xfrm>
            <a:off x="400193" y="1751548"/>
            <a:ext cx="5427784" cy="3690947"/>
          </a:xfrm>
          <a:prstGeom prst="rect">
            <a:avLst/>
          </a:prstGeom>
          <a:noFill/>
        </p:spPr>
        <p:txBody>
          <a:bodyPr wrap="square">
            <a:spAutoFit/>
          </a:bodyPr>
          <a:lstStyle/>
          <a:p>
            <a:pPr marL="380990" indent="-380990">
              <a:spcAft>
                <a:spcPts val="800"/>
              </a:spcAft>
              <a:buFont typeface="Wingdings" panose="05000000000000000000" pitchFamily="2" charset="2"/>
              <a:buChar char="l"/>
            </a:pPr>
            <a:r>
              <a:rPr lang="ja-JP" altLang="en-US" sz="1600" b="1" dirty="0">
                <a:latin typeface="BIZ UDPGothic" panose="020B0400000000000000" pitchFamily="34" charset="-128"/>
                <a:ea typeface="BIZ UDPGothic" panose="020B0400000000000000" pitchFamily="34" charset="-128"/>
              </a:rPr>
              <a:t>国立環境研究所</a:t>
            </a:r>
            <a:endParaRPr lang="en-US" altLang="ja-JP" sz="1600" b="1" dirty="0">
              <a:latin typeface="BIZ UDPGothic" panose="020B0400000000000000" pitchFamily="34" charset="-128"/>
              <a:ea typeface="BIZ UDPGothic" panose="020B0400000000000000" pitchFamily="34" charset="-128"/>
            </a:endParaRPr>
          </a:p>
          <a:p>
            <a:r>
              <a:rPr lang="ja-JP" altLang="en-US" sz="1600" dirty="0">
                <a:latin typeface="BIZ UDPGothic" panose="020B0400000000000000" pitchFamily="34" charset="-128"/>
                <a:ea typeface="BIZ UDPGothic" panose="020B0400000000000000" pitchFamily="34" charset="-128"/>
              </a:rPr>
              <a:t>「国立研究開発法人国立環境研究所データの公開に関する基本方針（データポリシー）」（</a:t>
            </a:r>
            <a:r>
              <a:rPr lang="en-US" altLang="ja-JP" sz="1600" dirty="0">
                <a:latin typeface="BIZ UDPGothic" panose="020B0400000000000000" pitchFamily="34" charset="-128"/>
                <a:ea typeface="BIZ UDPGothic" panose="020B0400000000000000" pitchFamily="34" charset="-128"/>
              </a:rPr>
              <a:t>2017</a:t>
            </a:r>
            <a:r>
              <a:rPr lang="ja-JP" altLang="en-US" sz="1600" dirty="0">
                <a:latin typeface="BIZ UDPGothic" panose="020B0400000000000000" pitchFamily="34" charset="-128"/>
                <a:ea typeface="BIZ UDPGothic" panose="020B0400000000000000" pitchFamily="34" charset="-128"/>
              </a:rPr>
              <a:t>年</a:t>
            </a:r>
            <a:r>
              <a:rPr lang="en-US" altLang="ja-JP" sz="1600" dirty="0">
                <a:latin typeface="BIZ UDPGothic" panose="020B0400000000000000" pitchFamily="34" charset="-128"/>
                <a:ea typeface="BIZ UDPGothic" panose="020B0400000000000000" pitchFamily="34" charset="-128"/>
              </a:rPr>
              <a:t>4</a:t>
            </a:r>
            <a:r>
              <a:rPr lang="ja-JP" altLang="en-US" sz="1600" dirty="0">
                <a:latin typeface="BIZ UDPGothic" panose="020B0400000000000000" pitchFamily="34" charset="-128"/>
                <a:ea typeface="BIZ UDPGothic" panose="020B0400000000000000" pitchFamily="34" charset="-128"/>
              </a:rPr>
              <a:t>月</a:t>
            </a:r>
            <a:r>
              <a:rPr lang="en-US" altLang="ja-JP" sz="1600" dirty="0">
                <a:latin typeface="BIZ UDPGothic" panose="020B0400000000000000" pitchFamily="34" charset="-128"/>
                <a:ea typeface="BIZ UDPGothic" panose="020B0400000000000000" pitchFamily="34" charset="-128"/>
              </a:rPr>
              <a:t>1</a:t>
            </a:r>
            <a:r>
              <a:rPr lang="ja-JP" altLang="en-US" sz="1600" dirty="0">
                <a:latin typeface="BIZ UDPGothic" panose="020B0400000000000000" pitchFamily="34" charset="-128"/>
                <a:ea typeface="BIZ UDPGothic" panose="020B0400000000000000" pitchFamily="34" charset="-128"/>
              </a:rPr>
              <a:t>日）　</a:t>
            </a:r>
            <a:r>
              <a:rPr lang="en-US" altLang="ja-JP" sz="1400" dirty="0">
                <a:latin typeface="BIZ UDPGothic" panose="020B0400000000000000" pitchFamily="34" charset="-128"/>
                <a:ea typeface="BIZ UDPGothic" panose="020B0400000000000000" pitchFamily="34" charset="-128"/>
                <a:hlinkClick r:id="rId4"/>
              </a:rPr>
              <a:t>https://www.nies.go.jp/kihon/kitei/kt_datapolicy.pdf</a:t>
            </a:r>
            <a:endParaRPr lang="en-US" altLang="ja-JP" sz="1600" dirty="0">
              <a:latin typeface="BIZ UDPGothic" panose="020B0400000000000000" pitchFamily="34" charset="-128"/>
              <a:ea typeface="BIZ UDPGothic" panose="020B0400000000000000" pitchFamily="34" charset="-128"/>
            </a:endParaRPr>
          </a:p>
          <a:p>
            <a:pPr lvl="2"/>
            <a:endParaRPr lang="en-US" altLang="ja-JP" sz="1600" dirty="0">
              <a:latin typeface="BIZ UDPGothic" panose="020B0400000000000000" pitchFamily="34" charset="-128"/>
              <a:ea typeface="BIZ UDPGothic" panose="020B0400000000000000" pitchFamily="34" charset="-128"/>
            </a:endParaRPr>
          </a:p>
          <a:p>
            <a:pPr marL="380990" indent="-380990">
              <a:spcAft>
                <a:spcPts val="800"/>
              </a:spcAft>
              <a:buFont typeface="Wingdings" panose="05000000000000000000" pitchFamily="2" charset="2"/>
              <a:buChar char="l"/>
            </a:pPr>
            <a:r>
              <a:rPr lang="ja-JP" altLang="en-US" sz="1600" b="1" dirty="0">
                <a:latin typeface="BIZ UDPGothic" panose="020B0400000000000000" pitchFamily="34" charset="-128"/>
                <a:ea typeface="BIZ UDPGothic" panose="020B0400000000000000" pitchFamily="34" charset="-128"/>
              </a:rPr>
              <a:t>日本医療研究開発機構</a:t>
            </a:r>
            <a:endParaRPr lang="en-US" altLang="ja-JP" sz="1600" b="1" dirty="0">
              <a:latin typeface="BIZ UDPGothic" panose="020B0400000000000000" pitchFamily="34" charset="-128"/>
              <a:ea typeface="BIZ UDPGothic" panose="020B0400000000000000" pitchFamily="34" charset="-128"/>
            </a:endParaRPr>
          </a:p>
          <a:p>
            <a:r>
              <a:rPr lang="ja-JP" altLang="en-US" sz="1600" dirty="0">
                <a:latin typeface="BIZ UDPGothic" panose="020B0400000000000000" pitchFamily="34" charset="-128"/>
                <a:ea typeface="BIZ UDPGothic" panose="020B0400000000000000" pitchFamily="34" charset="-128"/>
              </a:rPr>
              <a:t>「ゲノム医療実現のためのデータシェアリングポリシー」（</a:t>
            </a:r>
            <a:r>
              <a:rPr lang="en-US" altLang="ja-JP" sz="1600" dirty="0">
                <a:latin typeface="BIZ UDPGothic" panose="020B0400000000000000" pitchFamily="34" charset="-128"/>
                <a:ea typeface="BIZ UDPGothic" panose="020B0400000000000000" pitchFamily="34" charset="-128"/>
              </a:rPr>
              <a:t>2016</a:t>
            </a:r>
            <a:r>
              <a:rPr lang="ja-JP" altLang="en-US" sz="1600" dirty="0">
                <a:latin typeface="BIZ UDPGothic" panose="020B0400000000000000" pitchFamily="34" charset="-128"/>
                <a:ea typeface="BIZ UDPGothic" panose="020B0400000000000000" pitchFamily="34" charset="-128"/>
              </a:rPr>
              <a:t>年</a:t>
            </a:r>
            <a:r>
              <a:rPr lang="en-US" altLang="ja-JP" sz="1600" dirty="0">
                <a:latin typeface="BIZ UDPGothic" panose="020B0400000000000000" pitchFamily="34" charset="-128"/>
                <a:ea typeface="BIZ UDPGothic" panose="020B0400000000000000" pitchFamily="34" charset="-128"/>
              </a:rPr>
              <a:t>4</a:t>
            </a:r>
            <a:r>
              <a:rPr lang="ja-JP" altLang="en-US" sz="1600" dirty="0">
                <a:latin typeface="BIZ UDPGothic" panose="020B0400000000000000" pitchFamily="34" charset="-128"/>
                <a:ea typeface="BIZ UDPGothic" panose="020B0400000000000000" pitchFamily="34" charset="-128"/>
              </a:rPr>
              <a:t>月）</a:t>
            </a:r>
            <a:r>
              <a:rPr lang="en-US" altLang="ja-JP" sz="1467" dirty="0">
                <a:latin typeface="BIZ UDPGothic" panose="020B0400000000000000" pitchFamily="34" charset="-128"/>
                <a:ea typeface="BIZ UDPGothic" panose="020B0400000000000000" pitchFamily="34" charset="-128"/>
                <a:hlinkClick r:id="rId5"/>
              </a:rPr>
              <a:t>https://www.amed.go.jp/content/000023353.pdfhttps://humandbs.biosciencedbc.jp/files/DAC/4th_meeting/2_ref_AMED_DSP.pdf</a:t>
            </a:r>
            <a:endParaRPr lang="en-US" altLang="ja-JP" sz="1600" dirty="0">
              <a:latin typeface="BIZ UDPGothic" panose="020B0400000000000000" pitchFamily="34" charset="-128"/>
              <a:ea typeface="BIZ UDPGothic" panose="020B0400000000000000" pitchFamily="34" charset="-128"/>
            </a:endParaRPr>
          </a:p>
          <a:p>
            <a:pPr>
              <a:spcBef>
                <a:spcPts val="267"/>
              </a:spcBef>
            </a:pPr>
            <a:r>
              <a:rPr lang="ja-JP" altLang="en-US" sz="1600" dirty="0">
                <a:latin typeface="BIZ UDPGothic" panose="020B0400000000000000" pitchFamily="34" charset="-128"/>
                <a:ea typeface="BIZ UDPGothic" panose="020B0400000000000000" pitchFamily="34" charset="-128"/>
              </a:rPr>
              <a:t>共同研究契約や個別の契約により公開制限が定められている場合は、研究パートナー、委託元などとの契約を遵守する必要がある</a:t>
            </a:r>
          </a:p>
        </p:txBody>
      </p:sp>
      <p:sp>
        <p:nvSpPr>
          <p:cNvPr id="9" name="コンテンツ プレースホルダー 2">
            <a:extLst>
              <a:ext uri="{FF2B5EF4-FFF2-40B4-BE49-F238E27FC236}">
                <a16:creationId xmlns:a16="http://schemas.microsoft.com/office/drawing/2014/main" id="{D726AA45-34D4-6B95-8474-95F1E0E701FA}"/>
              </a:ext>
            </a:extLst>
          </p:cNvPr>
          <p:cNvSpPr txBox="1">
            <a:spLocks/>
          </p:cNvSpPr>
          <p:nvPr/>
        </p:nvSpPr>
        <p:spPr bwMode="auto">
          <a:xfrm>
            <a:off x="6190271" y="1235169"/>
            <a:ext cx="4235155" cy="54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normAutofit/>
          </a:bodyPr>
          <a:lstStyle>
            <a:lvl1pPr marL="198820" indent="-198820" algn="l" rtl="0" eaLnBrk="1" fontAlgn="base" hangingPunct="1">
              <a:spcBef>
                <a:spcPct val="20000"/>
              </a:spcBef>
              <a:spcAft>
                <a:spcPct val="0"/>
              </a:spcAft>
              <a:buFont typeface="Wingdings" panose="05000000000000000000" pitchFamily="2" charset="2"/>
              <a:buChar char="n"/>
              <a:defRPr kumimoji="1" sz="1800" kern="1200">
                <a:solidFill>
                  <a:schemeClr val="tx1"/>
                </a:solidFill>
                <a:latin typeface="游ゴシック" panose="020B0400000000000000" pitchFamily="50" charset="-128"/>
                <a:ea typeface="游ゴシック" panose="020B0400000000000000" pitchFamily="50" charset="-128"/>
                <a:cs typeface="メイリオ" pitchFamily="50" charset="-128"/>
              </a:defRPr>
            </a:lvl1pPr>
            <a:lvl2pPr marL="335729" indent="-130960" algn="l" rtl="0" eaLnBrk="1" fontAlgn="base" hangingPunct="1">
              <a:spcBef>
                <a:spcPct val="20000"/>
              </a:spcBef>
              <a:spcAft>
                <a:spcPct val="0"/>
              </a:spcAft>
              <a:buFont typeface="Wingdings" panose="05000000000000000000" pitchFamily="2" charset="2"/>
              <a:buChar char=""/>
              <a:tabLst/>
              <a:defRPr kumimoji="1" sz="1500" kern="1200">
                <a:solidFill>
                  <a:schemeClr val="tx1"/>
                </a:solidFill>
                <a:latin typeface="游ゴシック" panose="020B0400000000000000" pitchFamily="50" charset="-128"/>
                <a:ea typeface="游ゴシック" panose="020B0400000000000000" pitchFamily="50" charset="-128"/>
                <a:cs typeface="メイリオ" pitchFamily="50" charset="-128"/>
              </a:defRPr>
            </a:lvl2pPr>
            <a:lvl3pPr marL="540503" indent="-138104" algn="l" rtl="0" eaLnBrk="1" fontAlgn="base" hangingPunct="1">
              <a:spcBef>
                <a:spcPct val="20000"/>
              </a:spcBef>
              <a:spcAft>
                <a:spcPct val="0"/>
              </a:spcAft>
              <a:buFont typeface="游ゴシック" panose="020B0400000000000000" pitchFamily="50" charset="-128"/>
              <a:buChar char="-"/>
              <a:defRPr kumimoji="1" sz="1350" kern="1200">
                <a:solidFill>
                  <a:schemeClr val="tx1"/>
                </a:solidFill>
                <a:latin typeface="游ゴシック" panose="020B0400000000000000" pitchFamily="50" charset="-128"/>
                <a:ea typeface="游ゴシック" panose="020B0400000000000000" pitchFamily="50" charset="-128"/>
                <a:cs typeface="メイリオ" pitchFamily="50" charset="-128"/>
              </a:defRPr>
            </a:lvl3pPr>
            <a:lvl4pPr marL="741704" indent="0" algn="l" rtl="0" eaLnBrk="1" fontAlgn="base" hangingPunct="1">
              <a:spcBef>
                <a:spcPct val="20000"/>
              </a:spcBef>
              <a:spcAft>
                <a:spcPct val="0"/>
              </a:spcAft>
              <a:buFont typeface="Arial" panose="020B0604020202020204" pitchFamily="34" charset="0"/>
              <a:buNone/>
              <a:defRPr kumimoji="1" sz="1200" kern="1200">
                <a:solidFill>
                  <a:schemeClr val="tx1"/>
                </a:solidFill>
                <a:latin typeface="游ゴシック" panose="020B0400000000000000" pitchFamily="50" charset="-128"/>
                <a:ea typeface="游ゴシック" panose="020B0400000000000000" pitchFamily="50" charset="-128"/>
                <a:cs typeface="メイリオ" pitchFamily="50" charset="-128"/>
              </a:defRPr>
            </a:lvl4pPr>
            <a:lvl5pPr marL="672654" indent="-132151" algn="l" rtl="0" eaLnBrk="1" fontAlgn="base" hangingPunct="1">
              <a:spcBef>
                <a:spcPct val="20000"/>
              </a:spcBef>
              <a:spcAft>
                <a:spcPct val="0"/>
              </a:spcAft>
              <a:buFont typeface="Arial" panose="020B0604020202020204" pitchFamily="34" charset="0"/>
              <a:buChar char="»"/>
              <a:defRPr kumimoji="1" sz="1200" kern="1200">
                <a:solidFill>
                  <a:schemeClr val="tx1"/>
                </a:solidFill>
                <a:latin typeface="游ゴシック" panose="020B0400000000000000" pitchFamily="50" charset="-128"/>
                <a:ea typeface="游ゴシック" panose="020B0400000000000000" pitchFamily="50" charset="-128"/>
                <a:cs typeface="メイリオ" pitchFamily="50" charset="-128"/>
              </a:defRPr>
            </a:lvl5pPr>
            <a:lvl6pPr marL="1885809" indent="-171438" algn="l" defTabSz="685749" rtl="0" eaLnBrk="1" latinLnBrk="0" hangingPunct="1">
              <a:spcBef>
                <a:spcPct val="20000"/>
              </a:spcBef>
              <a:buFont typeface="Arial" pitchFamily="34" charset="0"/>
              <a:buChar char="•"/>
              <a:defRPr kumimoji="1" sz="1500" kern="1200">
                <a:solidFill>
                  <a:schemeClr val="tx1"/>
                </a:solidFill>
                <a:latin typeface="+mn-lt"/>
                <a:ea typeface="+mn-ea"/>
                <a:cs typeface="+mn-cs"/>
              </a:defRPr>
            </a:lvl6pPr>
            <a:lvl7pPr marL="2228684" indent="-171438" algn="l" defTabSz="685749" rtl="0" eaLnBrk="1" latinLnBrk="0" hangingPunct="1">
              <a:spcBef>
                <a:spcPct val="20000"/>
              </a:spcBef>
              <a:buFont typeface="Arial" pitchFamily="34" charset="0"/>
              <a:buChar char="•"/>
              <a:defRPr kumimoji="1" sz="1500" kern="1200">
                <a:solidFill>
                  <a:schemeClr val="tx1"/>
                </a:solidFill>
                <a:latin typeface="+mn-lt"/>
                <a:ea typeface="+mn-ea"/>
                <a:cs typeface="+mn-cs"/>
              </a:defRPr>
            </a:lvl7pPr>
            <a:lvl8pPr marL="2571558" indent="-171438" algn="l" defTabSz="685749" rtl="0" eaLnBrk="1" latinLnBrk="0" hangingPunct="1">
              <a:spcBef>
                <a:spcPct val="20000"/>
              </a:spcBef>
              <a:buFont typeface="Arial" pitchFamily="34" charset="0"/>
              <a:buChar char="•"/>
              <a:defRPr kumimoji="1" sz="1500" kern="1200">
                <a:solidFill>
                  <a:schemeClr val="tx1"/>
                </a:solidFill>
                <a:latin typeface="+mn-lt"/>
                <a:ea typeface="+mn-ea"/>
                <a:cs typeface="+mn-cs"/>
              </a:defRPr>
            </a:lvl8pPr>
            <a:lvl9pPr marL="2914433" indent="-171438" algn="l" defTabSz="685749" rtl="0" eaLnBrk="1" latinLnBrk="0" hangingPunct="1">
              <a:spcBef>
                <a:spcPct val="20000"/>
              </a:spcBef>
              <a:buFont typeface="Arial" pitchFamily="34" charset="0"/>
              <a:buChar char="•"/>
              <a:defRPr kumimoji="1" sz="1500" kern="1200">
                <a:solidFill>
                  <a:schemeClr val="tx1"/>
                </a:solidFill>
                <a:latin typeface="+mn-lt"/>
                <a:ea typeface="+mn-ea"/>
                <a:cs typeface="+mn-cs"/>
              </a:defRPr>
            </a:lvl9pPr>
          </a:lstStyle>
          <a:p>
            <a:pPr>
              <a:buFont typeface="Wingdings" panose="05000000000000000000" pitchFamily="2" charset="2"/>
              <a:buChar char="u"/>
            </a:pPr>
            <a:r>
              <a:rPr lang="ja-JP" altLang="en-US" sz="2133">
                <a:latin typeface="BIZ UDPGothic" panose="020B0400000000000000" pitchFamily="34" charset="-128"/>
                <a:ea typeface="BIZ UDPGothic" panose="020B0400000000000000" pitchFamily="34" charset="-128"/>
              </a:rPr>
              <a:t>出版社のデータポリシー例</a:t>
            </a:r>
            <a:endParaRPr lang="en-US" altLang="ja-JP" sz="2133">
              <a:latin typeface="BIZ UDPGothic" panose="020B0400000000000000" pitchFamily="34" charset="-128"/>
              <a:ea typeface="BIZ UDPGothic" panose="020B0400000000000000" pitchFamily="34" charset="-128"/>
            </a:endParaRPr>
          </a:p>
        </p:txBody>
      </p:sp>
      <p:sp>
        <p:nvSpPr>
          <p:cNvPr id="11" name="テキスト ボックス 10">
            <a:extLst>
              <a:ext uri="{FF2B5EF4-FFF2-40B4-BE49-F238E27FC236}">
                <a16:creationId xmlns:a16="http://schemas.microsoft.com/office/drawing/2014/main" id="{D089AF6D-083B-8F4D-3165-D4CFEA501648}"/>
              </a:ext>
            </a:extLst>
          </p:cNvPr>
          <p:cNvSpPr txBox="1"/>
          <p:nvPr/>
        </p:nvSpPr>
        <p:spPr>
          <a:xfrm>
            <a:off x="6167821" y="1665743"/>
            <a:ext cx="5697723" cy="4416594"/>
          </a:xfrm>
          <a:prstGeom prst="rect">
            <a:avLst/>
          </a:prstGeom>
          <a:noFill/>
        </p:spPr>
        <p:txBody>
          <a:bodyPr wrap="square">
            <a:spAutoFit/>
          </a:bodyPr>
          <a:lstStyle/>
          <a:p>
            <a:pPr marL="228594" indent="-228594">
              <a:spcAft>
                <a:spcPts val="267"/>
              </a:spcAft>
              <a:buFont typeface="Wingdings" panose="05000000000000000000" pitchFamily="2" charset="2"/>
              <a:buChar char="l"/>
            </a:pPr>
            <a:r>
              <a:rPr lang="ja-JP" altLang="en-US" sz="1600" b="1" dirty="0">
                <a:latin typeface="BIZ UDPGothic" panose="020B0400000000000000" pitchFamily="34" charset="-128"/>
                <a:ea typeface="BIZ UDPGothic" panose="020B0400000000000000" pitchFamily="34" charset="-128"/>
              </a:rPr>
              <a:t>データの共有ポリシーを定めている例</a:t>
            </a:r>
          </a:p>
          <a:p>
            <a:pPr marL="571486" lvl="1" indent="-228594">
              <a:buFont typeface="Arial" panose="020B0604020202020204" pitchFamily="34" charset="0"/>
              <a:buChar char="•"/>
            </a:pPr>
            <a:r>
              <a:rPr lang="en-US" altLang="ja-JP" sz="1600" dirty="0">
                <a:latin typeface="BIZ UDPGothic" panose="020B0400000000000000" pitchFamily="34" charset="-128"/>
                <a:ea typeface="BIZ UDPGothic" panose="020B0400000000000000" pitchFamily="34" charset="-128"/>
              </a:rPr>
              <a:t>Research Data Guidelines (Elsevier)</a:t>
            </a:r>
            <a:br>
              <a:rPr lang="en-US" altLang="ja-JP" sz="1600" dirty="0">
                <a:latin typeface="BIZ UDPGothic" panose="020B0400000000000000" pitchFamily="34" charset="-128"/>
                <a:ea typeface="BIZ UDPGothic" panose="020B0400000000000000" pitchFamily="34" charset="-128"/>
              </a:rPr>
            </a:br>
            <a:r>
              <a:rPr lang="en-US" altLang="ja-JP" sz="1400" dirty="0">
                <a:latin typeface="BIZ UDPGothic" panose="020B0400000000000000" pitchFamily="34" charset="-128"/>
                <a:ea typeface="BIZ UDPGothic" panose="020B0400000000000000" pitchFamily="34" charset="-128"/>
                <a:hlinkClick r:id="rId6"/>
              </a:rPr>
              <a:t>https://www.elsevier.com/researcher/author/tools-and-resources/research-data/data-guidelines</a:t>
            </a:r>
            <a:r>
              <a:rPr lang="en-US" altLang="ja-JP" sz="1400" dirty="0">
                <a:latin typeface="BIZ UDPGothic" panose="020B0400000000000000" pitchFamily="34" charset="-128"/>
                <a:ea typeface="BIZ UDPGothic" panose="020B0400000000000000" pitchFamily="34" charset="-128"/>
              </a:rPr>
              <a:t> </a:t>
            </a:r>
            <a:endParaRPr lang="en-US" altLang="ja-JP" sz="1600" dirty="0">
              <a:latin typeface="BIZ UDPGothic" panose="020B0400000000000000" pitchFamily="34" charset="-128"/>
              <a:ea typeface="BIZ UDPGothic" panose="020B0400000000000000" pitchFamily="34" charset="-128"/>
            </a:endParaRPr>
          </a:p>
          <a:p>
            <a:pPr marL="571486" lvl="1" indent="-228594">
              <a:buFont typeface="Arial" panose="020B0604020202020204" pitchFamily="34" charset="0"/>
              <a:buChar char="•"/>
            </a:pPr>
            <a:r>
              <a:rPr lang="en-US" altLang="ja-JP" sz="1600" dirty="0">
                <a:latin typeface="BIZ UDPGothic" panose="020B0400000000000000" pitchFamily="34" charset="-128"/>
                <a:ea typeface="BIZ UDPGothic" panose="020B0400000000000000" pitchFamily="34" charset="-128"/>
              </a:rPr>
              <a:t>Research Data Policy (Springer Nature)</a:t>
            </a:r>
          </a:p>
          <a:p>
            <a:pPr lvl="1"/>
            <a:r>
              <a:rPr lang="en-US" altLang="ja-JP" sz="1400" dirty="0">
                <a:latin typeface="BIZ UDPGothic" panose="020B0400000000000000" pitchFamily="34" charset="-128"/>
                <a:ea typeface="BIZ UDPGothic" panose="020B0400000000000000" pitchFamily="34" charset="-128"/>
                <a:hlinkClick r:id="rId7"/>
              </a:rPr>
              <a:t>https://www.springernature.com/gp/authors/research-data-policy</a:t>
            </a:r>
            <a:endParaRPr lang="en-US" altLang="ja-JP" sz="1400" dirty="0">
              <a:latin typeface="BIZ UDPGothic" panose="020B0400000000000000" pitchFamily="34" charset="-128"/>
              <a:ea typeface="BIZ UDPGothic" panose="020B0400000000000000" pitchFamily="34" charset="-128"/>
            </a:endParaRPr>
          </a:p>
          <a:p>
            <a:pPr lvl="1"/>
            <a:r>
              <a:rPr lang="ja-JP" altLang="en-US" sz="1600" dirty="0">
                <a:latin typeface="BIZ UDPGothic" panose="020B0400000000000000" pitchFamily="34" charset="-128"/>
                <a:ea typeface="BIZ UDPGothic" panose="020B0400000000000000" pitchFamily="34" charset="-128"/>
              </a:rPr>
              <a:t>データポリシーが類型化されており、雑誌によりどの方針を採用しているかは異なる。</a:t>
            </a:r>
            <a:br>
              <a:rPr lang="ja-JP" altLang="en-US" sz="1600" dirty="0">
                <a:latin typeface="BIZ UDPGothic" panose="020B0400000000000000" pitchFamily="34" charset="-128"/>
                <a:ea typeface="BIZ UDPGothic" panose="020B0400000000000000" pitchFamily="34" charset="-128"/>
              </a:rPr>
            </a:br>
            <a:endParaRPr lang="ja-JP" altLang="en-US" sz="1600" dirty="0">
              <a:latin typeface="BIZ UDPGothic" panose="020B0400000000000000" pitchFamily="34" charset="-128"/>
              <a:ea typeface="BIZ UDPGothic" panose="020B0400000000000000" pitchFamily="34" charset="-128"/>
            </a:endParaRPr>
          </a:p>
          <a:p>
            <a:pPr marL="228594" indent="-228594">
              <a:spcAft>
                <a:spcPts val="267"/>
              </a:spcAft>
              <a:buFont typeface="Wingdings" panose="05000000000000000000" pitchFamily="2" charset="2"/>
              <a:buChar char="l"/>
            </a:pPr>
            <a:r>
              <a:rPr lang="ja-JP" altLang="en-US" sz="1600" b="1" dirty="0">
                <a:latin typeface="BIZ UDPGothic" panose="020B0400000000000000" pitchFamily="34" charset="-128"/>
                <a:ea typeface="BIZ UDPGothic" panose="020B0400000000000000" pitchFamily="34" charset="-128"/>
              </a:rPr>
              <a:t>データのアクセス先の明記を定めている例</a:t>
            </a:r>
          </a:p>
          <a:p>
            <a:pPr marL="571486" lvl="1" indent="-228594">
              <a:buFont typeface="Arial" panose="020B0604020202020204" pitchFamily="34" charset="0"/>
              <a:buChar char="•"/>
            </a:pPr>
            <a:r>
              <a:rPr lang="en-US" altLang="ja-JP" sz="1600" dirty="0">
                <a:latin typeface="BIZ UDPGothic" panose="020B0400000000000000" pitchFamily="34" charset="-128"/>
                <a:ea typeface="BIZ UDPGothic" panose="020B0400000000000000" pitchFamily="34" charset="-128"/>
              </a:rPr>
              <a:t>Data Availability Statements (Springer Nature)</a:t>
            </a:r>
          </a:p>
          <a:p>
            <a:pPr lvl="1"/>
            <a:r>
              <a:rPr lang="en-US" altLang="ja-JP" sz="1400" dirty="0">
                <a:latin typeface="BIZ UDPGothic" panose="020B0400000000000000" pitchFamily="34" charset="-128"/>
                <a:ea typeface="BIZ UDPGothic" panose="020B0400000000000000" pitchFamily="34" charset="-128"/>
                <a:hlinkClick r:id="rId8"/>
              </a:rPr>
              <a:t>https://www.springernature.com/gp/authors/research-data-policy/data-availability-statements/</a:t>
            </a:r>
            <a:endParaRPr lang="en-US" altLang="ja-JP" sz="1400" dirty="0">
              <a:latin typeface="BIZ UDPGothic" panose="020B0400000000000000" pitchFamily="34" charset="-128"/>
              <a:ea typeface="BIZ UDPGothic" panose="020B0400000000000000" pitchFamily="34" charset="-128"/>
            </a:endParaRPr>
          </a:p>
          <a:p>
            <a:pPr lvl="1"/>
            <a:r>
              <a:rPr lang="ja-JP" altLang="en-US" sz="1600" dirty="0">
                <a:latin typeface="BIZ UDPGothic" panose="020B0400000000000000" pitchFamily="34" charset="-128"/>
                <a:ea typeface="BIZ UDPGothic" panose="020B0400000000000000" pitchFamily="34" charset="-128"/>
              </a:rPr>
              <a:t>データポリシーの</a:t>
            </a:r>
            <a:r>
              <a:rPr lang="en-US" altLang="ja-JP" sz="1600" dirty="0">
                <a:latin typeface="BIZ UDPGothic" panose="020B0400000000000000" pitchFamily="34" charset="-128"/>
                <a:ea typeface="BIZ UDPGothic" panose="020B0400000000000000" pitchFamily="34" charset="-128"/>
              </a:rPr>
              <a:t>Type3, 4</a:t>
            </a:r>
            <a:r>
              <a:rPr lang="ja-JP" altLang="en-US" sz="1600" dirty="0">
                <a:latin typeface="BIZ UDPGothic" panose="020B0400000000000000" pitchFamily="34" charset="-128"/>
                <a:ea typeface="BIZ UDPGothic" panose="020B0400000000000000" pitchFamily="34" charset="-128"/>
              </a:rPr>
              <a:t>で、基礎データの利用可能性と利用方法について論文中に明記する「データ利用可能性ステートメント」を義務化</a:t>
            </a:r>
          </a:p>
        </p:txBody>
      </p:sp>
    </p:spTree>
    <p:extLst>
      <p:ext uri="{BB962C8B-B14F-4D97-AF65-F5344CB8AC3E}">
        <p14:creationId xmlns:p14="http://schemas.microsoft.com/office/powerpoint/2010/main" val="35161641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機関リポジトリとは</a:t>
            </a:r>
          </a:p>
        </p:txBody>
      </p:sp>
      <p:sp>
        <p:nvSpPr>
          <p:cNvPr id="5" name="コンテンツ プレースホルダー 4"/>
          <p:cNvSpPr>
            <a:spLocks noGrp="1"/>
          </p:cNvSpPr>
          <p:nvPr>
            <p:ph idx="1"/>
          </p:nvPr>
        </p:nvSpPr>
        <p:spPr/>
        <p:txBody>
          <a:bodyPr>
            <a:normAutofit/>
          </a:bodyPr>
          <a:lstStyle/>
          <a:p>
            <a:pPr>
              <a:buFont typeface="Wingdings" panose="05000000000000000000" pitchFamily="2" charset="2"/>
              <a:buChar char="u"/>
            </a:pPr>
            <a:r>
              <a:rPr lang="ja-JP" altLang="en-US" sz="2400" b="1"/>
              <a:t>機関リポジトリとは</a:t>
            </a:r>
            <a:endParaRPr lang="en-US" altLang="ja-JP" sz="2400" b="1"/>
          </a:p>
          <a:p>
            <a:pPr lvl="1"/>
            <a:r>
              <a:rPr lang="ja-JP" altLang="en-US" sz="2133"/>
              <a:t>大学などの学術機関によって設置される、所属構成員による研究成果等を収集・保存・公開する電子アーカイブ</a:t>
            </a:r>
            <a:endParaRPr lang="en-US" altLang="ja-JP" sz="2133"/>
          </a:p>
          <a:p>
            <a:pPr lvl="1"/>
            <a:r>
              <a:rPr lang="ja-JP" altLang="en-US" sz="2133"/>
              <a:t>各機関の研究成果の可視性向上、社会に対しての説明責任を果たす役割</a:t>
            </a:r>
            <a:endParaRPr lang="en-US" altLang="ja-JP" sz="2133"/>
          </a:p>
          <a:p>
            <a:pPr lvl="1"/>
            <a:endParaRPr lang="en-US" altLang="ja-JP" sz="2133"/>
          </a:p>
          <a:p>
            <a:pPr>
              <a:buFont typeface="Wingdings" panose="05000000000000000000" pitchFamily="2" charset="2"/>
              <a:buChar char="u"/>
            </a:pPr>
            <a:r>
              <a:rPr lang="ja-JP" altLang="en-US" sz="2400" b="1"/>
              <a:t>日本の機関リポジトリ</a:t>
            </a:r>
            <a:endParaRPr lang="en-US" altLang="ja-JP" sz="2400" b="1"/>
          </a:p>
          <a:p>
            <a:pPr lvl="1"/>
            <a:r>
              <a:rPr lang="ja-JP" altLang="en-US" sz="2133"/>
              <a:t>千葉大学（</a:t>
            </a:r>
            <a:r>
              <a:rPr lang="en-US" altLang="ja-JP" sz="2133"/>
              <a:t>2005</a:t>
            </a:r>
            <a:r>
              <a:rPr lang="ja-JP" altLang="en-US" sz="2133"/>
              <a:t>年）を皮切りに、現在は</a:t>
            </a:r>
            <a:r>
              <a:rPr lang="en-US" altLang="ja-JP" sz="2133"/>
              <a:t>906</a:t>
            </a:r>
            <a:r>
              <a:rPr lang="ja-JP" altLang="en-US" sz="2133"/>
              <a:t>機関</a:t>
            </a:r>
            <a:r>
              <a:rPr lang="en-US" altLang="ja-JP" sz="2133" baseline="30000"/>
              <a:t>*1 </a:t>
            </a:r>
            <a:r>
              <a:rPr lang="ja-JP" altLang="en-US" sz="2133"/>
              <a:t>が運用（</a:t>
            </a:r>
            <a:r>
              <a:rPr lang="en-US" altLang="ja-JP" sz="2133"/>
              <a:t>2023</a:t>
            </a:r>
            <a:r>
              <a:rPr lang="ja-JP" altLang="en-US" sz="2133"/>
              <a:t>年</a:t>
            </a:r>
            <a:r>
              <a:rPr lang="en-US" altLang="ja-JP" sz="2133"/>
              <a:t>3</a:t>
            </a:r>
            <a:r>
              <a:rPr lang="ja-JP" altLang="en-US" sz="2133"/>
              <a:t>月時点）</a:t>
            </a:r>
            <a:endParaRPr lang="en-US" altLang="ja-JP" sz="2133"/>
          </a:p>
          <a:p>
            <a:pPr lvl="1"/>
            <a:r>
              <a:rPr lang="en-US" altLang="ja-JP" sz="2133"/>
              <a:t>NII</a:t>
            </a:r>
            <a:r>
              <a:rPr lang="ja-JP" altLang="en-US" sz="2133"/>
              <a:t>がクラウドサービス（</a:t>
            </a:r>
            <a:r>
              <a:rPr lang="en-US" altLang="ja-JP" sz="2133"/>
              <a:t>JAIRO Cloud</a:t>
            </a:r>
            <a:r>
              <a:rPr lang="ja-JP" altLang="en-US" sz="2133"/>
              <a:t>）を提供</a:t>
            </a:r>
            <a:endParaRPr lang="en-US" altLang="ja-JP" sz="2133"/>
          </a:p>
          <a:p>
            <a:pPr lvl="1"/>
            <a:r>
              <a:rPr lang="ja-JP" altLang="en-US" sz="2133"/>
              <a:t>紀要論文や博士論文など学内刊行物がコンテンツの多くを占めるが、学術雑誌論文の公開に注力する機関もある。</a:t>
            </a:r>
            <a:endParaRPr lang="en-US" altLang="ja-JP" sz="2133"/>
          </a:p>
          <a:p>
            <a:pPr lvl="1"/>
            <a:r>
              <a:rPr lang="ja-JP" altLang="en-US" sz="2133" b="1"/>
              <a:t>研究データの公開先のひとつとしても期待されている</a:t>
            </a:r>
            <a:r>
              <a:rPr lang="en-US" altLang="ja-JP" sz="2133" baseline="30000"/>
              <a:t>*2</a:t>
            </a:r>
          </a:p>
        </p:txBody>
      </p:sp>
      <p:sp>
        <p:nvSpPr>
          <p:cNvPr id="4" name="スライド番号プレースホルダー 3"/>
          <p:cNvSpPr>
            <a:spLocks noGrp="1"/>
          </p:cNvSpPr>
          <p:nvPr>
            <p:ph type="sldNum" sz="quarter" idx="12"/>
          </p:nvPr>
        </p:nvSpPr>
        <p:spPr/>
        <p:txBody>
          <a:bodyPr/>
          <a:lstStyle/>
          <a:p>
            <a:pPr defTabSz="1219110"/>
            <a:r>
              <a:rPr lang="en-US" altLang="ja-JP"/>
              <a:t>21</a:t>
            </a:r>
            <a:endParaRPr lang="ja-JP" altLang="en-US"/>
          </a:p>
        </p:txBody>
      </p:sp>
      <p:sp>
        <p:nvSpPr>
          <p:cNvPr id="7" name="テキスト ボックス 6">
            <a:extLst>
              <a:ext uri="{FF2B5EF4-FFF2-40B4-BE49-F238E27FC236}">
                <a16:creationId xmlns:a16="http://schemas.microsoft.com/office/drawing/2014/main" id="{ACD968F9-0E4E-F9CE-FF21-C8A7E94C697D}"/>
              </a:ext>
            </a:extLst>
          </p:cNvPr>
          <p:cNvSpPr txBox="1"/>
          <p:nvPr/>
        </p:nvSpPr>
        <p:spPr>
          <a:xfrm>
            <a:off x="0" y="6365558"/>
            <a:ext cx="12192000" cy="461665"/>
          </a:xfrm>
          <a:prstGeom prst="rect">
            <a:avLst/>
          </a:prstGeom>
          <a:solidFill>
            <a:schemeClr val="bg1">
              <a:lumMod val="95000"/>
            </a:schemeClr>
          </a:solidFill>
        </p:spPr>
        <p:txBody>
          <a:bodyPr wrap="square" rtlCol="0">
            <a:spAutoFit/>
          </a:bodyPr>
          <a:lstStyle/>
          <a:p>
            <a:pPr marL="228594" indent="-228594">
              <a:buFont typeface="Arial" panose="020B0604020202020204" pitchFamily="34" charset="0"/>
              <a:buChar char="•"/>
            </a:pPr>
            <a:r>
              <a:rPr lang="ja-JP" altLang="en-US" sz="1200">
                <a:latin typeface="BIZ UDPGothic" panose="020B0400000000000000" pitchFamily="34" charset="-128"/>
                <a:ea typeface="BIZ UDPGothic" panose="020B0400000000000000" pitchFamily="34" charset="-128"/>
              </a:rPr>
              <a:t>学術機関リポジトリ構築連携支援事業（</a:t>
            </a:r>
            <a:r>
              <a:rPr lang="en-US" altLang="ja-JP" sz="1200" dirty="0">
                <a:latin typeface="BIZ UDPGothic" panose="020B0400000000000000" pitchFamily="34" charset="-128"/>
                <a:ea typeface="BIZ UDPGothic" panose="020B0400000000000000" pitchFamily="34" charset="-128"/>
              </a:rPr>
              <a:t>2023, 4, 6</a:t>
            </a:r>
            <a:r>
              <a:rPr lang="ja-JP" altLang="en-US" sz="1200">
                <a:latin typeface="BIZ UDPGothic" panose="020B0400000000000000" pitchFamily="34" charset="-128"/>
                <a:ea typeface="BIZ UDPGothic" panose="020B0400000000000000" pitchFamily="34" charset="-128"/>
              </a:rPr>
              <a:t>）「機関リポジトリ公開数とコンテンツ数の推移」 </a:t>
            </a:r>
            <a:r>
              <a:rPr lang="en-US" altLang="ja-JP" sz="1200" dirty="0">
                <a:latin typeface="BIZ UDPGothic" panose="020B0400000000000000" pitchFamily="34" charset="-128"/>
                <a:ea typeface="BIZ UDPGothic" panose="020B0400000000000000" pitchFamily="34" charset="-128"/>
                <a:hlinkClick r:id="rId3"/>
              </a:rPr>
              <a:t>https://www.nii.ac.jp/irp/archive/statistic/</a:t>
            </a:r>
            <a:endParaRPr lang="en-US" altLang="ja-JP" sz="1200" dirty="0">
              <a:latin typeface="BIZ UDPGothic" panose="020B0400000000000000" pitchFamily="34" charset="-128"/>
              <a:ea typeface="BIZ UDPGothic" panose="020B0400000000000000" pitchFamily="34" charset="-128"/>
            </a:endParaRPr>
          </a:p>
          <a:p>
            <a:pPr marL="228594" indent="-228594">
              <a:buFont typeface="Arial" panose="020B0604020202020204" pitchFamily="34" charset="0"/>
              <a:buChar char="•"/>
            </a:pPr>
            <a:r>
              <a:rPr lang="ja-JP" altLang="en-US" sz="1200">
                <a:latin typeface="BIZ UDPGothic" panose="020B0400000000000000" pitchFamily="34" charset="-128"/>
                <a:ea typeface="BIZ UDPGothic" panose="020B0400000000000000" pitchFamily="34" charset="-128"/>
              </a:rPr>
              <a:t>内閣府（</a:t>
            </a:r>
            <a:r>
              <a:rPr lang="en-US" altLang="ja-JP" sz="1200" dirty="0">
                <a:latin typeface="BIZ UDPGothic" panose="020B0400000000000000" pitchFamily="34" charset="-128"/>
                <a:ea typeface="BIZ UDPGothic" panose="020B0400000000000000" pitchFamily="34" charset="-128"/>
              </a:rPr>
              <a:t>2021, 6, 18</a:t>
            </a:r>
            <a:r>
              <a:rPr lang="ja-JP" altLang="en-US" sz="1200">
                <a:latin typeface="BIZ UDPGothic" panose="020B0400000000000000" pitchFamily="34" charset="-128"/>
                <a:ea typeface="BIZ UDPGothic" panose="020B0400000000000000" pitchFamily="34" charset="-128"/>
              </a:rPr>
              <a:t>）「統合イノベーション戦略</a:t>
            </a:r>
            <a:r>
              <a:rPr lang="en-US" altLang="ja-JP" sz="1200" dirty="0">
                <a:latin typeface="BIZ UDPGothic" panose="020B0400000000000000" pitchFamily="34" charset="-128"/>
                <a:ea typeface="BIZ UDPGothic" panose="020B0400000000000000" pitchFamily="34" charset="-128"/>
              </a:rPr>
              <a:t>2021</a:t>
            </a:r>
            <a:r>
              <a:rPr lang="ja-JP" altLang="en-US" sz="120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4"/>
              </a:rPr>
              <a:t>https://www8.cao.go.jp/cstp/tougosenryaku/2021.html</a:t>
            </a:r>
            <a:endParaRPr lang="ja-JP" altLang="en-US" sz="1200">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3660060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CA23340F-A469-A2C1-C40D-4E71843D5562}"/>
              </a:ext>
            </a:extLst>
          </p:cNvPr>
          <p:cNvGrpSpPr/>
          <p:nvPr/>
        </p:nvGrpSpPr>
        <p:grpSpPr>
          <a:xfrm>
            <a:off x="892102" y="3933773"/>
            <a:ext cx="10648593" cy="914135"/>
            <a:chOff x="876270" y="3254062"/>
            <a:chExt cx="7986445" cy="685601"/>
          </a:xfrm>
        </p:grpSpPr>
        <p:sp>
          <p:nvSpPr>
            <p:cNvPr id="13" name="角丸四角形 12"/>
            <p:cNvSpPr/>
            <p:nvPr/>
          </p:nvSpPr>
          <p:spPr>
            <a:xfrm>
              <a:off x="6774715" y="3254062"/>
              <a:ext cx="2088000" cy="685601"/>
            </a:xfrm>
            <a:prstGeom prst="roundRect">
              <a:avLst/>
            </a:prstGeom>
            <a:solidFill>
              <a:schemeClr val="accent2">
                <a:lumMod val="20000"/>
                <a:lumOff val="80000"/>
              </a:schemeClr>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6000" rIns="96000" rtlCol="0" anchor="ctr"/>
            <a:lstStyle/>
            <a:p>
              <a:r>
                <a:rPr lang="ja-JP" altLang="en-US" sz="1600">
                  <a:solidFill>
                    <a:prstClr val="black"/>
                  </a:solidFill>
                  <a:latin typeface="BIZ UDPGothic" panose="020B0400000000000000" pitchFamily="34" charset="-128"/>
                  <a:ea typeface="BIZ UDPGothic" panose="020B0400000000000000" pitchFamily="34" charset="-128"/>
                </a:rPr>
                <a:t>第三者による認証</a:t>
              </a:r>
              <a:endParaRPr lang="en-US" altLang="ja-JP" sz="1600">
                <a:solidFill>
                  <a:prstClr val="black"/>
                </a:solidFill>
                <a:latin typeface="BIZ UDPGothic" panose="020B0400000000000000" pitchFamily="34" charset="-128"/>
                <a:ea typeface="BIZ UDPGothic" panose="020B0400000000000000" pitchFamily="34" charset="-128"/>
              </a:endParaRPr>
            </a:p>
            <a:p>
              <a:pPr algn="ctr"/>
              <a:r>
                <a:rPr lang="ja-JP" altLang="en-US" sz="1600">
                  <a:solidFill>
                    <a:prstClr val="black"/>
                  </a:solidFill>
                  <a:latin typeface="BIZ UDPGothic" panose="020B0400000000000000" pitchFamily="34" charset="-128"/>
                  <a:ea typeface="BIZ UDPGothic" panose="020B0400000000000000" pitchFamily="34" charset="-128"/>
                </a:rPr>
                <a:t>（</a:t>
              </a:r>
              <a:r>
                <a:rPr lang="en-US" altLang="ja-JP" sz="1600">
                  <a:solidFill>
                    <a:schemeClr val="tx1"/>
                  </a:solidFill>
                  <a:latin typeface="BIZ UDPGothic" panose="020B0400000000000000" pitchFamily="34" charset="-128"/>
                  <a:ea typeface="BIZ UDPGothic" panose="020B0400000000000000" pitchFamily="34" charset="-128"/>
                </a:rPr>
                <a:t> re3data </a:t>
              </a:r>
              <a:r>
                <a:rPr lang="ja-JP" altLang="en-US" sz="1600">
                  <a:solidFill>
                    <a:schemeClr val="tx1"/>
                  </a:solidFill>
                  <a:latin typeface="BIZ UDPGothic" panose="020B0400000000000000" pitchFamily="34" charset="-128"/>
                  <a:ea typeface="BIZ UDPGothic" panose="020B0400000000000000" pitchFamily="34" charset="-128"/>
                </a:rPr>
                <a:t>で絞込検索可）</a:t>
              </a:r>
              <a:endParaRPr lang="ja-JP" altLang="en-US" sz="1600">
                <a:solidFill>
                  <a:prstClr val="black"/>
                </a:solidFill>
                <a:latin typeface="BIZ UDPGothic" panose="020B0400000000000000" pitchFamily="34" charset="-128"/>
                <a:ea typeface="BIZ UDPGothic" panose="020B0400000000000000" pitchFamily="34" charset="-128"/>
              </a:endParaRPr>
            </a:p>
          </p:txBody>
        </p:sp>
        <p:grpSp>
          <p:nvGrpSpPr>
            <p:cNvPr id="5" name="グループ化 4">
              <a:extLst>
                <a:ext uri="{FF2B5EF4-FFF2-40B4-BE49-F238E27FC236}">
                  <a16:creationId xmlns:a16="http://schemas.microsoft.com/office/drawing/2014/main" id="{DA5E7746-C5CB-1670-59B1-DE77035C17DB}"/>
                </a:ext>
              </a:extLst>
            </p:cNvPr>
            <p:cNvGrpSpPr/>
            <p:nvPr/>
          </p:nvGrpSpPr>
          <p:grpSpPr>
            <a:xfrm>
              <a:off x="876270" y="3380862"/>
              <a:ext cx="5778228" cy="432000"/>
              <a:chOff x="1268184" y="2209495"/>
              <a:chExt cx="7089734" cy="974567"/>
            </a:xfrm>
          </p:grpSpPr>
          <p:sp>
            <p:nvSpPr>
              <p:cNvPr id="7" name="楕円 6"/>
              <p:cNvSpPr/>
              <p:nvPr/>
            </p:nvSpPr>
            <p:spPr>
              <a:xfrm>
                <a:off x="1268184" y="2209495"/>
                <a:ext cx="2295447" cy="974567"/>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67">
                    <a:solidFill>
                      <a:schemeClr val="tx1"/>
                    </a:solidFill>
                    <a:latin typeface="BIZ UDPGothic" panose="020B0400000000000000" pitchFamily="34" charset="-128"/>
                    <a:ea typeface="BIZ UDPGothic" panose="020B0400000000000000" pitchFamily="34" charset="-128"/>
                  </a:rPr>
                  <a:t>出版者・助成機関のポリシー</a:t>
                </a:r>
              </a:p>
            </p:txBody>
          </p:sp>
          <p:sp>
            <p:nvSpPr>
              <p:cNvPr id="40" name="楕円 39"/>
              <p:cNvSpPr/>
              <p:nvPr/>
            </p:nvSpPr>
            <p:spPr>
              <a:xfrm>
                <a:off x="3620603" y="2209495"/>
                <a:ext cx="2403742" cy="974567"/>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67">
                    <a:solidFill>
                      <a:prstClr val="black"/>
                    </a:solidFill>
                    <a:latin typeface="BIZ UDPGothic" panose="020B0400000000000000" pitchFamily="34" charset="-128"/>
                    <a:ea typeface="BIZ UDPGothic" panose="020B0400000000000000" pitchFamily="34" charset="-128"/>
                  </a:rPr>
                  <a:t>機関の研究データ保存ガイドライン</a:t>
                </a:r>
              </a:p>
            </p:txBody>
          </p:sp>
          <p:sp>
            <p:nvSpPr>
              <p:cNvPr id="42" name="楕円 41"/>
              <p:cNvSpPr/>
              <p:nvPr/>
            </p:nvSpPr>
            <p:spPr>
              <a:xfrm>
                <a:off x="6064778" y="2209495"/>
                <a:ext cx="2293140" cy="974567"/>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67">
                    <a:solidFill>
                      <a:prstClr val="black"/>
                    </a:solidFill>
                    <a:latin typeface="BIZ UDPGothic" panose="020B0400000000000000" pitchFamily="34" charset="-128"/>
                    <a:ea typeface="BIZ UDPGothic" panose="020B0400000000000000" pitchFamily="34" charset="-128"/>
                  </a:rPr>
                  <a:t>研究コミュニティ</a:t>
                </a:r>
                <a:endParaRPr lang="en-US" altLang="ja-JP" sz="1467">
                  <a:solidFill>
                    <a:prstClr val="black"/>
                  </a:solidFill>
                  <a:latin typeface="BIZ UDPGothic" panose="020B0400000000000000" pitchFamily="34" charset="-128"/>
                  <a:ea typeface="BIZ UDPGothic" panose="020B0400000000000000" pitchFamily="34" charset="-128"/>
                </a:endParaRPr>
              </a:p>
              <a:p>
                <a:pPr algn="ctr"/>
                <a:r>
                  <a:rPr lang="ja-JP" altLang="en-US" sz="1467">
                    <a:solidFill>
                      <a:prstClr val="black"/>
                    </a:solidFill>
                    <a:latin typeface="BIZ UDPGothic" panose="020B0400000000000000" pitchFamily="34" charset="-128"/>
                    <a:ea typeface="BIZ UDPGothic" panose="020B0400000000000000" pitchFamily="34" charset="-128"/>
                  </a:rPr>
                  <a:t>へのインパクト</a:t>
                </a:r>
              </a:p>
            </p:txBody>
          </p:sp>
        </p:grpSp>
      </p:grpSp>
      <p:grpSp>
        <p:nvGrpSpPr>
          <p:cNvPr id="16" name="グループ化 15">
            <a:extLst>
              <a:ext uri="{FF2B5EF4-FFF2-40B4-BE49-F238E27FC236}">
                <a16:creationId xmlns:a16="http://schemas.microsoft.com/office/drawing/2014/main" id="{9940BB32-B223-4BA3-9347-E6012C7BE64C}"/>
              </a:ext>
            </a:extLst>
          </p:cNvPr>
          <p:cNvGrpSpPr/>
          <p:nvPr/>
        </p:nvGrpSpPr>
        <p:grpSpPr>
          <a:xfrm>
            <a:off x="1013299" y="5352905"/>
            <a:ext cx="10987280" cy="929919"/>
            <a:chOff x="965265" y="4322654"/>
            <a:chExt cx="7657038" cy="520833"/>
          </a:xfrm>
        </p:grpSpPr>
        <p:sp>
          <p:nvSpPr>
            <p:cNvPr id="10" name="正方形/長方形 9">
              <a:extLst>
                <a:ext uri="{FF2B5EF4-FFF2-40B4-BE49-F238E27FC236}">
                  <a16:creationId xmlns:a16="http://schemas.microsoft.com/office/drawing/2014/main" id="{23D11EFB-EBFA-B48C-570E-264B76926B46}"/>
                </a:ext>
              </a:extLst>
            </p:cNvPr>
            <p:cNvSpPr/>
            <p:nvPr/>
          </p:nvSpPr>
          <p:spPr>
            <a:xfrm>
              <a:off x="965265" y="4322654"/>
              <a:ext cx="2229649" cy="5208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1600">
                  <a:solidFill>
                    <a:prstClr val="black"/>
                  </a:solidFill>
                  <a:latin typeface="BIZ UDPGothic" panose="020B0400000000000000" pitchFamily="34" charset="-128"/>
                  <a:ea typeface="BIZ UDPGothic" panose="020B0400000000000000" pitchFamily="34" charset="-128"/>
                </a:rPr>
                <a:t>・</a:t>
              </a:r>
              <a:r>
                <a:rPr lang="en-US" altLang="ja-JP" sz="1600" dirty="0">
                  <a:solidFill>
                    <a:prstClr val="black"/>
                  </a:solidFill>
                  <a:latin typeface="BIZ UDPGothic" panose="020B0400000000000000" pitchFamily="34" charset="-128"/>
                  <a:ea typeface="BIZ UDPGothic" panose="020B0400000000000000" pitchFamily="34" charset="-128"/>
                </a:rPr>
                <a:t>Elsevier: Mendeley Data</a:t>
              </a:r>
              <a:br>
                <a:rPr lang="en-US" altLang="ja-JP" sz="1600" dirty="0">
                  <a:solidFill>
                    <a:prstClr val="black"/>
                  </a:solidFill>
                  <a:latin typeface="BIZ UDPGothic" panose="020B0400000000000000" pitchFamily="34" charset="-128"/>
                  <a:ea typeface="BIZ UDPGothic" panose="020B0400000000000000" pitchFamily="34" charset="-128"/>
                </a:rPr>
              </a:br>
              <a:r>
                <a:rPr lang="en-US" altLang="ja-JP" sz="1200" dirty="0">
                  <a:solidFill>
                    <a:prstClr val="black"/>
                  </a:solidFill>
                  <a:latin typeface="BIZ UDPGothic" panose="020B0400000000000000" pitchFamily="34" charset="-128"/>
                  <a:ea typeface="BIZ UDPGothic" panose="020B0400000000000000" pitchFamily="34" charset="-128"/>
                  <a:hlinkClick r:id="rId3"/>
                </a:rPr>
                <a:t>https://data.mendeley.com/</a:t>
              </a:r>
              <a:endParaRPr lang="en-US" altLang="ja-JP" sz="1600" dirty="0">
                <a:solidFill>
                  <a:prstClr val="black"/>
                </a:solidFill>
                <a:latin typeface="BIZ UDPGothic" panose="020B0400000000000000" pitchFamily="34" charset="-128"/>
                <a:ea typeface="BIZ UDPGothic" panose="020B0400000000000000" pitchFamily="34" charset="-128"/>
              </a:endParaRPr>
            </a:p>
            <a:p>
              <a:endParaRPr lang="ja-JP" altLang="en-US" sz="1600">
                <a:solidFill>
                  <a:prstClr val="black"/>
                </a:solidFill>
                <a:latin typeface="BIZ UDPGothic" panose="020B0400000000000000" pitchFamily="34" charset="-128"/>
                <a:ea typeface="BIZ UDPGothic" panose="020B0400000000000000" pitchFamily="34" charset="-128"/>
              </a:endParaRPr>
            </a:p>
          </p:txBody>
        </p:sp>
        <p:sp>
          <p:nvSpPr>
            <p:cNvPr id="11" name="正方形/長方形 10">
              <a:extLst>
                <a:ext uri="{FF2B5EF4-FFF2-40B4-BE49-F238E27FC236}">
                  <a16:creationId xmlns:a16="http://schemas.microsoft.com/office/drawing/2014/main" id="{0416CCB2-8A02-7D23-81CD-EBEEBA6CDF46}"/>
                </a:ext>
              </a:extLst>
            </p:cNvPr>
            <p:cNvSpPr/>
            <p:nvPr/>
          </p:nvSpPr>
          <p:spPr>
            <a:xfrm>
              <a:off x="3082300" y="4339278"/>
              <a:ext cx="2850200" cy="4875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a:solidFill>
                    <a:prstClr val="black"/>
                  </a:solidFill>
                  <a:latin typeface="BIZ UDPGothic" panose="020B0400000000000000" pitchFamily="34" charset="-128"/>
                  <a:ea typeface="BIZ UDPGothic" panose="020B0400000000000000" pitchFamily="34" charset="-128"/>
                </a:rPr>
                <a:t>・</a:t>
              </a:r>
              <a:r>
                <a:rPr lang="en-US" altLang="ja-JP" sz="1600" dirty="0">
                  <a:solidFill>
                    <a:prstClr val="black"/>
                  </a:solidFill>
                  <a:latin typeface="BIZ UDPGothic" panose="020B0400000000000000" pitchFamily="34" charset="-128"/>
                  <a:ea typeface="BIZ UDPGothic" panose="020B0400000000000000" pitchFamily="34" charset="-128"/>
                </a:rPr>
                <a:t>Springer Nature</a:t>
              </a:r>
              <a:r>
                <a:rPr lang="ja-JP" altLang="en-US" sz="1600">
                  <a:solidFill>
                    <a:prstClr val="black"/>
                  </a:solidFill>
                  <a:latin typeface="BIZ UDPGothic" panose="020B0400000000000000" pitchFamily="34" charset="-128"/>
                  <a:ea typeface="BIZ UDPGothic" panose="020B0400000000000000" pitchFamily="34" charset="-128"/>
                </a:rPr>
                <a:t>推奨リポジトリ一覧</a:t>
              </a:r>
              <a:br>
                <a:rPr lang="en-US" altLang="ja-JP" sz="1600" dirty="0">
                  <a:solidFill>
                    <a:prstClr val="black"/>
                  </a:solidFill>
                  <a:latin typeface="BIZ UDPGothic" panose="020B0400000000000000" pitchFamily="34" charset="-128"/>
                  <a:ea typeface="BIZ UDPGothic" panose="020B0400000000000000" pitchFamily="34" charset="-128"/>
                </a:rPr>
              </a:br>
              <a:r>
                <a:rPr lang="en-US" altLang="ja-JP" sz="1200" dirty="0">
                  <a:solidFill>
                    <a:prstClr val="black"/>
                  </a:solidFill>
                  <a:latin typeface="BIZ UDPGothic" panose="020B0400000000000000" pitchFamily="34" charset="-128"/>
                  <a:ea typeface="BIZ UDPGothic" panose="020B0400000000000000" pitchFamily="34" charset="-128"/>
                  <a:hlinkClick r:id="rId4"/>
                </a:rPr>
                <a:t>https://www.springernature.com/gp/authors/research-data-policy/recommended-repositories</a:t>
              </a:r>
              <a:endParaRPr lang="en-US" altLang="ja-JP" sz="1600" dirty="0">
                <a:solidFill>
                  <a:prstClr val="black"/>
                </a:solidFill>
                <a:latin typeface="BIZ UDPGothic" panose="020B0400000000000000" pitchFamily="34" charset="-128"/>
                <a:ea typeface="BIZ UDPGothic" panose="020B0400000000000000" pitchFamily="34" charset="-128"/>
              </a:endParaRPr>
            </a:p>
          </p:txBody>
        </p:sp>
        <p:sp>
          <p:nvSpPr>
            <p:cNvPr id="12" name="正方形/長方形 11">
              <a:extLst>
                <a:ext uri="{FF2B5EF4-FFF2-40B4-BE49-F238E27FC236}">
                  <a16:creationId xmlns:a16="http://schemas.microsoft.com/office/drawing/2014/main" id="{F4E96A02-3882-04CD-9F4C-FE1A4E3ACE47}"/>
                </a:ext>
              </a:extLst>
            </p:cNvPr>
            <p:cNvSpPr/>
            <p:nvPr/>
          </p:nvSpPr>
          <p:spPr>
            <a:xfrm>
              <a:off x="6041146" y="4327027"/>
              <a:ext cx="2581157" cy="4875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1600">
                  <a:solidFill>
                    <a:prstClr val="black"/>
                  </a:solidFill>
                  <a:latin typeface="BIZ UDPGothic" panose="020B0400000000000000" pitchFamily="34" charset="-128"/>
                  <a:ea typeface="BIZ UDPGothic" panose="020B0400000000000000" pitchFamily="34" charset="-128"/>
                </a:rPr>
                <a:t>・</a:t>
              </a:r>
              <a:r>
                <a:rPr lang="en-US" altLang="ja-JP" sz="1600" dirty="0">
                  <a:solidFill>
                    <a:prstClr val="black"/>
                  </a:solidFill>
                  <a:latin typeface="BIZ UDPGothic" panose="020B0400000000000000" pitchFamily="34" charset="-128"/>
                  <a:ea typeface="BIZ UDPGothic" panose="020B0400000000000000" pitchFamily="34" charset="-128"/>
                </a:rPr>
                <a:t>PLOS ONE</a:t>
              </a:r>
              <a:r>
                <a:rPr lang="ja-JP" altLang="en-US" sz="1600">
                  <a:solidFill>
                    <a:prstClr val="black"/>
                  </a:solidFill>
                  <a:latin typeface="BIZ UDPGothic" panose="020B0400000000000000" pitchFamily="34" charset="-128"/>
                  <a:ea typeface="BIZ UDPGothic" panose="020B0400000000000000" pitchFamily="34" charset="-128"/>
                </a:rPr>
                <a:t>推奨リポジトリ一覧</a:t>
              </a:r>
              <a:endParaRPr lang="en-US" altLang="ja-JP" sz="1600" dirty="0">
                <a:solidFill>
                  <a:prstClr val="black"/>
                </a:solidFill>
                <a:latin typeface="BIZ UDPGothic" panose="020B0400000000000000" pitchFamily="34" charset="-128"/>
                <a:ea typeface="BIZ UDPGothic" panose="020B0400000000000000" pitchFamily="34" charset="-128"/>
              </a:endParaRPr>
            </a:p>
            <a:p>
              <a:r>
                <a:rPr lang="en-US" altLang="ja-JP" sz="1200" dirty="0">
                  <a:solidFill>
                    <a:prstClr val="black"/>
                  </a:solidFill>
                  <a:latin typeface="BIZ UDPGothic" panose="020B0400000000000000" pitchFamily="34" charset="-128"/>
                  <a:ea typeface="BIZ UDPGothic" panose="020B0400000000000000" pitchFamily="34" charset="-128"/>
                  <a:hlinkClick r:id="rId5"/>
                </a:rPr>
                <a:t>https://journals.plos.org/plosone/s/recommended-repositories</a:t>
              </a:r>
              <a:endParaRPr lang="en-US" altLang="ja-JP" sz="1200" dirty="0">
                <a:solidFill>
                  <a:prstClr val="black"/>
                </a:solidFill>
                <a:latin typeface="BIZ UDPGothic" panose="020B0400000000000000" pitchFamily="34" charset="-128"/>
                <a:ea typeface="BIZ UDPGothic" panose="020B0400000000000000" pitchFamily="34" charset="-128"/>
              </a:endParaRPr>
            </a:p>
          </p:txBody>
        </p:sp>
      </p:grpSp>
      <p:sp>
        <p:nvSpPr>
          <p:cNvPr id="15" name="テキスト ボックス 14">
            <a:extLst>
              <a:ext uri="{FF2B5EF4-FFF2-40B4-BE49-F238E27FC236}">
                <a16:creationId xmlns:a16="http://schemas.microsoft.com/office/drawing/2014/main" id="{6DADE7F3-021F-EC89-F567-4265BA1E4C90}"/>
              </a:ext>
            </a:extLst>
          </p:cNvPr>
          <p:cNvSpPr txBox="1"/>
          <p:nvPr/>
        </p:nvSpPr>
        <p:spPr>
          <a:xfrm>
            <a:off x="457842" y="4937229"/>
            <a:ext cx="3785137" cy="379656"/>
          </a:xfrm>
          <a:prstGeom prst="rect">
            <a:avLst/>
          </a:prstGeom>
          <a:noFill/>
        </p:spPr>
        <p:txBody>
          <a:bodyPr wrap="square">
            <a:spAutoFit/>
          </a:bodyPr>
          <a:lstStyle/>
          <a:p>
            <a:pPr marL="380990" indent="-380990">
              <a:buFont typeface="Wingdings" panose="05000000000000000000" pitchFamily="2" charset="2"/>
              <a:buChar char="u"/>
            </a:pPr>
            <a:r>
              <a:rPr lang="ja-JP" altLang="en-US" sz="1867">
                <a:latin typeface="BIZ UDPGothic" panose="020B0400000000000000" pitchFamily="34" charset="-128"/>
                <a:ea typeface="BIZ UDPGothic" panose="020B0400000000000000" pitchFamily="34" charset="-128"/>
              </a:rPr>
              <a:t>出版社の推奨するリポジトリ</a:t>
            </a:r>
          </a:p>
        </p:txBody>
      </p:sp>
      <p:sp>
        <p:nvSpPr>
          <p:cNvPr id="14" name="テキスト ボックス 13">
            <a:extLst>
              <a:ext uri="{FF2B5EF4-FFF2-40B4-BE49-F238E27FC236}">
                <a16:creationId xmlns:a16="http://schemas.microsoft.com/office/drawing/2014/main" id="{138F5F16-0876-C066-9BD9-DF39B53C6FB7}"/>
              </a:ext>
            </a:extLst>
          </p:cNvPr>
          <p:cNvSpPr txBox="1"/>
          <p:nvPr/>
        </p:nvSpPr>
        <p:spPr>
          <a:xfrm>
            <a:off x="467272" y="3652203"/>
            <a:ext cx="5196825" cy="379656"/>
          </a:xfrm>
          <a:prstGeom prst="rect">
            <a:avLst/>
          </a:prstGeom>
          <a:noFill/>
        </p:spPr>
        <p:txBody>
          <a:bodyPr wrap="square">
            <a:spAutoFit/>
          </a:bodyPr>
          <a:lstStyle/>
          <a:p>
            <a:pPr marL="380990" indent="-380990">
              <a:buFont typeface="Wingdings" panose="05000000000000000000" pitchFamily="2" charset="2"/>
              <a:buChar char="u"/>
            </a:pPr>
            <a:r>
              <a:rPr lang="ja-JP" altLang="en-US" sz="1867">
                <a:latin typeface="BIZ UDPGothic" panose="020B0400000000000000" pitchFamily="34" charset="-128"/>
                <a:ea typeface="BIZ UDPGothic" panose="020B0400000000000000" pitchFamily="34" charset="-128"/>
              </a:rPr>
              <a:t>公開場所の選定の際に考慮すべき情報</a:t>
            </a:r>
          </a:p>
        </p:txBody>
      </p:sp>
      <p:sp>
        <p:nvSpPr>
          <p:cNvPr id="35" name="正方形/長方形 34">
            <a:extLst>
              <a:ext uri="{FF2B5EF4-FFF2-40B4-BE49-F238E27FC236}">
                <a16:creationId xmlns:a16="http://schemas.microsoft.com/office/drawing/2014/main" id="{4DF515C8-198E-43F2-D9F5-8CD55719E43E}"/>
              </a:ext>
            </a:extLst>
          </p:cNvPr>
          <p:cNvSpPr/>
          <p:nvPr/>
        </p:nvSpPr>
        <p:spPr>
          <a:xfrm>
            <a:off x="1172473" y="2179712"/>
            <a:ext cx="1912079" cy="344909"/>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tIns="96000" rtlCol="0" anchor="ctr"/>
          <a:lstStyle/>
          <a:p>
            <a:pPr algn="ctr">
              <a:lnSpc>
                <a:spcPts val="2133"/>
              </a:lnSpc>
            </a:pPr>
            <a:r>
              <a:rPr lang="ja-JP" altLang="en-US" sz="1600">
                <a:solidFill>
                  <a:prstClr val="white"/>
                </a:solidFill>
                <a:latin typeface="BIZ UDPGothic" panose="020B0400000000000000" pitchFamily="34" charset="-128"/>
                <a:ea typeface="BIZ UDPGothic" panose="020B0400000000000000" pitchFamily="34" charset="-128"/>
              </a:rPr>
              <a:t>分野別リポジトリ</a:t>
            </a:r>
          </a:p>
        </p:txBody>
      </p:sp>
      <p:sp>
        <p:nvSpPr>
          <p:cNvPr id="36" name="正方形/長方形 35">
            <a:extLst>
              <a:ext uri="{FF2B5EF4-FFF2-40B4-BE49-F238E27FC236}">
                <a16:creationId xmlns:a16="http://schemas.microsoft.com/office/drawing/2014/main" id="{5E1D401E-DDD1-0198-BCC6-309A0D2CA491}"/>
              </a:ext>
            </a:extLst>
          </p:cNvPr>
          <p:cNvSpPr/>
          <p:nvPr/>
        </p:nvSpPr>
        <p:spPr>
          <a:xfrm>
            <a:off x="4234879" y="2177152"/>
            <a:ext cx="1907056" cy="34938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tIns="96000" rtlCol="0" anchor="ctr"/>
          <a:lstStyle/>
          <a:p>
            <a:pPr algn="ctr">
              <a:lnSpc>
                <a:spcPts val="2133"/>
              </a:lnSpc>
            </a:pPr>
            <a:r>
              <a:rPr lang="ja-JP" altLang="en-US" sz="1600">
                <a:solidFill>
                  <a:prstClr val="white"/>
                </a:solidFill>
                <a:latin typeface="BIZ UDPGothic" panose="020B0400000000000000" pitchFamily="34" charset="-128"/>
                <a:ea typeface="BIZ UDPGothic" panose="020B0400000000000000" pitchFamily="34" charset="-128"/>
              </a:rPr>
              <a:t>機関リポジトリ</a:t>
            </a:r>
          </a:p>
        </p:txBody>
      </p:sp>
      <p:sp>
        <p:nvSpPr>
          <p:cNvPr id="37" name="正方形/長方形 36">
            <a:extLst>
              <a:ext uri="{FF2B5EF4-FFF2-40B4-BE49-F238E27FC236}">
                <a16:creationId xmlns:a16="http://schemas.microsoft.com/office/drawing/2014/main" id="{9DFBC27D-743E-CEC4-D585-720E902FC84C}"/>
              </a:ext>
            </a:extLst>
          </p:cNvPr>
          <p:cNvSpPr/>
          <p:nvPr/>
        </p:nvSpPr>
        <p:spPr>
          <a:xfrm>
            <a:off x="7792623" y="2172291"/>
            <a:ext cx="1823509" cy="347447"/>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tIns="96000" rtlCol="0" anchor="ctr"/>
          <a:lstStyle/>
          <a:p>
            <a:pPr algn="ctr">
              <a:lnSpc>
                <a:spcPts val="2133"/>
              </a:lnSpc>
            </a:pPr>
            <a:r>
              <a:rPr lang="ja-JP" altLang="en-US" sz="1600">
                <a:solidFill>
                  <a:prstClr val="white"/>
                </a:solidFill>
                <a:latin typeface="BIZ UDPGothic" panose="020B0400000000000000" pitchFamily="34" charset="-128"/>
                <a:ea typeface="BIZ UDPGothic" panose="020B0400000000000000" pitchFamily="34" charset="-128"/>
              </a:rPr>
              <a:t>汎用リポジトリ</a:t>
            </a:r>
          </a:p>
        </p:txBody>
      </p:sp>
      <p:sp>
        <p:nvSpPr>
          <p:cNvPr id="43" name="角丸四角形吹き出し 24">
            <a:extLst>
              <a:ext uri="{FF2B5EF4-FFF2-40B4-BE49-F238E27FC236}">
                <a16:creationId xmlns:a16="http://schemas.microsoft.com/office/drawing/2014/main" id="{43071B4A-85FF-999D-20C8-A42FCED01F1E}"/>
              </a:ext>
            </a:extLst>
          </p:cNvPr>
          <p:cNvSpPr/>
          <p:nvPr/>
        </p:nvSpPr>
        <p:spPr>
          <a:xfrm>
            <a:off x="1172472" y="2461373"/>
            <a:ext cx="2550141" cy="1325601"/>
          </a:xfrm>
          <a:prstGeom prst="wedgeRoundRectCallout">
            <a:avLst>
              <a:gd name="adj1" fmla="val -42186"/>
              <a:gd name="adj2" fmla="val -4628"/>
              <a:gd name="adj3" fmla="val 1666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28594" indent="-228594">
              <a:buFont typeface="Arial" panose="020B0604020202020204" pitchFamily="34" charset="0"/>
              <a:buChar char="•"/>
            </a:pPr>
            <a:r>
              <a:rPr lang="en-US" altLang="ja-JP" sz="1600" dirty="0">
                <a:solidFill>
                  <a:schemeClr val="tx1"/>
                </a:solidFill>
                <a:latin typeface="BIZ UDPGothic" panose="020B0400000000000000" pitchFamily="34" charset="-128"/>
                <a:ea typeface="BIZ UDPGothic" panose="020B0400000000000000" pitchFamily="34" charset="-128"/>
              </a:rPr>
              <a:t>re3data </a:t>
            </a:r>
            <a:br>
              <a:rPr lang="en-US" altLang="ja-JP" sz="1600" dirty="0">
                <a:solidFill>
                  <a:schemeClr val="tx1"/>
                </a:solidFill>
                <a:latin typeface="BIZ UDPGothic" panose="020B0400000000000000" pitchFamily="34" charset="-128"/>
                <a:ea typeface="BIZ UDPGothic" panose="020B0400000000000000" pitchFamily="34" charset="-128"/>
              </a:rPr>
            </a:br>
            <a:r>
              <a:rPr lang="ja-JP" altLang="en-US" sz="1600">
                <a:solidFill>
                  <a:schemeClr val="tx1"/>
                </a:solidFill>
                <a:latin typeface="BIZ UDPGothic" panose="020B0400000000000000" pitchFamily="34" charset="-128"/>
                <a:ea typeface="BIZ UDPGothic" panose="020B0400000000000000" pitchFamily="34" charset="-128"/>
              </a:rPr>
              <a:t>分野を絞り検索可能</a:t>
            </a:r>
            <a:br>
              <a:rPr lang="en-US" altLang="ja-JP" sz="1600" dirty="0">
                <a:solidFill>
                  <a:schemeClr val="tx1"/>
                </a:solidFill>
                <a:latin typeface="BIZ UDPGothic" panose="020B0400000000000000" pitchFamily="34" charset="-128"/>
                <a:ea typeface="BIZ UDPGothic" panose="020B0400000000000000" pitchFamily="34" charset="-128"/>
              </a:rPr>
            </a:br>
            <a:r>
              <a:rPr lang="en-US" altLang="ja-JP" sz="1200" dirty="0">
                <a:solidFill>
                  <a:prstClr val="black"/>
                </a:solidFill>
                <a:latin typeface="BIZ UDPGothic" panose="020B0400000000000000" pitchFamily="34" charset="-128"/>
                <a:ea typeface="BIZ UDPGothic" panose="020B0400000000000000" pitchFamily="34" charset="-128"/>
                <a:hlinkClick r:id="rId6"/>
              </a:rPr>
              <a:t>https://www.re3data.org/</a:t>
            </a:r>
            <a:endParaRPr lang="en-US" altLang="ja-JP" sz="1600" dirty="0">
              <a:solidFill>
                <a:prstClr val="black"/>
              </a:solidFill>
              <a:latin typeface="BIZ UDPGothic" panose="020B0400000000000000" pitchFamily="34" charset="-128"/>
              <a:ea typeface="BIZ UDPGothic" panose="020B0400000000000000" pitchFamily="34" charset="-128"/>
            </a:endParaRPr>
          </a:p>
        </p:txBody>
      </p:sp>
      <p:sp>
        <p:nvSpPr>
          <p:cNvPr id="45" name="テキスト ボックス 44">
            <a:extLst>
              <a:ext uri="{FF2B5EF4-FFF2-40B4-BE49-F238E27FC236}">
                <a16:creationId xmlns:a16="http://schemas.microsoft.com/office/drawing/2014/main" id="{25F45DA5-E31B-D71F-CCF0-06755EE397A0}"/>
              </a:ext>
            </a:extLst>
          </p:cNvPr>
          <p:cNvSpPr txBox="1"/>
          <p:nvPr/>
        </p:nvSpPr>
        <p:spPr>
          <a:xfrm>
            <a:off x="4212681" y="2518848"/>
            <a:ext cx="3296596" cy="677108"/>
          </a:xfrm>
          <a:prstGeom prst="rect">
            <a:avLst/>
          </a:prstGeom>
          <a:noFill/>
        </p:spPr>
        <p:txBody>
          <a:bodyPr wrap="square" rtlCol="0">
            <a:spAutoFit/>
          </a:bodyPr>
          <a:lstStyle/>
          <a:p>
            <a:pPr marL="228594" indent="-228594">
              <a:buFont typeface="Arial" panose="020B0604020202020204" pitchFamily="34" charset="0"/>
              <a:buChar char="•"/>
            </a:pPr>
            <a:r>
              <a:rPr lang="ja-JP" altLang="en-US" sz="1400">
                <a:solidFill>
                  <a:prstClr val="black"/>
                </a:solidFill>
                <a:latin typeface="BIZ UDPGothic" panose="020B0400000000000000" pitchFamily="34" charset="-128"/>
                <a:ea typeface="BIZ UDPGothic" panose="020B0400000000000000" pitchFamily="34" charset="-128"/>
              </a:rPr>
              <a:t>京都大学学術情報リポジトリ</a:t>
            </a:r>
            <a:r>
              <a:rPr lang="en-US" altLang="ja-JP" sz="1200" dirty="0">
                <a:solidFill>
                  <a:prstClr val="black"/>
                </a:solidFill>
                <a:latin typeface="BIZ UDPGothic" panose="020B0400000000000000" pitchFamily="34" charset="-128"/>
                <a:ea typeface="BIZ UDPGothic" panose="020B0400000000000000" pitchFamily="34" charset="-128"/>
                <a:hlinkClick r:id="rId7"/>
              </a:rPr>
              <a:t>https://repository.kulib.kyoto-u.ac.jp/dspace/</a:t>
            </a:r>
            <a:endParaRPr lang="en-US" altLang="ja-JP" sz="1200" dirty="0">
              <a:solidFill>
                <a:prstClr val="black"/>
              </a:solidFill>
              <a:latin typeface="BIZ UDPGothic" panose="020B0400000000000000" pitchFamily="34" charset="-128"/>
              <a:ea typeface="BIZ UDPGothic" panose="020B0400000000000000" pitchFamily="34" charset="-128"/>
            </a:endParaRPr>
          </a:p>
        </p:txBody>
      </p:sp>
      <p:sp>
        <p:nvSpPr>
          <p:cNvPr id="49" name="テキスト ボックス 48">
            <a:extLst>
              <a:ext uri="{FF2B5EF4-FFF2-40B4-BE49-F238E27FC236}">
                <a16:creationId xmlns:a16="http://schemas.microsoft.com/office/drawing/2014/main" id="{EBCAC999-BCA3-25B7-4BF2-EEEBF14533A6}"/>
              </a:ext>
            </a:extLst>
          </p:cNvPr>
          <p:cNvSpPr txBox="1"/>
          <p:nvPr/>
        </p:nvSpPr>
        <p:spPr>
          <a:xfrm>
            <a:off x="4227876" y="3210423"/>
            <a:ext cx="3220565" cy="482120"/>
          </a:xfrm>
          <a:prstGeom prst="rect">
            <a:avLst/>
          </a:prstGeom>
          <a:noFill/>
        </p:spPr>
        <p:txBody>
          <a:bodyPr wrap="square" rtlCol="0">
            <a:spAutoFit/>
          </a:bodyPr>
          <a:lstStyle/>
          <a:p>
            <a:pPr marL="228594" indent="-228594">
              <a:buFont typeface="Arial" panose="020B0604020202020204" pitchFamily="34" charset="0"/>
              <a:buChar char="•"/>
            </a:pPr>
            <a:r>
              <a:rPr lang="ja-JP" altLang="en-US" sz="1333">
                <a:solidFill>
                  <a:prstClr val="black"/>
                </a:solidFill>
                <a:latin typeface="BIZ UDPGothic" panose="020B0400000000000000" pitchFamily="34" charset="-128"/>
                <a:ea typeface="BIZ UDPGothic" panose="020B0400000000000000" pitchFamily="34" charset="-128"/>
              </a:rPr>
              <a:t>学術機関リポジトリデータベース</a:t>
            </a:r>
            <a:r>
              <a:rPr lang="en-US" altLang="ja-JP" sz="1200" dirty="0">
                <a:solidFill>
                  <a:prstClr val="black"/>
                </a:solidFill>
                <a:latin typeface="BIZ UDPGothic" panose="020B0400000000000000" pitchFamily="34" charset="-128"/>
                <a:ea typeface="BIZ UDPGothic" panose="020B0400000000000000" pitchFamily="34" charset="-128"/>
                <a:hlinkClick r:id="rId8"/>
              </a:rPr>
              <a:t>https://irdb.nii.ac.jp/</a:t>
            </a:r>
            <a:endParaRPr lang="en-US" altLang="ja-JP" sz="1200" dirty="0">
              <a:solidFill>
                <a:prstClr val="black"/>
              </a:solidFill>
              <a:latin typeface="BIZ UDPGothic" panose="020B0400000000000000" pitchFamily="34" charset="-128"/>
              <a:ea typeface="BIZ UDPGothic" panose="020B0400000000000000" pitchFamily="34" charset="-128"/>
            </a:endParaRPr>
          </a:p>
        </p:txBody>
      </p:sp>
      <p:sp>
        <p:nvSpPr>
          <p:cNvPr id="58" name="テキスト ボックス 57">
            <a:extLst>
              <a:ext uri="{FF2B5EF4-FFF2-40B4-BE49-F238E27FC236}">
                <a16:creationId xmlns:a16="http://schemas.microsoft.com/office/drawing/2014/main" id="{15233100-B555-B812-0404-FD36CB84A356}"/>
              </a:ext>
            </a:extLst>
          </p:cNvPr>
          <p:cNvSpPr txBox="1"/>
          <p:nvPr/>
        </p:nvSpPr>
        <p:spPr>
          <a:xfrm>
            <a:off x="460839" y="1662535"/>
            <a:ext cx="3549503" cy="379656"/>
          </a:xfrm>
          <a:prstGeom prst="rect">
            <a:avLst/>
          </a:prstGeom>
          <a:noFill/>
        </p:spPr>
        <p:txBody>
          <a:bodyPr wrap="square">
            <a:spAutoFit/>
          </a:bodyPr>
          <a:lstStyle/>
          <a:p>
            <a:pPr marL="380990" indent="-380990">
              <a:buFont typeface="Wingdings" panose="05000000000000000000" pitchFamily="2" charset="2"/>
              <a:buChar char="u"/>
            </a:pPr>
            <a:r>
              <a:rPr lang="ja-JP" altLang="en-US" sz="1867">
                <a:latin typeface="BIZ UDPGothic" panose="020B0400000000000000" pitchFamily="34" charset="-128"/>
                <a:ea typeface="BIZ UDPGothic" panose="020B0400000000000000" pitchFamily="34" charset="-128"/>
              </a:rPr>
              <a:t>データリポジトリの種類</a:t>
            </a:r>
          </a:p>
        </p:txBody>
      </p:sp>
      <p:sp>
        <p:nvSpPr>
          <p:cNvPr id="59" name="テキスト ボックス 58">
            <a:extLst>
              <a:ext uri="{FF2B5EF4-FFF2-40B4-BE49-F238E27FC236}">
                <a16:creationId xmlns:a16="http://schemas.microsoft.com/office/drawing/2014/main" id="{66BFACDC-5351-D146-266C-88A16726FE32}"/>
              </a:ext>
            </a:extLst>
          </p:cNvPr>
          <p:cNvSpPr txBox="1"/>
          <p:nvPr/>
        </p:nvSpPr>
        <p:spPr>
          <a:xfrm>
            <a:off x="7792623" y="2518849"/>
            <a:ext cx="3441544" cy="1384995"/>
          </a:xfrm>
          <a:prstGeom prst="rect">
            <a:avLst/>
          </a:prstGeom>
          <a:noFill/>
        </p:spPr>
        <p:txBody>
          <a:bodyPr wrap="square" rtlCol="0">
            <a:spAutoFit/>
          </a:bodyPr>
          <a:lstStyle/>
          <a:p>
            <a:pPr marL="228594" indent="-228594">
              <a:buFont typeface="Arial" panose="020B0604020202020204" pitchFamily="34" charset="0"/>
              <a:buChar char="•"/>
            </a:pPr>
            <a:r>
              <a:rPr lang="en-US" altLang="ja-JP" sz="1400" dirty="0" err="1">
                <a:solidFill>
                  <a:prstClr val="black"/>
                </a:solidFill>
                <a:latin typeface="BIZ UDPGothic" panose="020B0400000000000000" pitchFamily="34" charset="-128"/>
                <a:ea typeface="BIZ UDPGothic" panose="020B0400000000000000" pitchFamily="34" charset="-128"/>
              </a:rPr>
              <a:t>Zenodo</a:t>
            </a:r>
            <a:r>
              <a:rPr lang="en-US" altLang="ja-JP" sz="1400" dirty="0">
                <a:solidFill>
                  <a:prstClr val="black"/>
                </a:solidFill>
                <a:latin typeface="BIZ UDPGothic" panose="020B0400000000000000" pitchFamily="34" charset="-128"/>
                <a:ea typeface="BIZ UDPGothic" panose="020B0400000000000000" pitchFamily="34" charset="-128"/>
              </a:rPr>
              <a:t> </a:t>
            </a:r>
            <a:br>
              <a:rPr lang="en-US" altLang="ja-JP" sz="1400" dirty="0">
                <a:solidFill>
                  <a:prstClr val="black"/>
                </a:solidFill>
                <a:latin typeface="BIZ UDPGothic" panose="020B0400000000000000" pitchFamily="34" charset="-128"/>
                <a:ea typeface="BIZ UDPGothic" panose="020B0400000000000000" pitchFamily="34" charset="-128"/>
              </a:rPr>
            </a:br>
            <a:r>
              <a:rPr lang="en-US" altLang="ja-JP" sz="1400" dirty="0">
                <a:solidFill>
                  <a:prstClr val="black"/>
                </a:solidFill>
                <a:latin typeface="BIZ UDPGothic" panose="020B0400000000000000" pitchFamily="34" charset="-128"/>
                <a:ea typeface="BIZ UDPGothic" panose="020B0400000000000000" pitchFamily="34" charset="-128"/>
                <a:hlinkClick r:id="rId9"/>
              </a:rPr>
              <a:t>https://zenodo.org/</a:t>
            </a:r>
            <a:endParaRPr lang="en-US" altLang="ja-JP" sz="1400" dirty="0">
              <a:solidFill>
                <a:prstClr val="black"/>
              </a:solidFill>
              <a:latin typeface="BIZ UDPGothic" panose="020B0400000000000000" pitchFamily="34" charset="-128"/>
              <a:ea typeface="BIZ UDPGothic" panose="020B0400000000000000" pitchFamily="34" charset="-128"/>
            </a:endParaRPr>
          </a:p>
          <a:p>
            <a:pPr marL="228594" indent="-228594">
              <a:buFont typeface="Arial" panose="020B0604020202020204" pitchFamily="34" charset="0"/>
              <a:buChar char="•"/>
            </a:pPr>
            <a:r>
              <a:rPr lang="en-US" altLang="ja-JP" sz="1400" dirty="0" err="1">
                <a:solidFill>
                  <a:prstClr val="black"/>
                </a:solidFill>
                <a:latin typeface="BIZ UDPGothic" panose="020B0400000000000000" pitchFamily="34" charset="-128"/>
                <a:ea typeface="BIZ UDPGothic" panose="020B0400000000000000" pitchFamily="34" charset="-128"/>
              </a:rPr>
              <a:t>Figshare</a:t>
            </a:r>
            <a:br>
              <a:rPr lang="en-US" altLang="ja-JP" sz="1400" dirty="0">
                <a:solidFill>
                  <a:prstClr val="black"/>
                </a:solidFill>
                <a:latin typeface="BIZ UDPGothic" panose="020B0400000000000000" pitchFamily="34" charset="-128"/>
                <a:ea typeface="BIZ UDPGothic" panose="020B0400000000000000" pitchFamily="34" charset="-128"/>
              </a:rPr>
            </a:br>
            <a:r>
              <a:rPr lang="en-US" altLang="ja-JP" sz="1400" dirty="0">
                <a:solidFill>
                  <a:prstClr val="black"/>
                </a:solidFill>
                <a:latin typeface="BIZ UDPGothic" panose="020B0400000000000000" pitchFamily="34" charset="-128"/>
                <a:ea typeface="BIZ UDPGothic" panose="020B0400000000000000" pitchFamily="34" charset="-128"/>
                <a:hlinkClick r:id="rId10"/>
              </a:rPr>
              <a:t>https://figshare.com/</a:t>
            </a:r>
            <a:endParaRPr lang="en-US" altLang="ja-JP" sz="1400" dirty="0">
              <a:solidFill>
                <a:prstClr val="black"/>
              </a:solidFill>
              <a:latin typeface="BIZ UDPGothic" panose="020B0400000000000000" pitchFamily="34" charset="-128"/>
              <a:ea typeface="BIZ UDPGothic" panose="020B0400000000000000" pitchFamily="34" charset="-128"/>
            </a:endParaRPr>
          </a:p>
          <a:p>
            <a:pPr marL="228594" indent="-228594">
              <a:buFont typeface="Arial" panose="020B0604020202020204" pitchFamily="34" charset="0"/>
              <a:buChar char="•"/>
            </a:pPr>
            <a:r>
              <a:rPr lang="en-US" altLang="ja-JP" sz="1400" dirty="0">
                <a:solidFill>
                  <a:prstClr val="black"/>
                </a:solidFill>
                <a:latin typeface="BIZ UDPGothic" panose="020B0400000000000000" pitchFamily="34" charset="-128"/>
                <a:ea typeface="BIZ UDPGothic" panose="020B0400000000000000" pitchFamily="34" charset="-128"/>
              </a:rPr>
              <a:t>Elsevier Mendeley Data   </a:t>
            </a:r>
          </a:p>
          <a:p>
            <a:r>
              <a:rPr lang="en-US" altLang="ja-JP" sz="1400" dirty="0">
                <a:solidFill>
                  <a:prstClr val="black"/>
                </a:solidFill>
                <a:latin typeface="BIZ UDPGothic" panose="020B0400000000000000" pitchFamily="34" charset="-128"/>
                <a:ea typeface="BIZ UDPGothic" panose="020B0400000000000000" pitchFamily="34" charset="-128"/>
              </a:rPr>
              <a:t>    </a:t>
            </a:r>
            <a:r>
              <a:rPr lang="en-US" altLang="ja-JP" sz="1400" dirty="0">
                <a:solidFill>
                  <a:prstClr val="black"/>
                </a:solidFill>
                <a:latin typeface="BIZ UDPGothic" panose="020B0400000000000000" pitchFamily="34" charset="-128"/>
                <a:ea typeface="BIZ UDPGothic" panose="020B0400000000000000" pitchFamily="34" charset="-128"/>
                <a:hlinkClick r:id="rId3"/>
              </a:rPr>
              <a:t>https://data.mendeley.com/</a:t>
            </a:r>
            <a:endParaRPr lang="en-US" altLang="ja-JP" sz="1400" dirty="0">
              <a:solidFill>
                <a:prstClr val="black"/>
              </a:solidFill>
              <a:latin typeface="BIZ UDPGothic" panose="020B0400000000000000" pitchFamily="34" charset="-128"/>
              <a:ea typeface="BIZ UDPGothic" panose="020B0400000000000000" pitchFamily="34" charset="-128"/>
            </a:endParaRPr>
          </a:p>
        </p:txBody>
      </p:sp>
      <p:sp>
        <p:nvSpPr>
          <p:cNvPr id="61" name="テキスト ボックス 60">
            <a:extLst>
              <a:ext uri="{FF2B5EF4-FFF2-40B4-BE49-F238E27FC236}">
                <a16:creationId xmlns:a16="http://schemas.microsoft.com/office/drawing/2014/main" id="{027D4483-A64D-30A4-D157-1DA0B1F0A33A}"/>
              </a:ext>
            </a:extLst>
          </p:cNvPr>
          <p:cNvSpPr txBox="1"/>
          <p:nvPr/>
        </p:nvSpPr>
        <p:spPr>
          <a:xfrm>
            <a:off x="431372" y="1220755"/>
            <a:ext cx="9797825" cy="379656"/>
          </a:xfrm>
          <a:prstGeom prst="rect">
            <a:avLst/>
          </a:prstGeom>
          <a:noFill/>
        </p:spPr>
        <p:txBody>
          <a:bodyPr wrap="square">
            <a:spAutoFit/>
          </a:bodyPr>
          <a:lstStyle/>
          <a:p>
            <a:r>
              <a:rPr lang="ja-JP" altLang="en-US" sz="1867" b="1">
                <a:latin typeface="BIZ UDPGothic" panose="020B0400000000000000" pitchFamily="34" charset="-128"/>
                <a:ea typeface="BIZ UDPGothic" panose="020B0400000000000000" pitchFamily="34" charset="-128"/>
              </a:rPr>
              <a:t>一般に研究データやそれに付随するプログラム等を収集・保管の対象とするリポジトリ</a:t>
            </a:r>
          </a:p>
        </p:txBody>
      </p:sp>
      <p:sp>
        <p:nvSpPr>
          <p:cNvPr id="62" name="タイトル 3">
            <a:extLst>
              <a:ext uri="{FF2B5EF4-FFF2-40B4-BE49-F238E27FC236}">
                <a16:creationId xmlns:a16="http://schemas.microsoft.com/office/drawing/2014/main" id="{313C9FEF-E57D-F427-312B-757375A2440E}"/>
              </a:ext>
            </a:extLst>
          </p:cNvPr>
          <p:cNvSpPr>
            <a:spLocks noGrp="1"/>
          </p:cNvSpPr>
          <p:nvPr>
            <p:ph type="title"/>
          </p:nvPr>
        </p:nvSpPr>
        <p:spPr/>
        <p:txBody>
          <a:bodyPr/>
          <a:lstStyle/>
          <a:p>
            <a:r>
              <a:rPr kumimoji="1" lang="ja-JP" altLang="en-US"/>
              <a:t>データリポジトリとは</a:t>
            </a:r>
          </a:p>
        </p:txBody>
      </p:sp>
      <p:sp>
        <p:nvSpPr>
          <p:cNvPr id="3" name="正方形/長方形 2">
            <a:extLst>
              <a:ext uri="{FF2B5EF4-FFF2-40B4-BE49-F238E27FC236}">
                <a16:creationId xmlns:a16="http://schemas.microsoft.com/office/drawing/2014/main" id="{B6357678-B963-BF58-2ABC-9E84B6A3562E}"/>
              </a:ext>
            </a:extLst>
          </p:cNvPr>
          <p:cNvSpPr/>
          <p:nvPr/>
        </p:nvSpPr>
        <p:spPr>
          <a:xfrm>
            <a:off x="-1" y="6558413"/>
            <a:ext cx="12192000" cy="2995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a:solidFill>
                  <a:sysClr val="windowText" lastClr="000000"/>
                </a:solidFill>
                <a:latin typeface="BIZ UDPGothic" panose="020B0400000000000000" pitchFamily="34" charset="-128"/>
                <a:ea typeface="BIZ UDPGothic" panose="020B0400000000000000" pitchFamily="34" charset="-128"/>
              </a:rPr>
              <a:t>吉田幸苗</a:t>
            </a:r>
            <a:r>
              <a:rPr lang="en-US" altLang="ja-JP" sz="1200" dirty="0">
                <a:solidFill>
                  <a:sysClr val="windowText" lastClr="000000"/>
                </a:solidFill>
                <a:latin typeface="BIZ UDPGothic" panose="020B0400000000000000" pitchFamily="34" charset="-128"/>
                <a:ea typeface="BIZ UDPGothic" panose="020B0400000000000000" pitchFamily="34" charset="-128"/>
              </a:rPr>
              <a:t> et al.</a:t>
            </a:r>
            <a:r>
              <a:rPr lang="ja-JP" altLang="en-US" sz="1200">
                <a:solidFill>
                  <a:sysClr val="windowText" lastClr="000000"/>
                </a:solidFill>
                <a:latin typeface="BIZ UDPGothic" panose="020B0400000000000000" pitchFamily="34" charset="-128"/>
                <a:ea typeface="BIZ UDPGothic" panose="020B0400000000000000" pitchFamily="34" charset="-128"/>
              </a:rPr>
              <a:t>（</a:t>
            </a:r>
            <a:r>
              <a:rPr lang="en-US" altLang="ja-JP" sz="1200" dirty="0">
                <a:solidFill>
                  <a:sysClr val="windowText" lastClr="000000"/>
                </a:solidFill>
                <a:latin typeface="BIZ UDPGothic" panose="020B0400000000000000" pitchFamily="34" charset="-128"/>
                <a:ea typeface="BIZ UDPGothic" panose="020B0400000000000000" pitchFamily="34" charset="-128"/>
              </a:rPr>
              <a:t>2021, 2, 10</a:t>
            </a:r>
            <a:r>
              <a:rPr lang="ja-JP" altLang="en-US" sz="1200">
                <a:solidFill>
                  <a:sysClr val="windowText" lastClr="000000"/>
                </a:solidFill>
                <a:latin typeface="BIZ UDPGothic" panose="020B0400000000000000" pitchFamily="34" charset="-128"/>
                <a:ea typeface="BIZ UDPGothic" panose="020B0400000000000000" pitchFamily="34" charset="-128"/>
              </a:rPr>
              <a:t>）「研究データ管理サービスの設計と実践</a:t>
            </a:r>
            <a:r>
              <a:rPr lang="en-US" altLang="ja-JP" sz="1200" dirty="0">
                <a:solidFill>
                  <a:sysClr val="windowText" lastClr="000000"/>
                </a:solidFill>
                <a:latin typeface="BIZ UDPGothic" panose="020B0400000000000000" pitchFamily="34" charset="-128"/>
                <a:ea typeface="BIZ UDPGothic" panose="020B0400000000000000" pitchFamily="34" charset="-128"/>
              </a:rPr>
              <a:t>_</a:t>
            </a:r>
            <a:r>
              <a:rPr lang="ja-JP" altLang="en-US" sz="1200">
                <a:solidFill>
                  <a:sysClr val="windowText" lastClr="000000"/>
                </a:solidFill>
                <a:latin typeface="BIZ UDPGothic" panose="020B0400000000000000" pitchFamily="34" charset="-128"/>
                <a:ea typeface="BIZ UDPGothic" panose="020B0400000000000000" pitchFamily="34" charset="-128"/>
              </a:rPr>
              <a:t>第５章</a:t>
            </a:r>
            <a:r>
              <a:rPr lang="en-US" altLang="ja-JP" sz="1200" dirty="0">
                <a:solidFill>
                  <a:sysClr val="windowText" lastClr="000000"/>
                </a:solidFill>
                <a:latin typeface="BIZ UDPGothic" panose="020B0400000000000000" pitchFamily="34" charset="-128"/>
                <a:ea typeface="BIZ UDPGothic" panose="020B0400000000000000" pitchFamily="34" charset="-128"/>
              </a:rPr>
              <a:t>_</a:t>
            </a:r>
            <a:r>
              <a:rPr lang="ja-JP" altLang="en-US" sz="1200">
                <a:solidFill>
                  <a:sysClr val="windowText" lastClr="000000"/>
                </a:solidFill>
                <a:latin typeface="BIZ UDPGothic" panose="020B0400000000000000" pitchFamily="34" charset="-128"/>
                <a:ea typeface="BIZ UDPGothic" panose="020B0400000000000000" pitchFamily="34" charset="-128"/>
              </a:rPr>
              <a:t>第</a:t>
            </a:r>
            <a:r>
              <a:rPr lang="en-US" altLang="ja-JP" sz="1200" dirty="0">
                <a:solidFill>
                  <a:sysClr val="windowText" lastClr="000000"/>
                </a:solidFill>
                <a:latin typeface="BIZ UDPGothic" panose="020B0400000000000000" pitchFamily="34" charset="-128"/>
                <a:ea typeface="BIZ UDPGothic" panose="020B0400000000000000" pitchFamily="34" charset="-128"/>
              </a:rPr>
              <a:t>2</a:t>
            </a:r>
            <a:r>
              <a:rPr lang="ja-JP" altLang="en-US" sz="1200">
                <a:solidFill>
                  <a:sysClr val="windowText" lastClr="000000"/>
                </a:solidFill>
                <a:latin typeface="BIZ UDPGothic" panose="020B0400000000000000" pitchFamily="34" charset="-128"/>
                <a:ea typeface="BIZ UDPGothic" panose="020B0400000000000000" pitchFamily="34" charset="-128"/>
              </a:rPr>
              <a:t>版」</a:t>
            </a:r>
            <a:r>
              <a:rPr lang="en-US" altLang="ja-JP" sz="1200" dirty="0">
                <a:solidFill>
                  <a:sysClr val="windowText" lastClr="000000"/>
                </a:solidFill>
                <a:latin typeface="BIZ UDPGothic" panose="020B0400000000000000" pitchFamily="34" charset="-128"/>
                <a:ea typeface="BIZ UDPGothic" panose="020B0400000000000000" pitchFamily="34" charset="-128"/>
              </a:rPr>
              <a:t>, pp.8, 9, 11, 12. </a:t>
            </a:r>
            <a:r>
              <a:rPr lang="en-US" altLang="ja-JP" sz="1200" dirty="0">
                <a:solidFill>
                  <a:sysClr val="windowText" lastClr="000000"/>
                </a:solidFill>
                <a:latin typeface="BIZ UDPGothic" panose="020B0400000000000000" pitchFamily="34" charset="-128"/>
                <a:ea typeface="BIZ UDPGothic" panose="020B0400000000000000" pitchFamily="34" charset="-128"/>
                <a:hlinkClick r:id="rId11"/>
              </a:rPr>
              <a:t>https://jpcoar.repo.nii.ac.jp/records/607</a:t>
            </a:r>
            <a:r>
              <a:rPr lang="ja-JP" altLang="en-US" sz="1200">
                <a:solidFill>
                  <a:sysClr val="windowText" lastClr="000000"/>
                </a:solidFill>
                <a:latin typeface="BIZ UDPGothic" panose="020B0400000000000000" pitchFamily="34" charset="-128"/>
                <a:ea typeface="BIZ UDPGothic" panose="020B0400000000000000" pitchFamily="34" charset="-128"/>
              </a:rPr>
              <a:t>を加工。</a:t>
            </a:r>
          </a:p>
        </p:txBody>
      </p:sp>
    </p:spTree>
    <p:extLst>
      <p:ext uri="{BB962C8B-B14F-4D97-AF65-F5344CB8AC3E}">
        <p14:creationId xmlns:p14="http://schemas.microsoft.com/office/powerpoint/2010/main" val="23582842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研究データに</a:t>
            </a:r>
            <a:r>
              <a:rPr lang="en-US" altLang="ja-JP" dirty="0"/>
              <a:t>DOI</a:t>
            </a:r>
            <a:r>
              <a:rPr lang="ja-JP" altLang="en-US" dirty="0"/>
              <a:t>を付与する</a:t>
            </a:r>
            <a:endParaRPr kumimoji="1" lang="ja-JP" altLang="en-US" dirty="0"/>
          </a:p>
        </p:txBody>
      </p:sp>
      <p:sp>
        <p:nvSpPr>
          <p:cNvPr id="3" name="スライド番号プレースホルダー 2"/>
          <p:cNvSpPr>
            <a:spLocks noGrp="1"/>
          </p:cNvSpPr>
          <p:nvPr>
            <p:ph type="sldNum" sz="quarter" idx="12"/>
          </p:nvPr>
        </p:nvSpPr>
        <p:spPr/>
        <p:txBody>
          <a:bodyPr/>
          <a:lstStyle/>
          <a:p>
            <a:pPr defTabSz="914354" fontAlgn="auto">
              <a:spcBef>
                <a:spcPts val="0"/>
              </a:spcBef>
              <a:spcAft>
                <a:spcPts val="0"/>
              </a:spcAft>
              <a:defRPr/>
            </a:pPr>
            <a:fld id="{1EFD0C8F-27BC-4081-871F-5E1C2D90E7A6}" type="slidenum">
              <a:rPr lang="ja-JP" altLang="en-US" sz="2800">
                <a:solidFill>
                  <a:prstClr val="black">
                    <a:tint val="75000"/>
                  </a:prstClr>
                </a:solidFill>
              </a:rPr>
              <a:pPr defTabSz="914354" fontAlgn="auto">
                <a:spcBef>
                  <a:spcPts val="0"/>
                </a:spcBef>
                <a:spcAft>
                  <a:spcPts val="0"/>
                </a:spcAft>
                <a:defRPr/>
              </a:pPr>
              <a:t>10</a:t>
            </a:fld>
            <a:endParaRPr lang="ja-JP" altLang="en-US" sz="2800">
              <a:solidFill>
                <a:prstClr val="black">
                  <a:tint val="75000"/>
                </a:prstClr>
              </a:solidFill>
            </a:endParaRPr>
          </a:p>
        </p:txBody>
      </p:sp>
      <p:pic>
        <p:nvPicPr>
          <p:cNvPr id="4" name="図 3"/>
          <p:cNvPicPr>
            <a:picLocks noChangeAspect="1"/>
          </p:cNvPicPr>
          <p:nvPr/>
        </p:nvPicPr>
        <p:blipFill>
          <a:blip r:embed="rId3"/>
          <a:stretch>
            <a:fillRect/>
          </a:stretch>
        </p:blipFill>
        <p:spPr>
          <a:xfrm>
            <a:off x="3016791" y="1150163"/>
            <a:ext cx="6158419" cy="5177515"/>
          </a:xfrm>
          <a:prstGeom prst="rect">
            <a:avLst/>
          </a:prstGeom>
        </p:spPr>
      </p:pic>
      <p:sp>
        <p:nvSpPr>
          <p:cNvPr id="5" name="正方形/長方形 4"/>
          <p:cNvSpPr/>
          <p:nvPr/>
        </p:nvSpPr>
        <p:spPr>
          <a:xfrm>
            <a:off x="0" y="6304003"/>
            <a:ext cx="12192000" cy="523220"/>
          </a:xfrm>
          <a:prstGeom prst="rect">
            <a:avLst/>
          </a:prstGeom>
          <a:solidFill>
            <a:schemeClr val="bg1">
              <a:lumMod val="95000"/>
            </a:schemeClr>
          </a:solidFill>
        </p:spPr>
        <p:txBody>
          <a:bodyPr wrap="square">
            <a:spAutoFit/>
          </a:bodyPr>
          <a:lstStyle/>
          <a:p>
            <a:pPr defTabSz="914354" fontAlgn="auto">
              <a:spcBef>
                <a:spcPts val="0"/>
              </a:spcBef>
              <a:spcAft>
                <a:spcPts val="0"/>
              </a:spcAft>
              <a:defRPr/>
            </a:pPr>
            <a:r>
              <a:rPr lang="ja-JP" altLang="en-US" sz="1400">
                <a:solidFill>
                  <a:prstClr val="black"/>
                </a:solidFill>
                <a:latin typeface="BIZ UDPGothic" panose="020B0400000000000000" pitchFamily="34" charset="-128"/>
                <a:ea typeface="BIZ UDPGothic" panose="020B0400000000000000" pitchFamily="34" charset="-128"/>
              </a:rPr>
              <a:t>研究データ利活用協議会・リサーチデータサイテーション小委員会（</a:t>
            </a:r>
            <a:r>
              <a:rPr lang="en-US" altLang="ja-JP" sz="1400" dirty="0">
                <a:solidFill>
                  <a:prstClr val="black"/>
                </a:solidFill>
                <a:latin typeface="BIZ UDPGothic" panose="020B0400000000000000" pitchFamily="34" charset="-128"/>
                <a:ea typeface="BIZ UDPGothic" panose="020B0400000000000000" pitchFamily="34" charset="-128"/>
              </a:rPr>
              <a:t>2019, 12, 20</a:t>
            </a:r>
            <a:r>
              <a:rPr lang="ja-JP" altLang="en-US" sz="1400">
                <a:solidFill>
                  <a:prstClr val="black"/>
                </a:solidFill>
                <a:latin typeface="BIZ UDPGothic" panose="020B0400000000000000" pitchFamily="34" charset="-128"/>
                <a:ea typeface="BIZ UDPGothic" panose="020B0400000000000000" pitchFamily="34" charset="-128"/>
              </a:rPr>
              <a:t>）「</a:t>
            </a:r>
            <a:r>
              <a:rPr lang="en-US" altLang="ja-JP" sz="1400" dirty="0">
                <a:solidFill>
                  <a:prstClr val="black"/>
                </a:solidFill>
                <a:latin typeface="BIZ UDPGothic" panose="020B0400000000000000" pitchFamily="34" charset="-128"/>
                <a:ea typeface="BIZ UDPGothic" panose="020B0400000000000000" pitchFamily="34" charset="-128"/>
              </a:rPr>
              <a:t> </a:t>
            </a:r>
            <a:r>
              <a:rPr lang="ja-JP" altLang="en-US" sz="1400">
                <a:solidFill>
                  <a:prstClr val="black"/>
                </a:solidFill>
                <a:latin typeface="BIZ UDPGothic" panose="020B0400000000000000" pitchFamily="34" charset="-128"/>
                <a:ea typeface="BIZ UDPGothic" panose="020B0400000000000000" pitchFamily="34" charset="-128"/>
              </a:rPr>
              <a:t>研究データに</a:t>
            </a:r>
            <a:r>
              <a:rPr lang="en-US" altLang="ja-JP" sz="1400" dirty="0">
                <a:solidFill>
                  <a:prstClr val="black"/>
                </a:solidFill>
                <a:latin typeface="BIZ UDPGothic" panose="020B0400000000000000" pitchFamily="34" charset="-128"/>
                <a:ea typeface="BIZ UDPGothic" panose="020B0400000000000000" pitchFamily="34" charset="-128"/>
              </a:rPr>
              <a:t>DOI</a:t>
            </a:r>
            <a:r>
              <a:rPr lang="ja-JP" altLang="en-US" sz="1400">
                <a:solidFill>
                  <a:prstClr val="black"/>
                </a:solidFill>
                <a:latin typeface="BIZ UDPGothic" panose="020B0400000000000000" pitchFamily="34" charset="-128"/>
                <a:ea typeface="BIZ UDPGothic" panose="020B0400000000000000" pitchFamily="34" charset="-128"/>
              </a:rPr>
              <a:t>を付与するには？</a:t>
            </a:r>
            <a:r>
              <a:rPr lang="en-US" altLang="ja-JP" sz="1400" dirty="0">
                <a:solidFill>
                  <a:prstClr val="black"/>
                </a:solidFill>
                <a:latin typeface="BIZ UDPGothic" panose="020B0400000000000000" pitchFamily="34" charset="-128"/>
                <a:ea typeface="BIZ UDPGothic" panose="020B0400000000000000" pitchFamily="34" charset="-128"/>
              </a:rPr>
              <a:t>5</a:t>
            </a:r>
            <a:r>
              <a:rPr lang="ja-JP" altLang="en-US" sz="1400">
                <a:solidFill>
                  <a:prstClr val="black"/>
                </a:solidFill>
                <a:latin typeface="BIZ UDPGothic" panose="020B0400000000000000" pitchFamily="34" charset="-128"/>
                <a:ea typeface="BIZ UDPGothic" panose="020B0400000000000000" pitchFamily="34" charset="-128"/>
              </a:rPr>
              <a:t>分で分かる研究データ</a:t>
            </a:r>
            <a:r>
              <a:rPr lang="en-US" altLang="ja-JP" sz="1400" dirty="0">
                <a:solidFill>
                  <a:prstClr val="black"/>
                </a:solidFill>
                <a:latin typeface="BIZ UDPGothic" panose="020B0400000000000000" pitchFamily="34" charset="-128"/>
                <a:ea typeface="BIZ UDPGothic" panose="020B0400000000000000" pitchFamily="34" charset="-128"/>
              </a:rPr>
              <a:t>DOI</a:t>
            </a:r>
            <a:r>
              <a:rPr lang="ja-JP" altLang="en-US" sz="1400">
                <a:solidFill>
                  <a:prstClr val="black"/>
                </a:solidFill>
                <a:latin typeface="BIZ UDPGothic" panose="020B0400000000000000" pitchFamily="34" charset="-128"/>
                <a:ea typeface="BIZ UDPGothic" panose="020B0400000000000000" pitchFamily="34" charset="-128"/>
              </a:rPr>
              <a:t>付与」</a:t>
            </a:r>
            <a:r>
              <a:rPr lang="en-US" altLang="ja-JP" sz="1400" dirty="0">
                <a:solidFill>
                  <a:prstClr val="black"/>
                </a:solidFill>
                <a:latin typeface="BIZ UDPGothic" panose="020B0400000000000000" pitchFamily="34" charset="-128"/>
                <a:ea typeface="BIZ UDPGothic" panose="020B0400000000000000" pitchFamily="34" charset="-128"/>
              </a:rPr>
              <a:t>. </a:t>
            </a:r>
            <a:r>
              <a:rPr lang="en-US" altLang="ja-JP" sz="1400" dirty="0">
                <a:solidFill>
                  <a:prstClr val="black"/>
                </a:solidFill>
                <a:latin typeface="BIZ UDPGothic" panose="020B0400000000000000" pitchFamily="34" charset="-128"/>
                <a:ea typeface="BIZ UDPGothic" panose="020B0400000000000000" pitchFamily="34" charset="-128"/>
                <a:hlinkClick r:id="rId4"/>
              </a:rPr>
              <a:t>https://doi.org/10.11502/rduf_rdc_doileaflet</a:t>
            </a:r>
            <a:endParaRPr lang="ja-JP" altLang="en-US" sz="1400">
              <a:solidFill>
                <a:prstClr val="black"/>
              </a:solidFill>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3726918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929A1220-0D97-1D60-B5FF-37E5C7CBC7F1}"/>
              </a:ext>
            </a:extLst>
          </p:cNvPr>
          <p:cNvPicPr>
            <a:picLocks noChangeAspect="1"/>
          </p:cNvPicPr>
          <p:nvPr/>
        </p:nvPicPr>
        <p:blipFill>
          <a:blip r:embed="rId3"/>
          <a:srcRect t="689"/>
          <a:stretch/>
        </p:blipFill>
        <p:spPr>
          <a:xfrm>
            <a:off x="2949862" y="1184757"/>
            <a:ext cx="6669647" cy="4981960"/>
          </a:xfrm>
          <a:prstGeom prst="rect">
            <a:avLst/>
          </a:prstGeom>
          <a:ln>
            <a:solidFill>
              <a:schemeClr val="bg1">
                <a:lumMod val="75000"/>
              </a:schemeClr>
            </a:solidFill>
          </a:ln>
        </p:spPr>
      </p:pic>
      <p:sp>
        <p:nvSpPr>
          <p:cNvPr id="10" name="タイトル 1">
            <a:extLst>
              <a:ext uri="{FF2B5EF4-FFF2-40B4-BE49-F238E27FC236}">
                <a16:creationId xmlns:a16="http://schemas.microsoft.com/office/drawing/2014/main" id="{9EED1131-50F9-79E1-DBA9-F9569F596F65}"/>
              </a:ext>
            </a:extLst>
          </p:cNvPr>
          <p:cNvSpPr txBox="1">
            <a:spLocks/>
          </p:cNvSpPr>
          <p:nvPr/>
        </p:nvSpPr>
        <p:spPr bwMode="auto">
          <a:xfrm>
            <a:off x="0" y="0"/>
            <a:ext cx="12192000" cy="1124744"/>
          </a:xfrm>
          <a:prstGeom prst="rect">
            <a:avLst/>
          </a:prstGeom>
          <a:solidFill>
            <a:srgbClr val="2D28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kumimoji="1" sz="4800" b="0" i="0" kern="1200">
                <a:solidFill>
                  <a:schemeClr val="bg1"/>
                </a:solidFill>
                <a:latin typeface="BIZ UDPゴシック" panose="020B0400000000000000" pitchFamily="34" charset="-128"/>
                <a:ea typeface="BIZ UDPゴシック" panose="020B0400000000000000" pitchFamily="34" charset="-128"/>
                <a:cs typeface="BIZ UDPGothic" panose="020B0400000000000000" pitchFamily="34" charset="-128"/>
              </a:defRPr>
            </a:lvl1pPr>
            <a:lvl2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2pPr>
            <a:lvl3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3pPr>
            <a:lvl4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4pPr>
            <a:lvl5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5pPr>
            <a:lvl6pPr marL="609585" algn="ctr" rtl="0" fontAlgn="base">
              <a:spcBef>
                <a:spcPct val="0"/>
              </a:spcBef>
              <a:spcAft>
                <a:spcPct val="0"/>
              </a:spcAft>
              <a:defRPr kumimoji="1" sz="5867">
                <a:solidFill>
                  <a:schemeClr val="tx1"/>
                </a:solidFill>
                <a:latin typeface="Calibri" pitchFamily="34" charset="0"/>
                <a:ea typeface="ＭＳ Ｐゴシック" charset="-128"/>
              </a:defRPr>
            </a:lvl6pPr>
            <a:lvl7pPr marL="1219170" algn="ctr" rtl="0" fontAlgn="base">
              <a:spcBef>
                <a:spcPct val="0"/>
              </a:spcBef>
              <a:spcAft>
                <a:spcPct val="0"/>
              </a:spcAft>
              <a:defRPr kumimoji="1" sz="5867">
                <a:solidFill>
                  <a:schemeClr val="tx1"/>
                </a:solidFill>
                <a:latin typeface="Calibri" pitchFamily="34" charset="0"/>
                <a:ea typeface="ＭＳ Ｐゴシック" charset="-128"/>
              </a:defRPr>
            </a:lvl7pPr>
            <a:lvl8pPr marL="1828754" algn="ctr" rtl="0" fontAlgn="base">
              <a:spcBef>
                <a:spcPct val="0"/>
              </a:spcBef>
              <a:spcAft>
                <a:spcPct val="0"/>
              </a:spcAft>
              <a:defRPr kumimoji="1" sz="5867">
                <a:solidFill>
                  <a:schemeClr val="tx1"/>
                </a:solidFill>
                <a:latin typeface="Calibri" pitchFamily="34" charset="0"/>
                <a:ea typeface="ＭＳ Ｐゴシック" charset="-128"/>
              </a:defRPr>
            </a:lvl8pPr>
            <a:lvl9pPr marL="2438339" algn="ctr" rtl="0" fontAlgn="base">
              <a:spcBef>
                <a:spcPct val="0"/>
              </a:spcBef>
              <a:spcAft>
                <a:spcPct val="0"/>
              </a:spcAft>
              <a:defRPr kumimoji="1" sz="5867">
                <a:solidFill>
                  <a:schemeClr val="tx1"/>
                </a:solidFill>
                <a:latin typeface="Calibri" pitchFamily="34"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800" b="0" i="0" u="none" strike="noStrike" kern="1200" cap="none" spc="0" normalizeH="0" baseline="0" noProof="0" dirty="0">
                <a:ln>
                  <a:noFill/>
                </a:ln>
                <a:solidFill>
                  <a:sysClr val="window" lastClr="FFFFFF"/>
                </a:solidFill>
                <a:effectLst/>
                <a:uLnTx/>
                <a:uFillTx/>
                <a:latin typeface="BIZ UDPゴシック" panose="020B0400000000000000" pitchFamily="34" charset="-128"/>
                <a:ea typeface="BIZ UDPゴシック" panose="020B0400000000000000" pitchFamily="34" charset="-128"/>
              </a:rPr>
              <a:t>メタデータとは</a:t>
            </a:r>
          </a:p>
        </p:txBody>
      </p:sp>
      <p:sp>
        <p:nvSpPr>
          <p:cNvPr id="11" name="テキスト ボックス 10">
            <a:extLst>
              <a:ext uri="{FF2B5EF4-FFF2-40B4-BE49-F238E27FC236}">
                <a16:creationId xmlns:a16="http://schemas.microsoft.com/office/drawing/2014/main" id="{E3704B72-4A80-2BF9-9695-8A517DAF64A4}"/>
              </a:ext>
            </a:extLst>
          </p:cNvPr>
          <p:cNvSpPr txBox="1"/>
          <p:nvPr/>
        </p:nvSpPr>
        <p:spPr>
          <a:xfrm>
            <a:off x="-160" y="6423719"/>
            <a:ext cx="12192000" cy="461665"/>
          </a:xfrm>
          <a:prstGeom prst="rect">
            <a:avLst/>
          </a:prstGeom>
          <a:solidFill>
            <a:srgbClr val="EAEAEA"/>
          </a:solidFill>
        </p:spPr>
        <p:txBody>
          <a:bodyPr wrap="square" rtlCol="0">
            <a:spAutoFit/>
          </a:bodyPr>
          <a:lstStyle/>
          <a:p>
            <a:r>
              <a:rPr lang="ja-JP" altLang="en-US" sz="1200" dirty="0">
                <a:latin typeface="BIZ UDPGothic" panose="020B0400000000000000" pitchFamily="34" charset="-128"/>
                <a:ea typeface="BIZ UDPGothic" panose="020B0400000000000000" pitchFamily="34" charset="-128"/>
              </a:rPr>
              <a:t>九州大学データ駆動イノベーション推進本部研究データ管理支援部門</a:t>
            </a:r>
            <a:r>
              <a:rPr lang="en-US" altLang="ja-JP" sz="1200" dirty="0">
                <a:latin typeface="BIZ UDPGothic" panose="020B0400000000000000" pitchFamily="34" charset="-128"/>
                <a:ea typeface="BIZ UDPGothic" panose="020B0400000000000000" pitchFamily="34" charset="-128"/>
              </a:rPr>
              <a:t>, </a:t>
            </a:r>
            <a:r>
              <a:rPr lang="zh-TW" altLang="en-US" sz="1200" dirty="0">
                <a:latin typeface="BIZ UDPGothic" panose="020B0400000000000000" pitchFamily="34" charset="-128"/>
                <a:ea typeface="BIZ UDPGothic" panose="020B0400000000000000" pitchFamily="34" charset="-128"/>
              </a:rPr>
              <a:t>九州大学附属図書館図書館</a:t>
            </a:r>
            <a:r>
              <a:rPr lang="en-US" altLang="zh-TW" sz="1200" dirty="0">
                <a:latin typeface="BIZ UDPGothic" panose="020B0400000000000000" pitchFamily="34" charset="-128"/>
                <a:ea typeface="BIZ UDPGothic" panose="020B0400000000000000" pitchFamily="34" charset="-128"/>
              </a:rPr>
              <a:t>DX</a:t>
            </a:r>
            <a:r>
              <a:rPr lang="zh-TW" altLang="en-US" sz="1200" dirty="0">
                <a:latin typeface="BIZ UDPGothic" panose="020B0400000000000000" pitchFamily="34" charset="-128"/>
                <a:ea typeface="BIZ UDPGothic" panose="020B0400000000000000" pitchFamily="34" charset="-128"/>
              </a:rPr>
              <a:t>支援室</a:t>
            </a:r>
            <a:r>
              <a:rPr lang="ja-JP" altLang="en-US"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2023, 08</a:t>
            </a:r>
            <a:r>
              <a:rPr lang="ja-JP" altLang="en-US" sz="1200" dirty="0">
                <a:latin typeface="BIZ UDPGothic" panose="020B0400000000000000" pitchFamily="34" charset="-128"/>
                <a:ea typeface="BIZ UDPGothic" panose="020B0400000000000000" pitchFamily="34" charset="-128"/>
              </a:rPr>
              <a:t>）「はじめよう、研究データ管理」</a:t>
            </a:r>
            <a:r>
              <a:rPr lang="en-US" altLang="ja-JP" sz="1200" dirty="0">
                <a:latin typeface="BIZ UDPGothic" panose="020B0400000000000000" pitchFamily="34" charset="-128"/>
                <a:ea typeface="BIZ UDPGothic" panose="020B0400000000000000" pitchFamily="34" charset="-128"/>
              </a:rPr>
              <a:t>, 5_</a:t>
            </a:r>
            <a:r>
              <a:rPr lang="ja-JP" altLang="en-US" sz="1200" dirty="0">
                <a:latin typeface="BIZ UDPGothic" panose="020B0400000000000000" pitchFamily="34" charset="-128"/>
                <a:ea typeface="BIZ UDPGothic" panose="020B0400000000000000" pitchFamily="34" charset="-128"/>
              </a:rPr>
              <a:t>研究データの公開</a:t>
            </a:r>
            <a:r>
              <a:rPr lang="en-US" altLang="ja-JP" sz="1200" dirty="0">
                <a:latin typeface="BIZ UDPGothic" panose="020B0400000000000000" pitchFamily="34" charset="-128"/>
                <a:ea typeface="BIZ UDPGothic" panose="020B0400000000000000" pitchFamily="34" charset="-128"/>
              </a:rPr>
              <a:t>_202407</a:t>
            </a:r>
            <a:r>
              <a:rPr lang="ja-JP" altLang="en-US" sz="1200" dirty="0">
                <a:latin typeface="BIZ UDPGothic" panose="020B0400000000000000" pitchFamily="34" charset="-128"/>
                <a:ea typeface="BIZ UDPGothic" panose="020B0400000000000000" pitchFamily="34" charset="-128"/>
              </a:rPr>
              <a:t>改訂</a:t>
            </a:r>
            <a:r>
              <a:rPr lang="en-US" altLang="ja-JP" sz="1200" dirty="0">
                <a:latin typeface="BIZ UDPGothic" panose="020B0400000000000000" pitchFamily="34" charset="-128"/>
                <a:ea typeface="BIZ UDPGothic" panose="020B0400000000000000" pitchFamily="34" charset="-128"/>
              </a:rPr>
              <a:t>, p.</a:t>
            </a:r>
            <a:r>
              <a:rPr lang="ja-JP" altLang="en-US" sz="1200" dirty="0">
                <a:latin typeface="BIZ UDPGothic" panose="020B0400000000000000" pitchFamily="34" charset="-128"/>
                <a:ea typeface="BIZ UDPGothic" panose="020B0400000000000000" pitchFamily="34" charset="-128"/>
              </a:rPr>
              <a:t>９</a:t>
            </a:r>
            <a:r>
              <a:rPr lang="en-US" altLang="ja-JP" sz="1200"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4"/>
              </a:rPr>
              <a:t>https://doi.org/10.15017/6796147</a:t>
            </a:r>
            <a:r>
              <a:rPr lang="ja-JP" altLang="en-US" sz="1200">
                <a:latin typeface="BIZ UDPGothic" panose="020B0400000000000000" pitchFamily="34" charset="-128"/>
                <a:ea typeface="BIZ UDPGothic" panose="020B0400000000000000" pitchFamily="34" charset="-128"/>
              </a:rPr>
              <a:t>　</a:t>
            </a:r>
            <a:endParaRPr lang="en-US" altLang="ja-JP" sz="1200" dirty="0">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131644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F25E21BC-A8E7-5984-7697-3583442E1A8A}"/>
              </a:ext>
            </a:extLst>
          </p:cNvPr>
          <p:cNvPicPr>
            <a:picLocks noChangeAspect="1"/>
          </p:cNvPicPr>
          <p:nvPr/>
        </p:nvPicPr>
        <p:blipFill>
          <a:blip r:embed="rId3"/>
          <a:srcRect b="876"/>
          <a:stretch/>
        </p:blipFill>
        <p:spPr>
          <a:xfrm>
            <a:off x="2824593" y="1258393"/>
            <a:ext cx="6655335" cy="4972587"/>
          </a:xfrm>
          <a:prstGeom prst="rect">
            <a:avLst/>
          </a:prstGeom>
          <a:ln>
            <a:solidFill>
              <a:schemeClr val="bg1">
                <a:lumMod val="75000"/>
              </a:schemeClr>
            </a:solidFill>
          </a:ln>
        </p:spPr>
      </p:pic>
      <p:sp>
        <p:nvSpPr>
          <p:cNvPr id="10" name="タイトル 1">
            <a:extLst>
              <a:ext uri="{FF2B5EF4-FFF2-40B4-BE49-F238E27FC236}">
                <a16:creationId xmlns:a16="http://schemas.microsoft.com/office/drawing/2014/main" id="{7B6B9BE1-8092-A116-2EE9-D70CF581A596}"/>
              </a:ext>
            </a:extLst>
          </p:cNvPr>
          <p:cNvSpPr txBox="1">
            <a:spLocks/>
          </p:cNvSpPr>
          <p:nvPr/>
        </p:nvSpPr>
        <p:spPr bwMode="auto">
          <a:xfrm>
            <a:off x="0" y="0"/>
            <a:ext cx="12192000" cy="1124744"/>
          </a:xfrm>
          <a:prstGeom prst="rect">
            <a:avLst/>
          </a:prstGeom>
          <a:solidFill>
            <a:srgbClr val="2D28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kumimoji="1" sz="4800" b="0" i="0" kern="1200">
                <a:solidFill>
                  <a:schemeClr val="bg1"/>
                </a:solidFill>
                <a:latin typeface="BIZ UDPゴシック" panose="020B0400000000000000" pitchFamily="34" charset="-128"/>
                <a:ea typeface="BIZ UDPゴシック" panose="020B0400000000000000" pitchFamily="34" charset="-128"/>
                <a:cs typeface="BIZ UDPGothic" panose="020B0400000000000000" pitchFamily="34" charset="-128"/>
              </a:defRPr>
            </a:lvl1pPr>
            <a:lvl2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2pPr>
            <a:lvl3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3pPr>
            <a:lvl4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4pPr>
            <a:lvl5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5pPr>
            <a:lvl6pPr marL="609585" algn="ctr" rtl="0" fontAlgn="base">
              <a:spcBef>
                <a:spcPct val="0"/>
              </a:spcBef>
              <a:spcAft>
                <a:spcPct val="0"/>
              </a:spcAft>
              <a:defRPr kumimoji="1" sz="5867">
                <a:solidFill>
                  <a:schemeClr val="tx1"/>
                </a:solidFill>
                <a:latin typeface="Calibri" pitchFamily="34" charset="0"/>
                <a:ea typeface="ＭＳ Ｐゴシック" charset="-128"/>
              </a:defRPr>
            </a:lvl6pPr>
            <a:lvl7pPr marL="1219170" algn="ctr" rtl="0" fontAlgn="base">
              <a:spcBef>
                <a:spcPct val="0"/>
              </a:spcBef>
              <a:spcAft>
                <a:spcPct val="0"/>
              </a:spcAft>
              <a:defRPr kumimoji="1" sz="5867">
                <a:solidFill>
                  <a:schemeClr val="tx1"/>
                </a:solidFill>
                <a:latin typeface="Calibri" pitchFamily="34" charset="0"/>
                <a:ea typeface="ＭＳ Ｐゴシック" charset="-128"/>
              </a:defRPr>
            </a:lvl7pPr>
            <a:lvl8pPr marL="1828754" algn="ctr" rtl="0" fontAlgn="base">
              <a:spcBef>
                <a:spcPct val="0"/>
              </a:spcBef>
              <a:spcAft>
                <a:spcPct val="0"/>
              </a:spcAft>
              <a:defRPr kumimoji="1" sz="5867">
                <a:solidFill>
                  <a:schemeClr val="tx1"/>
                </a:solidFill>
                <a:latin typeface="Calibri" pitchFamily="34" charset="0"/>
                <a:ea typeface="ＭＳ Ｐゴシック" charset="-128"/>
              </a:defRPr>
            </a:lvl8pPr>
            <a:lvl9pPr marL="2438339" algn="ctr" rtl="0" fontAlgn="base">
              <a:spcBef>
                <a:spcPct val="0"/>
              </a:spcBef>
              <a:spcAft>
                <a:spcPct val="0"/>
              </a:spcAft>
              <a:defRPr kumimoji="1" sz="5867">
                <a:solidFill>
                  <a:schemeClr val="tx1"/>
                </a:solidFill>
                <a:latin typeface="Calibri" pitchFamily="34"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800" b="0" i="0" u="none" strike="noStrike" kern="1200" cap="none" spc="0" normalizeH="0" baseline="0" noProof="0" dirty="0">
                <a:ln>
                  <a:noFill/>
                </a:ln>
                <a:solidFill>
                  <a:sysClr val="window" lastClr="FFFFFF"/>
                </a:solidFill>
                <a:effectLst/>
                <a:uLnTx/>
                <a:uFillTx/>
                <a:latin typeface="BIZ UDPゴシック" panose="020B0400000000000000" pitchFamily="34" charset="-128"/>
                <a:ea typeface="BIZ UDPゴシック" panose="020B0400000000000000" pitchFamily="34" charset="-128"/>
              </a:rPr>
              <a:t>メタデータとは</a:t>
            </a:r>
          </a:p>
        </p:txBody>
      </p:sp>
      <p:sp>
        <p:nvSpPr>
          <p:cNvPr id="11" name="テキスト ボックス 10">
            <a:extLst>
              <a:ext uri="{FF2B5EF4-FFF2-40B4-BE49-F238E27FC236}">
                <a16:creationId xmlns:a16="http://schemas.microsoft.com/office/drawing/2014/main" id="{C90E45DC-34D4-0266-BDE2-75296FAD3DD0}"/>
              </a:ext>
            </a:extLst>
          </p:cNvPr>
          <p:cNvSpPr txBox="1"/>
          <p:nvPr/>
        </p:nvSpPr>
        <p:spPr>
          <a:xfrm>
            <a:off x="-160" y="6423719"/>
            <a:ext cx="12192000" cy="461665"/>
          </a:xfrm>
          <a:prstGeom prst="rect">
            <a:avLst/>
          </a:prstGeom>
          <a:solidFill>
            <a:srgbClr val="EAEAEA"/>
          </a:solidFill>
        </p:spPr>
        <p:txBody>
          <a:bodyPr wrap="square" rtlCol="0">
            <a:spAutoFit/>
          </a:bodyPr>
          <a:lstStyle/>
          <a:p>
            <a:r>
              <a:rPr lang="ja-JP" altLang="en-US" sz="1200" dirty="0">
                <a:latin typeface="BIZ UDPGothic" panose="020B0400000000000000" pitchFamily="34" charset="-128"/>
                <a:ea typeface="BIZ UDPGothic" panose="020B0400000000000000" pitchFamily="34" charset="-128"/>
              </a:rPr>
              <a:t>九州大学データ駆動イノベーション推進本部研究データ管理支援部門</a:t>
            </a:r>
            <a:r>
              <a:rPr lang="en-US" altLang="ja-JP" sz="1200" dirty="0">
                <a:latin typeface="BIZ UDPGothic" panose="020B0400000000000000" pitchFamily="34" charset="-128"/>
                <a:ea typeface="BIZ UDPGothic" panose="020B0400000000000000" pitchFamily="34" charset="-128"/>
              </a:rPr>
              <a:t>, </a:t>
            </a:r>
            <a:r>
              <a:rPr lang="zh-TW" altLang="en-US" sz="1200" dirty="0">
                <a:latin typeface="BIZ UDPGothic" panose="020B0400000000000000" pitchFamily="34" charset="-128"/>
                <a:ea typeface="BIZ UDPGothic" panose="020B0400000000000000" pitchFamily="34" charset="-128"/>
              </a:rPr>
              <a:t>九州大学附属図書館図書館</a:t>
            </a:r>
            <a:r>
              <a:rPr lang="en-US" altLang="zh-TW" sz="1200" dirty="0">
                <a:latin typeface="BIZ UDPGothic" panose="020B0400000000000000" pitchFamily="34" charset="-128"/>
                <a:ea typeface="BIZ UDPGothic" panose="020B0400000000000000" pitchFamily="34" charset="-128"/>
              </a:rPr>
              <a:t>DX</a:t>
            </a:r>
            <a:r>
              <a:rPr lang="zh-TW" altLang="en-US" sz="1200" dirty="0">
                <a:latin typeface="BIZ UDPGothic" panose="020B0400000000000000" pitchFamily="34" charset="-128"/>
                <a:ea typeface="BIZ UDPGothic" panose="020B0400000000000000" pitchFamily="34" charset="-128"/>
              </a:rPr>
              <a:t>支援室</a:t>
            </a:r>
            <a:r>
              <a:rPr lang="ja-JP" altLang="en-US"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2023, 08</a:t>
            </a:r>
            <a:r>
              <a:rPr lang="ja-JP" altLang="en-US" sz="1200" dirty="0">
                <a:latin typeface="BIZ UDPGothic" panose="020B0400000000000000" pitchFamily="34" charset="-128"/>
                <a:ea typeface="BIZ UDPGothic" panose="020B0400000000000000" pitchFamily="34" charset="-128"/>
              </a:rPr>
              <a:t>）「はじめよう、研究データ管理」</a:t>
            </a:r>
            <a:r>
              <a:rPr lang="en-US" altLang="ja-JP" sz="1200" dirty="0">
                <a:latin typeface="BIZ UDPGothic" panose="020B0400000000000000" pitchFamily="34" charset="-128"/>
                <a:ea typeface="BIZ UDPGothic" panose="020B0400000000000000" pitchFamily="34" charset="-128"/>
              </a:rPr>
              <a:t>, 5_</a:t>
            </a:r>
            <a:r>
              <a:rPr lang="ja-JP" altLang="en-US" sz="1200" dirty="0">
                <a:latin typeface="BIZ UDPGothic" panose="020B0400000000000000" pitchFamily="34" charset="-128"/>
                <a:ea typeface="BIZ UDPGothic" panose="020B0400000000000000" pitchFamily="34" charset="-128"/>
              </a:rPr>
              <a:t>研究データの公開</a:t>
            </a:r>
            <a:r>
              <a:rPr lang="en-US" altLang="ja-JP" sz="1200" dirty="0">
                <a:latin typeface="BIZ UDPGothic" panose="020B0400000000000000" pitchFamily="34" charset="-128"/>
                <a:ea typeface="BIZ UDPGothic" panose="020B0400000000000000" pitchFamily="34" charset="-128"/>
              </a:rPr>
              <a:t>_202407</a:t>
            </a:r>
            <a:r>
              <a:rPr lang="ja-JP" altLang="en-US" sz="1200" dirty="0">
                <a:latin typeface="BIZ UDPGothic" panose="020B0400000000000000" pitchFamily="34" charset="-128"/>
                <a:ea typeface="BIZ UDPGothic" panose="020B0400000000000000" pitchFamily="34" charset="-128"/>
              </a:rPr>
              <a:t>改訂</a:t>
            </a:r>
            <a:r>
              <a:rPr lang="en-US" altLang="ja-JP" sz="1200" dirty="0">
                <a:latin typeface="BIZ UDPGothic" panose="020B0400000000000000" pitchFamily="34" charset="-128"/>
                <a:ea typeface="BIZ UDPGothic" panose="020B0400000000000000" pitchFamily="34" charset="-128"/>
              </a:rPr>
              <a:t>, p.10. </a:t>
            </a:r>
            <a:r>
              <a:rPr lang="en-US" altLang="ja-JP" sz="1200" dirty="0">
                <a:latin typeface="BIZ UDPGothic" panose="020B0400000000000000" pitchFamily="34" charset="-128"/>
                <a:ea typeface="BIZ UDPGothic" panose="020B0400000000000000" pitchFamily="34" charset="-128"/>
                <a:hlinkClick r:id="rId4"/>
              </a:rPr>
              <a:t>https://doi.org/10.15017/6796147</a:t>
            </a:r>
            <a:r>
              <a:rPr lang="ja-JP" altLang="en-US" sz="1200">
                <a:latin typeface="BIZ UDPGothic" panose="020B0400000000000000" pitchFamily="34" charset="-128"/>
                <a:ea typeface="BIZ UDPGothic" panose="020B0400000000000000" pitchFamily="34" charset="-128"/>
              </a:rPr>
              <a:t>　</a:t>
            </a:r>
            <a:endParaRPr lang="en-US" altLang="ja-JP" sz="1200" dirty="0">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31121247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49A64BB5-FB80-C675-DB64-D7F4C2FBD37E}"/>
              </a:ext>
            </a:extLst>
          </p:cNvPr>
          <p:cNvPicPr>
            <a:picLocks noChangeAspect="1"/>
          </p:cNvPicPr>
          <p:nvPr/>
        </p:nvPicPr>
        <p:blipFill>
          <a:blip r:embed="rId3"/>
          <a:srcRect b="456"/>
          <a:stretch/>
        </p:blipFill>
        <p:spPr>
          <a:xfrm>
            <a:off x="2768333" y="1232682"/>
            <a:ext cx="6655335" cy="4979432"/>
          </a:xfrm>
          <a:prstGeom prst="rect">
            <a:avLst/>
          </a:prstGeom>
          <a:ln>
            <a:solidFill>
              <a:schemeClr val="bg1">
                <a:lumMod val="75000"/>
              </a:schemeClr>
            </a:solidFill>
          </a:ln>
        </p:spPr>
      </p:pic>
      <p:sp>
        <p:nvSpPr>
          <p:cNvPr id="6" name="タイトル 1">
            <a:extLst>
              <a:ext uri="{FF2B5EF4-FFF2-40B4-BE49-F238E27FC236}">
                <a16:creationId xmlns:a16="http://schemas.microsoft.com/office/drawing/2014/main" id="{564C6FBD-4216-43E0-876B-969C0B7CA55F}"/>
              </a:ext>
            </a:extLst>
          </p:cNvPr>
          <p:cNvSpPr txBox="1">
            <a:spLocks/>
          </p:cNvSpPr>
          <p:nvPr/>
        </p:nvSpPr>
        <p:spPr bwMode="auto">
          <a:xfrm>
            <a:off x="0" y="0"/>
            <a:ext cx="12192000" cy="1124744"/>
          </a:xfrm>
          <a:prstGeom prst="rect">
            <a:avLst/>
          </a:prstGeom>
          <a:solidFill>
            <a:srgbClr val="2D28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kumimoji="1" sz="4800" b="0" i="0" kern="1200">
                <a:solidFill>
                  <a:schemeClr val="bg1"/>
                </a:solidFill>
                <a:latin typeface="BIZ UDPゴシック" panose="020B0400000000000000" pitchFamily="34" charset="-128"/>
                <a:ea typeface="BIZ UDPゴシック" panose="020B0400000000000000" pitchFamily="34" charset="-128"/>
                <a:cs typeface="BIZ UDPGothic" panose="020B0400000000000000" pitchFamily="34" charset="-128"/>
              </a:defRPr>
            </a:lvl1pPr>
            <a:lvl2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2pPr>
            <a:lvl3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3pPr>
            <a:lvl4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4pPr>
            <a:lvl5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5pPr>
            <a:lvl6pPr marL="609585" algn="ctr" rtl="0" fontAlgn="base">
              <a:spcBef>
                <a:spcPct val="0"/>
              </a:spcBef>
              <a:spcAft>
                <a:spcPct val="0"/>
              </a:spcAft>
              <a:defRPr kumimoji="1" sz="5867">
                <a:solidFill>
                  <a:schemeClr val="tx1"/>
                </a:solidFill>
                <a:latin typeface="Calibri" pitchFamily="34" charset="0"/>
                <a:ea typeface="ＭＳ Ｐゴシック" charset="-128"/>
              </a:defRPr>
            </a:lvl6pPr>
            <a:lvl7pPr marL="1219170" algn="ctr" rtl="0" fontAlgn="base">
              <a:spcBef>
                <a:spcPct val="0"/>
              </a:spcBef>
              <a:spcAft>
                <a:spcPct val="0"/>
              </a:spcAft>
              <a:defRPr kumimoji="1" sz="5867">
                <a:solidFill>
                  <a:schemeClr val="tx1"/>
                </a:solidFill>
                <a:latin typeface="Calibri" pitchFamily="34" charset="0"/>
                <a:ea typeface="ＭＳ Ｐゴシック" charset="-128"/>
              </a:defRPr>
            </a:lvl7pPr>
            <a:lvl8pPr marL="1828754" algn="ctr" rtl="0" fontAlgn="base">
              <a:spcBef>
                <a:spcPct val="0"/>
              </a:spcBef>
              <a:spcAft>
                <a:spcPct val="0"/>
              </a:spcAft>
              <a:defRPr kumimoji="1" sz="5867">
                <a:solidFill>
                  <a:schemeClr val="tx1"/>
                </a:solidFill>
                <a:latin typeface="Calibri" pitchFamily="34" charset="0"/>
                <a:ea typeface="ＭＳ Ｐゴシック" charset="-128"/>
              </a:defRPr>
            </a:lvl8pPr>
            <a:lvl9pPr marL="2438339" algn="ctr" rtl="0" fontAlgn="base">
              <a:spcBef>
                <a:spcPct val="0"/>
              </a:spcBef>
              <a:spcAft>
                <a:spcPct val="0"/>
              </a:spcAft>
              <a:defRPr kumimoji="1" sz="5867">
                <a:solidFill>
                  <a:schemeClr val="tx1"/>
                </a:solidFill>
                <a:latin typeface="Calibri" pitchFamily="34"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800" b="0" i="0" u="none" strike="noStrike" kern="1200" cap="none" spc="0" normalizeH="0" baseline="0" noProof="0" dirty="0">
                <a:ln>
                  <a:noFill/>
                </a:ln>
                <a:solidFill>
                  <a:sysClr val="window" lastClr="FFFFFF"/>
                </a:solidFill>
                <a:effectLst/>
                <a:uLnTx/>
                <a:uFillTx/>
                <a:latin typeface="BIZ UDPゴシック" panose="020B0400000000000000" pitchFamily="34" charset="-128"/>
                <a:ea typeface="BIZ UDPゴシック" panose="020B0400000000000000" pitchFamily="34" charset="-128"/>
              </a:rPr>
              <a:t>メタデータとは</a:t>
            </a:r>
          </a:p>
        </p:txBody>
      </p:sp>
      <p:sp>
        <p:nvSpPr>
          <p:cNvPr id="13" name="テキスト ボックス 12">
            <a:extLst>
              <a:ext uri="{FF2B5EF4-FFF2-40B4-BE49-F238E27FC236}">
                <a16:creationId xmlns:a16="http://schemas.microsoft.com/office/drawing/2014/main" id="{13D80C6E-AF71-8AD3-D5D1-888CB85D6055}"/>
              </a:ext>
            </a:extLst>
          </p:cNvPr>
          <p:cNvSpPr txBox="1"/>
          <p:nvPr/>
        </p:nvSpPr>
        <p:spPr>
          <a:xfrm>
            <a:off x="-160" y="6423719"/>
            <a:ext cx="12192000" cy="461665"/>
          </a:xfrm>
          <a:prstGeom prst="rect">
            <a:avLst/>
          </a:prstGeom>
          <a:solidFill>
            <a:srgbClr val="EAEAEA"/>
          </a:solidFill>
        </p:spPr>
        <p:txBody>
          <a:bodyPr wrap="square" rtlCol="0">
            <a:spAutoFit/>
          </a:bodyPr>
          <a:lstStyle/>
          <a:p>
            <a:r>
              <a:rPr lang="ja-JP" altLang="en-US" sz="1200" dirty="0">
                <a:latin typeface="BIZ UDPGothic" panose="020B0400000000000000" pitchFamily="34" charset="-128"/>
                <a:ea typeface="BIZ UDPGothic" panose="020B0400000000000000" pitchFamily="34" charset="-128"/>
              </a:rPr>
              <a:t>九州大学データ駆動イノベーション推進本部研究データ管理支援部門</a:t>
            </a:r>
            <a:r>
              <a:rPr lang="en-US" altLang="ja-JP" sz="1200" dirty="0">
                <a:latin typeface="BIZ UDPGothic" panose="020B0400000000000000" pitchFamily="34" charset="-128"/>
                <a:ea typeface="BIZ UDPGothic" panose="020B0400000000000000" pitchFamily="34" charset="-128"/>
              </a:rPr>
              <a:t>, </a:t>
            </a:r>
            <a:r>
              <a:rPr lang="zh-TW" altLang="en-US" sz="1200" dirty="0">
                <a:latin typeface="BIZ UDPGothic" panose="020B0400000000000000" pitchFamily="34" charset="-128"/>
                <a:ea typeface="BIZ UDPGothic" panose="020B0400000000000000" pitchFamily="34" charset="-128"/>
              </a:rPr>
              <a:t>九州大学附属図書館図書館</a:t>
            </a:r>
            <a:r>
              <a:rPr lang="en-US" altLang="zh-TW" sz="1200" dirty="0">
                <a:latin typeface="BIZ UDPGothic" panose="020B0400000000000000" pitchFamily="34" charset="-128"/>
                <a:ea typeface="BIZ UDPGothic" panose="020B0400000000000000" pitchFamily="34" charset="-128"/>
              </a:rPr>
              <a:t>DX</a:t>
            </a:r>
            <a:r>
              <a:rPr lang="zh-TW" altLang="en-US" sz="1200" dirty="0">
                <a:latin typeface="BIZ UDPGothic" panose="020B0400000000000000" pitchFamily="34" charset="-128"/>
                <a:ea typeface="BIZ UDPGothic" panose="020B0400000000000000" pitchFamily="34" charset="-128"/>
              </a:rPr>
              <a:t>支援室</a:t>
            </a:r>
            <a:r>
              <a:rPr lang="ja-JP" altLang="en-US"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2023, 08</a:t>
            </a:r>
            <a:r>
              <a:rPr lang="ja-JP" altLang="en-US" sz="1200" dirty="0">
                <a:latin typeface="BIZ UDPGothic" panose="020B0400000000000000" pitchFamily="34" charset="-128"/>
                <a:ea typeface="BIZ UDPGothic" panose="020B0400000000000000" pitchFamily="34" charset="-128"/>
              </a:rPr>
              <a:t>）「はじめよう、研究データ管理」</a:t>
            </a:r>
            <a:r>
              <a:rPr lang="en-US" altLang="ja-JP" sz="1200" dirty="0">
                <a:latin typeface="BIZ UDPGothic" panose="020B0400000000000000" pitchFamily="34" charset="-128"/>
                <a:ea typeface="BIZ UDPGothic" panose="020B0400000000000000" pitchFamily="34" charset="-128"/>
              </a:rPr>
              <a:t>, 5_</a:t>
            </a:r>
            <a:r>
              <a:rPr lang="ja-JP" altLang="en-US" sz="1200" dirty="0">
                <a:latin typeface="BIZ UDPGothic" panose="020B0400000000000000" pitchFamily="34" charset="-128"/>
                <a:ea typeface="BIZ UDPGothic" panose="020B0400000000000000" pitchFamily="34" charset="-128"/>
              </a:rPr>
              <a:t>研究データの公開</a:t>
            </a:r>
            <a:r>
              <a:rPr lang="en-US" altLang="ja-JP" sz="1200" dirty="0">
                <a:latin typeface="BIZ UDPGothic" panose="020B0400000000000000" pitchFamily="34" charset="-128"/>
                <a:ea typeface="BIZ UDPGothic" panose="020B0400000000000000" pitchFamily="34" charset="-128"/>
              </a:rPr>
              <a:t>_202407</a:t>
            </a:r>
            <a:r>
              <a:rPr lang="ja-JP" altLang="en-US" sz="1200" dirty="0">
                <a:latin typeface="BIZ UDPGothic" panose="020B0400000000000000" pitchFamily="34" charset="-128"/>
                <a:ea typeface="BIZ UDPGothic" panose="020B0400000000000000" pitchFamily="34" charset="-128"/>
              </a:rPr>
              <a:t>改訂</a:t>
            </a:r>
            <a:r>
              <a:rPr lang="en-US" altLang="ja-JP" sz="1200" dirty="0">
                <a:latin typeface="BIZ UDPGothic" panose="020B0400000000000000" pitchFamily="34" charset="-128"/>
                <a:ea typeface="BIZ UDPGothic" panose="020B0400000000000000" pitchFamily="34" charset="-128"/>
              </a:rPr>
              <a:t>, p.1</a:t>
            </a:r>
            <a:r>
              <a:rPr lang="ja-JP" altLang="en-US" sz="1200" dirty="0">
                <a:latin typeface="BIZ UDPGothic" panose="020B0400000000000000" pitchFamily="34" charset="-128"/>
                <a:ea typeface="BIZ UDPGothic" panose="020B0400000000000000" pitchFamily="34" charset="-128"/>
              </a:rPr>
              <a:t>１</a:t>
            </a:r>
            <a:r>
              <a:rPr lang="en-US" altLang="ja-JP" sz="1200"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4"/>
              </a:rPr>
              <a:t>https://doi.org/10.15017/6796147</a:t>
            </a:r>
            <a:r>
              <a:rPr lang="ja-JP" altLang="en-US" sz="1200">
                <a:latin typeface="BIZ UDPGothic" panose="020B0400000000000000" pitchFamily="34" charset="-128"/>
                <a:ea typeface="BIZ UDPGothic" panose="020B0400000000000000" pitchFamily="34" charset="-128"/>
              </a:rPr>
              <a:t>　</a:t>
            </a:r>
            <a:endParaRPr lang="en-US" altLang="ja-JP" sz="1200" dirty="0">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20226048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927761" y="1521405"/>
            <a:ext cx="8467107" cy="1034363"/>
          </a:xfrm>
          <a:prstGeom prst="round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BIZ UDPGothic" panose="020B0400000000000000" pitchFamily="34" charset="-128"/>
              <a:ea typeface="BIZ UDPGothic" panose="020B0400000000000000" pitchFamily="34" charset="-128"/>
            </a:endParaRPr>
          </a:p>
        </p:txBody>
      </p:sp>
      <p:sp>
        <p:nvSpPr>
          <p:cNvPr id="2" name="タイトル 1"/>
          <p:cNvSpPr>
            <a:spLocks noGrp="1"/>
          </p:cNvSpPr>
          <p:nvPr>
            <p:ph type="title"/>
          </p:nvPr>
        </p:nvSpPr>
        <p:spPr/>
        <p:txBody>
          <a:bodyPr/>
          <a:lstStyle/>
          <a:p>
            <a:r>
              <a:rPr kumimoji="1" lang="ja-JP" altLang="en-US" dirty="0"/>
              <a:t>ライセンシング</a:t>
            </a:r>
          </a:p>
        </p:txBody>
      </p:sp>
      <p:sp>
        <p:nvSpPr>
          <p:cNvPr id="3" name="コンテンツ プレースホルダー 2"/>
          <p:cNvSpPr>
            <a:spLocks noGrp="1"/>
          </p:cNvSpPr>
          <p:nvPr>
            <p:ph idx="1"/>
          </p:nvPr>
        </p:nvSpPr>
        <p:spPr>
          <a:xfrm>
            <a:off x="2046515" y="1521407"/>
            <a:ext cx="8229600" cy="1050127"/>
          </a:xfrm>
        </p:spPr>
        <p:txBody>
          <a:bodyPr anchor="ctr">
            <a:normAutofit fontScale="77500" lnSpcReduction="20000"/>
          </a:bodyPr>
          <a:lstStyle/>
          <a:p>
            <a:pPr marL="0" indent="0">
              <a:buNone/>
            </a:pPr>
            <a:r>
              <a:rPr lang="ja-JP" altLang="en-US"/>
              <a:t>ライセンシング（利用許諾）＝コンテンツの利用許諾の条件（ライセンス）を明示すること</a:t>
            </a:r>
            <a:endParaRPr lang="en-US" altLang="ja-JP"/>
          </a:p>
        </p:txBody>
      </p:sp>
      <p:sp>
        <p:nvSpPr>
          <p:cNvPr id="39" name="角丸四角形 38"/>
          <p:cNvSpPr/>
          <p:nvPr/>
        </p:nvSpPr>
        <p:spPr>
          <a:xfrm>
            <a:off x="2281992" y="4734959"/>
            <a:ext cx="7994123" cy="989436"/>
          </a:xfrm>
          <a:prstGeom prst="roundRect">
            <a:avLst/>
          </a:prstGeom>
          <a:solidFill>
            <a:schemeClr val="accent1">
              <a:lumMod val="20000"/>
              <a:lumOff val="8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chemeClr val="tx1"/>
              </a:solidFill>
              <a:latin typeface="BIZ UDPGothic" panose="020B0400000000000000" pitchFamily="34" charset="-128"/>
              <a:ea typeface="BIZ UDPGothic" panose="020B0400000000000000" pitchFamily="34" charset="-128"/>
            </a:endParaRPr>
          </a:p>
        </p:txBody>
      </p:sp>
      <p:sp>
        <p:nvSpPr>
          <p:cNvPr id="4" name="コンテンツ プレースホルダー 2"/>
          <p:cNvSpPr txBox="1">
            <a:spLocks/>
          </p:cNvSpPr>
          <p:nvPr/>
        </p:nvSpPr>
        <p:spPr>
          <a:xfrm>
            <a:off x="2632038" y="4788237"/>
            <a:ext cx="7184733" cy="971449"/>
          </a:xfrm>
          <a:prstGeom prst="rect">
            <a:avLst/>
          </a:prstGeom>
        </p:spPr>
        <p:txBody>
          <a:bodyPr vert="horz" anchor="ctr">
            <a:normAutofit/>
          </a:bodyPr>
          <a:lstStyle>
            <a:lvl1pPr marL="274320" indent="-274320" algn="l" rtl="0" eaLnBrk="1" latinLnBrk="0" hangingPunct="1">
              <a:spcBef>
                <a:spcPts val="600"/>
              </a:spcBef>
              <a:buClr>
                <a:schemeClr val="accent1"/>
              </a:buClr>
              <a:buSzPct val="76000"/>
              <a:buFont typeface="Wingdings 3"/>
              <a:buChar char=""/>
              <a:defRPr kumimoji="1"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1"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1"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1"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1"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1"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1"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1"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1" lang="en-US" sz="1200" kern="1200" smtClean="0">
                <a:solidFill>
                  <a:schemeClr val="tx1"/>
                </a:solidFill>
                <a:latin typeface="+mn-lt"/>
                <a:ea typeface="+mn-ea"/>
                <a:cs typeface="+mn-cs"/>
              </a:defRPr>
            </a:lvl9pPr>
          </a:lstStyle>
          <a:p>
            <a:pPr marL="274306" lvl="1" indent="0">
              <a:buClr>
                <a:srgbClr val="B0CCB0"/>
              </a:buClr>
              <a:buNone/>
            </a:pPr>
            <a:r>
              <a:rPr lang="ja-JP" altLang="en-US" sz="2400">
                <a:solidFill>
                  <a:schemeClr val="tx1"/>
                </a:solidFill>
                <a:latin typeface="BIZ UDPGothic" panose="020B0400000000000000" pitchFamily="34" charset="-128"/>
                <a:ea typeface="BIZ UDPGothic" panose="020B0400000000000000" pitchFamily="34" charset="-128"/>
              </a:rPr>
              <a:t>研究データの公開時に、メタデータにライセンスを</a:t>
            </a:r>
            <a:endParaRPr lang="en-US" altLang="ja-JP" sz="2400">
              <a:solidFill>
                <a:schemeClr val="tx1"/>
              </a:solidFill>
              <a:latin typeface="BIZ UDPGothic" panose="020B0400000000000000" pitchFamily="34" charset="-128"/>
              <a:ea typeface="BIZ UDPGothic" panose="020B0400000000000000" pitchFamily="34" charset="-128"/>
            </a:endParaRPr>
          </a:p>
          <a:p>
            <a:pPr marL="274306" lvl="1" indent="0">
              <a:buClr>
                <a:srgbClr val="B0CCB0"/>
              </a:buClr>
              <a:buNone/>
            </a:pPr>
            <a:r>
              <a:rPr lang="ja-JP" altLang="en-US" sz="2400">
                <a:solidFill>
                  <a:schemeClr val="tx1"/>
                </a:solidFill>
                <a:latin typeface="BIZ UDPGothic" panose="020B0400000000000000" pitchFamily="34" charset="-128"/>
                <a:ea typeface="BIZ UDPGothic" panose="020B0400000000000000" pitchFamily="34" charset="-128"/>
              </a:rPr>
              <a:t>記載しておくことで、一律な利用が可能になる</a:t>
            </a:r>
            <a:endParaRPr lang="en-US" altLang="ja-JP" sz="2400">
              <a:solidFill>
                <a:schemeClr val="tx1"/>
              </a:solidFill>
              <a:latin typeface="BIZ UDPGothic" panose="020B0400000000000000" pitchFamily="34" charset="-128"/>
              <a:ea typeface="BIZ UDPGothic" panose="020B0400000000000000" pitchFamily="34" charset="-128"/>
            </a:endParaRPr>
          </a:p>
        </p:txBody>
      </p:sp>
      <p:sp>
        <p:nvSpPr>
          <p:cNvPr id="36" name="円/楕円 35"/>
          <p:cNvSpPr/>
          <p:nvPr/>
        </p:nvSpPr>
        <p:spPr>
          <a:xfrm>
            <a:off x="2400746" y="3753370"/>
            <a:ext cx="2584213" cy="84800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a:solidFill>
                  <a:prstClr val="white"/>
                </a:solidFill>
                <a:latin typeface="BIZ UDPGothic" panose="020B0400000000000000" pitchFamily="34" charset="-128"/>
                <a:ea typeface="BIZ UDPGothic" panose="020B0400000000000000" pitchFamily="34" charset="-128"/>
              </a:rPr>
              <a:t>ライセンス</a:t>
            </a:r>
          </a:p>
        </p:txBody>
      </p:sp>
      <p:sp>
        <p:nvSpPr>
          <p:cNvPr id="41" name="テキスト ボックス 40"/>
          <p:cNvSpPr txBox="1"/>
          <p:nvPr/>
        </p:nvSpPr>
        <p:spPr>
          <a:xfrm>
            <a:off x="1927762" y="5812963"/>
            <a:ext cx="9549461" cy="666977"/>
          </a:xfrm>
          <a:prstGeom prst="rect">
            <a:avLst/>
          </a:prstGeom>
          <a:noFill/>
        </p:spPr>
        <p:txBody>
          <a:bodyPr wrap="square" rtlCol="0">
            <a:spAutoFit/>
          </a:bodyPr>
          <a:lstStyle/>
          <a:p>
            <a:r>
              <a:rPr lang="en-US" altLang="ja-JP" sz="1867">
                <a:solidFill>
                  <a:prstClr val="black"/>
                </a:solidFill>
                <a:latin typeface="BIZ UDPGothic" panose="020B0400000000000000" pitchFamily="34" charset="-128"/>
                <a:ea typeface="BIZ UDPGothic" panose="020B0400000000000000" pitchFamily="34" charset="-128"/>
              </a:rPr>
              <a:t>※</a:t>
            </a:r>
            <a:r>
              <a:rPr lang="ja-JP" altLang="en-US" sz="1867">
                <a:solidFill>
                  <a:prstClr val="black"/>
                </a:solidFill>
                <a:latin typeface="BIZ UDPGothic" panose="020B0400000000000000" pitchFamily="34" charset="-128"/>
                <a:ea typeface="BIZ UDPGothic" panose="020B0400000000000000" pitchFamily="34" charset="-128"/>
              </a:rPr>
              <a:t>ライセンスが付与されていなくても、その他の知的財産権で保護されている</a:t>
            </a:r>
            <a:endParaRPr lang="en-US" altLang="ja-JP" sz="1867">
              <a:solidFill>
                <a:prstClr val="black"/>
              </a:solidFill>
              <a:latin typeface="BIZ UDPGothic" panose="020B0400000000000000" pitchFamily="34" charset="-128"/>
              <a:ea typeface="BIZ UDPGothic" panose="020B0400000000000000" pitchFamily="34" charset="-128"/>
            </a:endParaRPr>
          </a:p>
          <a:p>
            <a:r>
              <a:rPr lang="ja-JP" altLang="en-US" sz="1867">
                <a:solidFill>
                  <a:prstClr val="black"/>
                </a:solidFill>
                <a:latin typeface="BIZ UDPGothic" panose="020B0400000000000000" pitchFamily="34" charset="-128"/>
                <a:ea typeface="BIZ UDPGothic" panose="020B0400000000000000" pitchFamily="34" charset="-128"/>
              </a:rPr>
              <a:t>可能性がある点に留意</a:t>
            </a:r>
          </a:p>
        </p:txBody>
      </p:sp>
      <p:pic>
        <p:nvPicPr>
          <p:cNvPr id="14" name="図 13"/>
          <p:cNvPicPr>
            <a:picLocks noChangeAspect="1"/>
          </p:cNvPicPr>
          <p:nvPr/>
        </p:nvPicPr>
        <p:blipFill>
          <a:blip r:embed="rId3"/>
          <a:stretch>
            <a:fillRect/>
          </a:stretch>
        </p:blipFill>
        <p:spPr>
          <a:xfrm>
            <a:off x="5693554" y="2755576"/>
            <a:ext cx="1517661" cy="1845803"/>
          </a:xfrm>
          <a:prstGeom prst="rect">
            <a:avLst/>
          </a:prstGeom>
        </p:spPr>
      </p:pic>
      <p:pic>
        <p:nvPicPr>
          <p:cNvPr id="18" name="図 17"/>
          <p:cNvPicPr>
            <a:picLocks noChangeAspect="1"/>
          </p:cNvPicPr>
          <p:nvPr/>
        </p:nvPicPr>
        <p:blipFill>
          <a:blip r:embed="rId4"/>
          <a:stretch>
            <a:fillRect/>
          </a:stretch>
        </p:blipFill>
        <p:spPr>
          <a:xfrm>
            <a:off x="7400003" y="2773024"/>
            <a:ext cx="2751221" cy="1828800"/>
          </a:xfrm>
          <a:prstGeom prst="rect">
            <a:avLst/>
          </a:prstGeom>
        </p:spPr>
      </p:pic>
      <p:sp>
        <p:nvSpPr>
          <p:cNvPr id="9" name="円/楕円 35">
            <a:extLst>
              <a:ext uri="{FF2B5EF4-FFF2-40B4-BE49-F238E27FC236}">
                <a16:creationId xmlns:a16="http://schemas.microsoft.com/office/drawing/2014/main" id="{050D873F-00EB-04EE-2342-D9A5392C49F9}"/>
              </a:ext>
            </a:extLst>
          </p:cNvPr>
          <p:cNvSpPr/>
          <p:nvPr/>
        </p:nvSpPr>
        <p:spPr>
          <a:xfrm>
            <a:off x="2405960" y="2747706"/>
            <a:ext cx="2584213" cy="84800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867">
                <a:solidFill>
                  <a:prstClr val="white"/>
                </a:solidFill>
                <a:latin typeface="BIZ UDPGothic" panose="020B0400000000000000" pitchFamily="34" charset="-128"/>
                <a:ea typeface="BIZ UDPGothic" panose="020B0400000000000000" pitchFamily="34" charset="-128"/>
              </a:rPr>
              <a:t>著作権による保護</a:t>
            </a:r>
          </a:p>
        </p:txBody>
      </p:sp>
      <p:sp>
        <p:nvSpPr>
          <p:cNvPr id="15" name="右矢印 7">
            <a:extLst>
              <a:ext uri="{FF2B5EF4-FFF2-40B4-BE49-F238E27FC236}">
                <a16:creationId xmlns:a16="http://schemas.microsoft.com/office/drawing/2014/main" id="{BC67C849-D2A3-D20B-84DF-0468FA175632}"/>
              </a:ext>
            </a:extLst>
          </p:cNvPr>
          <p:cNvSpPr/>
          <p:nvPr/>
        </p:nvSpPr>
        <p:spPr>
          <a:xfrm rot="16200000">
            <a:off x="3522300" y="3509301"/>
            <a:ext cx="341104" cy="283779"/>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BIZ UDPGothic" panose="020B0400000000000000" pitchFamily="34" charset="-128"/>
              <a:ea typeface="BIZ UDPGothic" panose="020B0400000000000000" pitchFamily="34" charset="-128"/>
            </a:endParaRPr>
          </a:p>
        </p:txBody>
      </p:sp>
      <p:grpSp>
        <p:nvGrpSpPr>
          <p:cNvPr id="10" name="グループ化 9"/>
          <p:cNvGrpSpPr/>
          <p:nvPr/>
        </p:nvGrpSpPr>
        <p:grpSpPr>
          <a:xfrm>
            <a:off x="2806348" y="2704152"/>
            <a:ext cx="1773009" cy="848009"/>
            <a:chOff x="16278038" y="4323809"/>
            <a:chExt cx="1773009" cy="848009"/>
          </a:xfrm>
        </p:grpSpPr>
        <p:cxnSp>
          <p:nvCxnSpPr>
            <p:cNvPr id="7" name="直線コネクタ 6"/>
            <p:cNvCxnSpPr/>
            <p:nvPr/>
          </p:nvCxnSpPr>
          <p:spPr>
            <a:xfrm>
              <a:off x="16278038" y="4323809"/>
              <a:ext cx="1758395" cy="848009"/>
            </a:xfrm>
            <a:prstGeom prst="line">
              <a:avLst/>
            </a:prstGeom>
            <a:ln w="76200">
              <a:solidFill>
                <a:schemeClr val="accent6">
                  <a:shade val="95000"/>
                  <a:satMod val="105000"/>
                  <a:alpha val="82000"/>
                </a:schemeClr>
              </a:solidFill>
            </a:ln>
          </p:spPr>
          <p:style>
            <a:lnRef idx="1">
              <a:schemeClr val="accent6"/>
            </a:lnRef>
            <a:fillRef idx="0">
              <a:schemeClr val="accent6"/>
            </a:fillRef>
            <a:effectRef idx="0">
              <a:schemeClr val="accent6"/>
            </a:effectRef>
            <a:fontRef idx="minor">
              <a:schemeClr val="tx1"/>
            </a:fontRef>
          </p:style>
        </p:cxnSp>
        <p:cxnSp>
          <p:nvCxnSpPr>
            <p:cNvPr id="17" name="直線コネクタ 16"/>
            <p:cNvCxnSpPr/>
            <p:nvPr/>
          </p:nvCxnSpPr>
          <p:spPr>
            <a:xfrm flipH="1">
              <a:off x="16292652" y="4323809"/>
              <a:ext cx="1758395" cy="848009"/>
            </a:xfrm>
            <a:prstGeom prst="line">
              <a:avLst/>
            </a:prstGeom>
            <a:ln w="76200">
              <a:solidFill>
                <a:schemeClr val="accent6">
                  <a:shade val="95000"/>
                  <a:satMod val="105000"/>
                  <a:alpha val="82000"/>
                </a:schemeClr>
              </a:solidFill>
            </a:ln>
          </p:spPr>
          <p:style>
            <a:lnRef idx="1">
              <a:schemeClr val="accent6"/>
            </a:lnRef>
            <a:fillRef idx="0">
              <a:schemeClr val="accent6"/>
            </a:fillRef>
            <a:effectRef idx="0">
              <a:schemeClr val="accent6"/>
            </a:effectRef>
            <a:fontRef idx="minor">
              <a:schemeClr val="tx1"/>
            </a:fontRef>
          </p:style>
        </p:cxnSp>
      </p:grpSp>
      <p:sp>
        <p:nvSpPr>
          <p:cNvPr id="5" name="正方形/長方形 4">
            <a:extLst>
              <a:ext uri="{FF2B5EF4-FFF2-40B4-BE49-F238E27FC236}">
                <a16:creationId xmlns:a16="http://schemas.microsoft.com/office/drawing/2014/main" id="{4B680A9B-C0EA-16A0-4CDA-672B00055658}"/>
              </a:ext>
            </a:extLst>
          </p:cNvPr>
          <p:cNvSpPr/>
          <p:nvPr/>
        </p:nvSpPr>
        <p:spPr>
          <a:xfrm>
            <a:off x="-1" y="6558413"/>
            <a:ext cx="12192000" cy="2995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a:solidFill>
                  <a:sysClr val="windowText" lastClr="000000"/>
                </a:solidFill>
                <a:latin typeface="BIZ UDPGothic" panose="020B0400000000000000" pitchFamily="34" charset="-128"/>
                <a:ea typeface="BIZ UDPGothic" panose="020B0400000000000000" pitchFamily="34" charset="-128"/>
              </a:rPr>
              <a:t>吉田幸苗</a:t>
            </a:r>
            <a:r>
              <a:rPr lang="en-US" altLang="ja-JP" sz="1200" dirty="0">
                <a:solidFill>
                  <a:sysClr val="windowText" lastClr="000000"/>
                </a:solidFill>
                <a:latin typeface="BIZ UDPGothic" panose="020B0400000000000000" pitchFamily="34" charset="-128"/>
                <a:ea typeface="BIZ UDPGothic" panose="020B0400000000000000" pitchFamily="34" charset="-128"/>
              </a:rPr>
              <a:t> et al.</a:t>
            </a:r>
            <a:r>
              <a:rPr lang="ja-JP" altLang="en-US" sz="1200">
                <a:solidFill>
                  <a:sysClr val="windowText" lastClr="000000"/>
                </a:solidFill>
                <a:latin typeface="BIZ UDPGothic" panose="020B0400000000000000" pitchFamily="34" charset="-128"/>
                <a:ea typeface="BIZ UDPGothic" panose="020B0400000000000000" pitchFamily="34" charset="-128"/>
              </a:rPr>
              <a:t>（</a:t>
            </a:r>
            <a:r>
              <a:rPr lang="en-US" altLang="ja-JP" sz="1200" dirty="0">
                <a:solidFill>
                  <a:sysClr val="windowText" lastClr="000000"/>
                </a:solidFill>
                <a:latin typeface="BIZ UDPGothic" panose="020B0400000000000000" pitchFamily="34" charset="-128"/>
                <a:ea typeface="BIZ UDPGothic" panose="020B0400000000000000" pitchFamily="34" charset="-128"/>
              </a:rPr>
              <a:t>2021, 2, 10</a:t>
            </a:r>
            <a:r>
              <a:rPr lang="ja-JP" altLang="en-US" sz="1200">
                <a:solidFill>
                  <a:sysClr val="windowText" lastClr="000000"/>
                </a:solidFill>
                <a:latin typeface="BIZ UDPGothic" panose="020B0400000000000000" pitchFamily="34" charset="-128"/>
                <a:ea typeface="BIZ UDPGothic" panose="020B0400000000000000" pitchFamily="34" charset="-128"/>
              </a:rPr>
              <a:t>）「研究データ管理サービスの設計と実践</a:t>
            </a:r>
            <a:r>
              <a:rPr lang="en-US" altLang="ja-JP" sz="1200" dirty="0">
                <a:solidFill>
                  <a:sysClr val="windowText" lastClr="000000"/>
                </a:solidFill>
                <a:latin typeface="BIZ UDPGothic" panose="020B0400000000000000" pitchFamily="34" charset="-128"/>
                <a:ea typeface="BIZ UDPGothic" panose="020B0400000000000000" pitchFamily="34" charset="-128"/>
              </a:rPr>
              <a:t>_</a:t>
            </a:r>
            <a:r>
              <a:rPr lang="ja-JP" altLang="en-US" sz="1200">
                <a:solidFill>
                  <a:sysClr val="windowText" lastClr="000000"/>
                </a:solidFill>
                <a:latin typeface="BIZ UDPGothic" panose="020B0400000000000000" pitchFamily="34" charset="-128"/>
                <a:ea typeface="BIZ UDPGothic" panose="020B0400000000000000" pitchFamily="34" charset="-128"/>
              </a:rPr>
              <a:t>第５章</a:t>
            </a:r>
            <a:r>
              <a:rPr lang="en-US" altLang="ja-JP" sz="1200" dirty="0">
                <a:solidFill>
                  <a:sysClr val="windowText" lastClr="000000"/>
                </a:solidFill>
                <a:latin typeface="BIZ UDPGothic" panose="020B0400000000000000" pitchFamily="34" charset="-128"/>
                <a:ea typeface="BIZ UDPGothic" panose="020B0400000000000000" pitchFamily="34" charset="-128"/>
              </a:rPr>
              <a:t>_</a:t>
            </a:r>
            <a:r>
              <a:rPr lang="ja-JP" altLang="en-US" sz="1200">
                <a:solidFill>
                  <a:sysClr val="windowText" lastClr="000000"/>
                </a:solidFill>
                <a:latin typeface="BIZ UDPGothic" panose="020B0400000000000000" pitchFamily="34" charset="-128"/>
                <a:ea typeface="BIZ UDPGothic" panose="020B0400000000000000" pitchFamily="34" charset="-128"/>
              </a:rPr>
              <a:t>第</a:t>
            </a:r>
            <a:r>
              <a:rPr lang="en-US" altLang="ja-JP" sz="1200" dirty="0">
                <a:solidFill>
                  <a:sysClr val="windowText" lastClr="000000"/>
                </a:solidFill>
                <a:latin typeface="BIZ UDPGothic" panose="020B0400000000000000" pitchFamily="34" charset="-128"/>
                <a:ea typeface="BIZ UDPGothic" panose="020B0400000000000000" pitchFamily="34" charset="-128"/>
              </a:rPr>
              <a:t>2</a:t>
            </a:r>
            <a:r>
              <a:rPr lang="ja-JP" altLang="en-US" sz="1200">
                <a:solidFill>
                  <a:sysClr val="windowText" lastClr="000000"/>
                </a:solidFill>
                <a:latin typeface="BIZ UDPGothic" panose="020B0400000000000000" pitchFamily="34" charset="-128"/>
                <a:ea typeface="BIZ UDPGothic" panose="020B0400000000000000" pitchFamily="34" charset="-128"/>
              </a:rPr>
              <a:t>版」</a:t>
            </a:r>
            <a:r>
              <a:rPr lang="en-US" altLang="ja-JP" sz="1200" dirty="0">
                <a:solidFill>
                  <a:sysClr val="windowText" lastClr="000000"/>
                </a:solidFill>
                <a:latin typeface="BIZ UDPGothic" panose="020B0400000000000000" pitchFamily="34" charset="-128"/>
                <a:ea typeface="BIZ UDPGothic" panose="020B0400000000000000" pitchFamily="34" charset="-128"/>
              </a:rPr>
              <a:t>, p.28. </a:t>
            </a:r>
            <a:r>
              <a:rPr lang="en-US" altLang="ja-JP" sz="1200" dirty="0">
                <a:solidFill>
                  <a:sysClr val="windowText" lastClr="000000"/>
                </a:solidFill>
                <a:latin typeface="BIZ UDPGothic" panose="020B0400000000000000" pitchFamily="34" charset="-128"/>
                <a:ea typeface="BIZ UDPGothic" panose="020B0400000000000000" pitchFamily="34" charset="-128"/>
                <a:hlinkClick r:id="rId5"/>
              </a:rPr>
              <a:t>https://jpcoar.repo.nii.ac.jp/records/607</a:t>
            </a:r>
            <a:endParaRPr lang="ja-JP" altLang="en-US" sz="1200">
              <a:solidFill>
                <a:sysClr val="windowText" lastClr="000000"/>
              </a:solidFill>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38103047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98853FAD-3361-97C3-C517-CB02DDDAD5F5}"/>
              </a:ext>
            </a:extLst>
          </p:cNvPr>
          <p:cNvPicPr>
            <a:picLocks noChangeAspect="1"/>
          </p:cNvPicPr>
          <p:nvPr/>
        </p:nvPicPr>
        <p:blipFill>
          <a:blip r:embed="rId3"/>
          <a:srcRect t="809"/>
          <a:stretch/>
        </p:blipFill>
        <p:spPr>
          <a:xfrm>
            <a:off x="2761176" y="1190168"/>
            <a:ext cx="6669647" cy="4975929"/>
          </a:xfrm>
          <a:prstGeom prst="rect">
            <a:avLst/>
          </a:prstGeom>
          <a:ln>
            <a:solidFill>
              <a:schemeClr val="bg1">
                <a:lumMod val="75000"/>
              </a:schemeClr>
            </a:solidFill>
          </a:ln>
        </p:spPr>
      </p:pic>
      <p:sp>
        <p:nvSpPr>
          <p:cNvPr id="11" name="タイトル 1">
            <a:extLst>
              <a:ext uri="{FF2B5EF4-FFF2-40B4-BE49-F238E27FC236}">
                <a16:creationId xmlns:a16="http://schemas.microsoft.com/office/drawing/2014/main" id="{2CD16B62-43EA-D3FB-A8FF-A80C3EB0D583}"/>
              </a:ext>
            </a:extLst>
          </p:cNvPr>
          <p:cNvSpPr txBox="1">
            <a:spLocks/>
          </p:cNvSpPr>
          <p:nvPr/>
        </p:nvSpPr>
        <p:spPr bwMode="auto">
          <a:xfrm>
            <a:off x="0" y="0"/>
            <a:ext cx="12192000" cy="1124744"/>
          </a:xfrm>
          <a:prstGeom prst="rect">
            <a:avLst/>
          </a:prstGeom>
          <a:solidFill>
            <a:srgbClr val="2D28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kumimoji="1" sz="4800" b="0" i="0" kern="1200">
                <a:solidFill>
                  <a:schemeClr val="bg1"/>
                </a:solidFill>
                <a:latin typeface="BIZ UDPゴシック" panose="020B0400000000000000" pitchFamily="34" charset="-128"/>
                <a:ea typeface="BIZ UDPゴシック" panose="020B0400000000000000" pitchFamily="34" charset="-128"/>
                <a:cs typeface="BIZ UDPGothic" panose="020B0400000000000000" pitchFamily="34" charset="-128"/>
              </a:defRPr>
            </a:lvl1pPr>
            <a:lvl2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2pPr>
            <a:lvl3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3pPr>
            <a:lvl4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4pPr>
            <a:lvl5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5pPr>
            <a:lvl6pPr marL="609585" algn="ctr" rtl="0" fontAlgn="base">
              <a:spcBef>
                <a:spcPct val="0"/>
              </a:spcBef>
              <a:spcAft>
                <a:spcPct val="0"/>
              </a:spcAft>
              <a:defRPr kumimoji="1" sz="5867">
                <a:solidFill>
                  <a:schemeClr val="tx1"/>
                </a:solidFill>
                <a:latin typeface="Calibri" pitchFamily="34" charset="0"/>
                <a:ea typeface="ＭＳ Ｐゴシック" charset="-128"/>
              </a:defRPr>
            </a:lvl6pPr>
            <a:lvl7pPr marL="1219170" algn="ctr" rtl="0" fontAlgn="base">
              <a:spcBef>
                <a:spcPct val="0"/>
              </a:spcBef>
              <a:spcAft>
                <a:spcPct val="0"/>
              </a:spcAft>
              <a:defRPr kumimoji="1" sz="5867">
                <a:solidFill>
                  <a:schemeClr val="tx1"/>
                </a:solidFill>
                <a:latin typeface="Calibri" pitchFamily="34" charset="0"/>
                <a:ea typeface="ＭＳ Ｐゴシック" charset="-128"/>
              </a:defRPr>
            </a:lvl7pPr>
            <a:lvl8pPr marL="1828754" algn="ctr" rtl="0" fontAlgn="base">
              <a:spcBef>
                <a:spcPct val="0"/>
              </a:spcBef>
              <a:spcAft>
                <a:spcPct val="0"/>
              </a:spcAft>
              <a:defRPr kumimoji="1" sz="5867">
                <a:solidFill>
                  <a:schemeClr val="tx1"/>
                </a:solidFill>
                <a:latin typeface="Calibri" pitchFamily="34" charset="0"/>
                <a:ea typeface="ＭＳ Ｐゴシック" charset="-128"/>
              </a:defRPr>
            </a:lvl8pPr>
            <a:lvl9pPr marL="2438339" algn="ctr" rtl="0" fontAlgn="base">
              <a:spcBef>
                <a:spcPct val="0"/>
              </a:spcBef>
              <a:spcAft>
                <a:spcPct val="0"/>
              </a:spcAft>
              <a:defRPr kumimoji="1" sz="5867">
                <a:solidFill>
                  <a:schemeClr val="tx1"/>
                </a:solidFill>
                <a:latin typeface="Calibri" pitchFamily="34"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800" b="0" i="0" u="none" strike="noStrike" kern="1200" cap="none" spc="0" normalizeH="0" baseline="0" noProof="0" dirty="0">
                <a:ln>
                  <a:noFill/>
                </a:ln>
                <a:solidFill>
                  <a:sysClr val="window" lastClr="FFFFFF"/>
                </a:solidFill>
                <a:effectLst/>
                <a:uLnTx/>
                <a:uFillTx/>
                <a:latin typeface="BIZ UDPゴシック" panose="020B0400000000000000" pitchFamily="34" charset="-128"/>
                <a:ea typeface="BIZ UDPゴシック" panose="020B0400000000000000" pitchFamily="34" charset="-128"/>
              </a:rPr>
              <a:t>ライセンシング</a:t>
            </a:r>
          </a:p>
        </p:txBody>
      </p:sp>
      <p:sp>
        <p:nvSpPr>
          <p:cNvPr id="12" name="テキスト ボックス 11">
            <a:extLst>
              <a:ext uri="{FF2B5EF4-FFF2-40B4-BE49-F238E27FC236}">
                <a16:creationId xmlns:a16="http://schemas.microsoft.com/office/drawing/2014/main" id="{E20435D5-8248-6A01-BA57-D6140AC0B205}"/>
              </a:ext>
            </a:extLst>
          </p:cNvPr>
          <p:cNvSpPr txBox="1"/>
          <p:nvPr/>
        </p:nvSpPr>
        <p:spPr>
          <a:xfrm>
            <a:off x="-160" y="6423719"/>
            <a:ext cx="12192000" cy="461665"/>
          </a:xfrm>
          <a:prstGeom prst="rect">
            <a:avLst/>
          </a:prstGeom>
          <a:solidFill>
            <a:srgbClr val="EAEAEA"/>
          </a:solidFill>
        </p:spPr>
        <p:txBody>
          <a:bodyPr wrap="square" rtlCol="0">
            <a:spAutoFit/>
          </a:bodyPr>
          <a:lstStyle/>
          <a:p>
            <a:r>
              <a:rPr lang="ja-JP" altLang="en-US" sz="1200" dirty="0">
                <a:latin typeface="BIZ UDPGothic" panose="020B0400000000000000" pitchFamily="34" charset="-128"/>
                <a:ea typeface="BIZ UDPGothic" panose="020B0400000000000000" pitchFamily="34" charset="-128"/>
              </a:rPr>
              <a:t>九州大学データ駆動イノベーション推進本部研究データ管理支援部門</a:t>
            </a:r>
            <a:r>
              <a:rPr lang="en-US" altLang="ja-JP" sz="1200" dirty="0">
                <a:latin typeface="BIZ UDPGothic" panose="020B0400000000000000" pitchFamily="34" charset="-128"/>
                <a:ea typeface="BIZ UDPGothic" panose="020B0400000000000000" pitchFamily="34" charset="-128"/>
              </a:rPr>
              <a:t>, </a:t>
            </a:r>
            <a:r>
              <a:rPr lang="zh-TW" altLang="en-US" sz="1200" dirty="0">
                <a:latin typeface="BIZ UDPGothic" panose="020B0400000000000000" pitchFamily="34" charset="-128"/>
                <a:ea typeface="BIZ UDPGothic" panose="020B0400000000000000" pitchFamily="34" charset="-128"/>
              </a:rPr>
              <a:t>九州大学附属図書館図書館</a:t>
            </a:r>
            <a:r>
              <a:rPr lang="en-US" altLang="zh-TW" sz="1200" dirty="0">
                <a:latin typeface="BIZ UDPGothic" panose="020B0400000000000000" pitchFamily="34" charset="-128"/>
                <a:ea typeface="BIZ UDPGothic" panose="020B0400000000000000" pitchFamily="34" charset="-128"/>
              </a:rPr>
              <a:t>DX</a:t>
            </a:r>
            <a:r>
              <a:rPr lang="zh-TW" altLang="en-US" sz="1200" dirty="0">
                <a:latin typeface="BIZ UDPGothic" panose="020B0400000000000000" pitchFamily="34" charset="-128"/>
                <a:ea typeface="BIZ UDPGothic" panose="020B0400000000000000" pitchFamily="34" charset="-128"/>
              </a:rPr>
              <a:t>支援室</a:t>
            </a:r>
            <a:r>
              <a:rPr lang="ja-JP" altLang="en-US"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2023, 08</a:t>
            </a:r>
            <a:r>
              <a:rPr lang="ja-JP" altLang="en-US" sz="1200" dirty="0">
                <a:latin typeface="BIZ UDPGothic" panose="020B0400000000000000" pitchFamily="34" charset="-128"/>
                <a:ea typeface="BIZ UDPGothic" panose="020B0400000000000000" pitchFamily="34" charset="-128"/>
              </a:rPr>
              <a:t>）「はじめよう、研究データ管理」</a:t>
            </a:r>
            <a:r>
              <a:rPr lang="en-US" altLang="ja-JP" sz="1200" dirty="0">
                <a:latin typeface="BIZ UDPGothic" panose="020B0400000000000000" pitchFamily="34" charset="-128"/>
                <a:ea typeface="BIZ UDPGothic" panose="020B0400000000000000" pitchFamily="34" charset="-128"/>
              </a:rPr>
              <a:t>, 5_</a:t>
            </a:r>
            <a:r>
              <a:rPr lang="ja-JP" altLang="en-US" sz="1200" dirty="0">
                <a:latin typeface="BIZ UDPGothic" panose="020B0400000000000000" pitchFamily="34" charset="-128"/>
                <a:ea typeface="BIZ UDPGothic" panose="020B0400000000000000" pitchFamily="34" charset="-128"/>
              </a:rPr>
              <a:t>研究データの公開</a:t>
            </a:r>
            <a:r>
              <a:rPr lang="en-US" altLang="ja-JP" sz="1200" dirty="0">
                <a:latin typeface="BIZ UDPGothic" panose="020B0400000000000000" pitchFamily="34" charset="-128"/>
                <a:ea typeface="BIZ UDPGothic" panose="020B0400000000000000" pitchFamily="34" charset="-128"/>
              </a:rPr>
              <a:t>_202407</a:t>
            </a:r>
            <a:r>
              <a:rPr lang="ja-JP" altLang="en-US" sz="1200" dirty="0">
                <a:latin typeface="BIZ UDPGothic" panose="020B0400000000000000" pitchFamily="34" charset="-128"/>
                <a:ea typeface="BIZ UDPGothic" panose="020B0400000000000000" pitchFamily="34" charset="-128"/>
              </a:rPr>
              <a:t>改訂</a:t>
            </a:r>
            <a:r>
              <a:rPr lang="en-US" altLang="ja-JP" sz="1200" dirty="0">
                <a:latin typeface="BIZ UDPGothic" panose="020B0400000000000000" pitchFamily="34" charset="-128"/>
                <a:ea typeface="BIZ UDPGothic" panose="020B0400000000000000" pitchFamily="34" charset="-128"/>
              </a:rPr>
              <a:t>, p.</a:t>
            </a:r>
            <a:r>
              <a:rPr lang="ja-JP" altLang="en-US" sz="1200" dirty="0">
                <a:latin typeface="BIZ UDPGothic" panose="020B0400000000000000" pitchFamily="34" charset="-128"/>
                <a:ea typeface="BIZ UDPGothic" panose="020B0400000000000000" pitchFamily="34" charset="-128"/>
              </a:rPr>
              <a:t>７</a:t>
            </a:r>
            <a:r>
              <a:rPr lang="en-US" altLang="ja-JP" sz="1200"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4"/>
              </a:rPr>
              <a:t>https://doi.org/10.15017/6796147</a:t>
            </a:r>
            <a:r>
              <a:rPr lang="ja-JP" altLang="en-US" sz="1200">
                <a:latin typeface="BIZ UDPGothic" panose="020B0400000000000000" pitchFamily="34" charset="-128"/>
                <a:ea typeface="BIZ UDPGothic" panose="020B0400000000000000" pitchFamily="34" charset="-128"/>
              </a:rPr>
              <a:t>　</a:t>
            </a:r>
            <a:endParaRPr lang="en-US" altLang="ja-JP" sz="1200" dirty="0">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15944126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角丸四角形 16"/>
          <p:cNvSpPr/>
          <p:nvPr/>
        </p:nvSpPr>
        <p:spPr>
          <a:xfrm>
            <a:off x="900204" y="3793554"/>
            <a:ext cx="8320685" cy="1161021"/>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BIZ UDPGothic" panose="020B0400000000000000" pitchFamily="34" charset="-128"/>
              <a:ea typeface="BIZ UDPGothic" panose="020B0400000000000000" pitchFamily="34" charset="-128"/>
            </a:endParaRPr>
          </a:p>
        </p:txBody>
      </p:sp>
      <p:sp>
        <p:nvSpPr>
          <p:cNvPr id="15" name="角丸四角形 14"/>
          <p:cNvSpPr/>
          <p:nvPr/>
        </p:nvSpPr>
        <p:spPr>
          <a:xfrm>
            <a:off x="900204" y="1879589"/>
            <a:ext cx="8320685" cy="129614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BIZ UDPGothic" panose="020B0400000000000000" pitchFamily="34" charset="-128"/>
              <a:ea typeface="BIZ UDPGothic" panose="020B0400000000000000" pitchFamily="34" charset="-128"/>
            </a:endParaRPr>
          </a:p>
        </p:txBody>
      </p:sp>
      <p:sp>
        <p:nvSpPr>
          <p:cNvPr id="2" name="タイトル 1"/>
          <p:cNvSpPr>
            <a:spLocks noGrp="1"/>
          </p:cNvSpPr>
          <p:nvPr>
            <p:ph type="title"/>
          </p:nvPr>
        </p:nvSpPr>
        <p:spPr/>
        <p:txBody>
          <a:bodyPr/>
          <a:lstStyle/>
          <a:p>
            <a:r>
              <a:rPr kumimoji="1" lang="ja-JP" altLang="en-US"/>
              <a:t>著者によるライセンス表示</a:t>
            </a:r>
          </a:p>
        </p:txBody>
      </p:sp>
      <p:sp>
        <p:nvSpPr>
          <p:cNvPr id="3" name="コンテンツ プレースホルダー 2"/>
          <p:cNvSpPr>
            <a:spLocks noGrp="1"/>
          </p:cNvSpPr>
          <p:nvPr>
            <p:ph idx="1"/>
          </p:nvPr>
        </p:nvSpPr>
        <p:spPr>
          <a:xfrm>
            <a:off x="9349714" y="3006717"/>
            <a:ext cx="2842287" cy="374483"/>
          </a:xfrm>
        </p:spPr>
        <p:txBody>
          <a:bodyPr>
            <a:normAutofit fontScale="70000" lnSpcReduction="20000"/>
          </a:bodyPr>
          <a:lstStyle/>
          <a:p>
            <a:pPr marL="0" indent="0">
              <a:buClr>
                <a:srgbClr val="72A376"/>
              </a:buClr>
              <a:buNone/>
            </a:pPr>
            <a:r>
              <a:rPr lang="en-US" altLang="ja-JP" sz="1600" dirty="0">
                <a:hlinkClick r:id="rId3"/>
              </a:rPr>
              <a:t>https://creativecommons.jp/licenses/</a:t>
            </a:r>
            <a:endParaRPr lang="en-US" altLang="ja-JP" sz="1600" dirty="0"/>
          </a:p>
        </p:txBody>
      </p:sp>
      <p:pic>
        <p:nvPicPr>
          <p:cNvPr id="4"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5352"/>
          <a:stretch/>
        </p:blipFill>
        <p:spPr bwMode="auto">
          <a:xfrm>
            <a:off x="9354911" y="1503423"/>
            <a:ext cx="2289680" cy="142572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コンテンツ プレースホルダー 2"/>
          <p:cNvSpPr txBox="1">
            <a:spLocks/>
          </p:cNvSpPr>
          <p:nvPr/>
        </p:nvSpPr>
        <p:spPr>
          <a:xfrm>
            <a:off x="900204" y="5208487"/>
            <a:ext cx="9433843" cy="1109320"/>
          </a:xfrm>
          <a:prstGeom prst="rect">
            <a:avLst/>
          </a:prstGeom>
        </p:spPr>
        <p:txBody>
          <a:bodyPr vert="horz">
            <a:normAutofit fontScale="70000" lnSpcReduction="20000"/>
          </a:bodyPr>
          <a:lstStyle>
            <a:lvl1pPr marL="274320" indent="-274320" algn="l" rtl="0" eaLnBrk="1" latinLnBrk="0" hangingPunct="1">
              <a:spcBef>
                <a:spcPts val="600"/>
              </a:spcBef>
              <a:buClr>
                <a:schemeClr val="accent1"/>
              </a:buClr>
              <a:buSzPct val="76000"/>
              <a:buFont typeface="Wingdings 3"/>
              <a:buChar char=""/>
              <a:defRPr kumimoji="1"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1"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1"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1"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1"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1"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1"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1"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1" lang="en-US" sz="1200" kern="1200" smtClean="0">
                <a:solidFill>
                  <a:schemeClr val="tx1"/>
                </a:solidFill>
                <a:latin typeface="+mn-lt"/>
                <a:ea typeface="+mn-ea"/>
                <a:cs typeface="+mn-cs"/>
              </a:defRPr>
            </a:lvl9pPr>
          </a:lstStyle>
          <a:p>
            <a:pPr marL="0" indent="0">
              <a:buClr>
                <a:srgbClr val="72A376"/>
              </a:buClr>
              <a:buNone/>
            </a:pPr>
            <a:r>
              <a:rPr lang="ja-JP" altLang="en-US" sz="2667" dirty="0">
                <a:solidFill>
                  <a:prstClr val="black"/>
                </a:solidFill>
                <a:latin typeface="BIZ UDPGothic" panose="020B0400000000000000" pitchFamily="34" charset="-128"/>
                <a:ea typeface="BIZ UDPGothic" panose="020B0400000000000000" pitchFamily="34" charset="-128"/>
              </a:rPr>
              <a:t>参考：ソフトウェアのライセンスツール　</a:t>
            </a:r>
            <a:endParaRPr lang="en-US" altLang="ja-JP" sz="2667" dirty="0">
              <a:solidFill>
                <a:prstClr val="black"/>
              </a:solidFill>
              <a:latin typeface="BIZ UDPGothic" panose="020B0400000000000000" pitchFamily="34" charset="-128"/>
              <a:ea typeface="BIZ UDPGothic" panose="020B0400000000000000" pitchFamily="34" charset="-128"/>
            </a:endParaRPr>
          </a:p>
          <a:p>
            <a:pPr marL="0" indent="0">
              <a:buClr>
                <a:srgbClr val="72A376"/>
              </a:buClr>
              <a:buNone/>
            </a:pPr>
            <a:r>
              <a:rPr lang="en-US" altLang="ja-JP" sz="2667" dirty="0">
                <a:solidFill>
                  <a:prstClr val="black"/>
                </a:solidFill>
                <a:latin typeface="BIZ UDPGothic" panose="020B0400000000000000" pitchFamily="34" charset="-128"/>
                <a:ea typeface="BIZ UDPGothic" panose="020B0400000000000000" pitchFamily="34" charset="-128"/>
              </a:rPr>
              <a:t>GitHub, Choose an open source license</a:t>
            </a:r>
          </a:p>
          <a:p>
            <a:pPr marL="0" indent="0">
              <a:buClr>
                <a:srgbClr val="72A376"/>
              </a:buClr>
              <a:buNone/>
            </a:pPr>
            <a:r>
              <a:rPr lang="en-US" altLang="ja-JP" sz="1867" dirty="0">
                <a:solidFill>
                  <a:prstClr val="black"/>
                </a:solidFill>
                <a:latin typeface="BIZ UDPGothic" panose="020B0400000000000000" pitchFamily="34" charset="-128"/>
                <a:ea typeface="BIZ UDPGothic" panose="020B0400000000000000" pitchFamily="34" charset="-128"/>
              </a:rPr>
              <a:t> </a:t>
            </a:r>
          </a:p>
          <a:p>
            <a:pPr marL="0" indent="0">
              <a:buClr>
                <a:srgbClr val="72A376"/>
              </a:buClr>
              <a:buNone/>
            </a:pPr>
            <a:r>
              <a:rPr lang="ja-JP" altLang="en-US" sz="1867" dirty="0">
                <a:solidFill>
                  <a:prstClr val="black"/>
                </a:solidFill>
                <a:latin typeface="BIZ UDPGothic" panose="020B0400000000000000" pitchFamily="34" charset="-128"/>
                <a:ea typeface="BIZ UDPGothic" panose="020B0400000000000000" pitchFamily="34" charset="-128"/>
              </a:rPr>
              <a:t>　</a:t>
            </a:r>
            <a:endParaRPr lang="en-US" altLang="ja-JP" sz="1867" dirty="0">
              <a:solidFill>
                <a:prstClr val="black"/>
              </a:solidFill>
              <a:latin typeface="BIZ UDPGothic" panose="020B0400000000000000" pitchFamily="34" charset="-128"/>
              <a:ea typeface="BIZ UDPGothic" panose="020B0400000000000000" pitchFamily="34" charset="-128"/>
            </a:endParaRPr>
          </a:p>
        </p:txBody>
      </p:sp>
      <p:sp>
        <p:nvSpPr>
          <p:cNvPr id="6" name="コンテンツ プレースホルダー 2"/>
          <p:cNvSpPr txBox="1">
            <a:spLocks/>
          </p:cNvSpPr>
          <p:nvPr/>
        </p:nvSpPr>
        <p:spPr>
          <a:xfrm>
            <a:off x="9349714" y="4922880"/>
            <a:ext cx="2669687" cy="374483"/>
          </a:xfrm>
          <a:prstGeom prst="rect">
            <a:avLst/>
          </a:prstGeom>
        </p:spPr>
        <p:txBody>
          <a:bodyPr vert="horz">
            <a:normAutofit fontScale="92500" lnSpcReduction="20000"/>
          </a:bodyPr>
          <a:lstStyle>
            <a:lvl1pPr marL="274320" indent="-274320" algn="l" rtl="0" eaLnBrk="1" latinLnBrk="0" hangingPunct="1">
              <a:spcBef>
                <a:spcPts val="600"/>
              </a:spcBef>
              <a:buClr>
                <a:schemeClr val="accent1"/>
              </a:buClr>
              <a:buSzPct val="76000"/>
              <a:buFont typeface="Wingdings 3"/>
              <a:buChar char=""/>
              <a:defRPr kumimoji="1"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1"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1"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1"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1"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1"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1"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1"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1" lang="en-US" sz="1200" kern="1200" smtClean="0">
                <a:solidFill>
                  <a:schemeClr val="tx1"/>
                </a:solidFill>
                <a:latin typeface="+mn-lt"/>
                <a:ea typeface="+mn-ea"/>
                <a:cs typeface="+mn-cs"/>
              </a:defRPr>
            </a:lvl9pPr>
          </a:lstStyle>
          <a:p>
            <a:pPr marL="0" indent="0">
              <a:buClr>
                <a:srgbClr val="72A376"/>
              </a:buClr>
              <a:buNone/>
            </a:pPr>
            <a:r>
              <a:rPr lang="en-US" altLang="ja-JP" sz="1200" dirty="0">
                <a:solidFill>
                  <a:prstClr val="black"/>
                </a:solidFill>
                <a:latin typeface="BIZ UDPGothic" panose="020B0400000000000000" pitchFamily="34" charset="-128"/>
                <a:ea typeface="BIZ UDPGothic" panose="020B0400000000000000" pitchFamily="34" charset="-128"/>
                <a:hlinkClick r:id="rId5"/>
              </a:rPr>
              <a:t>https://opendatacommons.org/licenses/</a:t>
            </a:r>
            <a:endParaRPr lang="en-US" altLang="ja-JP" sz="1200" dirty="0">
              <a:solidFill>
                <a:prstClr val="black"/>
              </a:solidFill>
              <a:latin typeface="BIZ UDPGothic" panose="020B0400000000000000" pitchFamily="34" charset="-128"/>
              <a:ea typeface="BIZ UDPGothic" panose="020B0400000000000000" pitchFamily="34" charset="-128"/>
            </a:endParaRPr>
          </a:p>
        </p:txBody>
      </p:sp>
      <p:pic>
        <p:nvPicPr>
          <p:cNvPr id="8"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86012" y="5156787"/>
            <a:ext cx="1588620" cy="1161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コンテンツ プレースホルダー 2"/>
          <p:cNvSpPr txBox="1">
            <a:spLocks/>
          </p:cNvSpPr>
          <p:nvPr/>
        </p:nvSpPr>
        <p:spPr>
          <a:xfrm>
            <a:off x="1029029" y="2229890"/>
            <a:ext cx="7976652" cy="1161020"/>
          </a:xfrm>
          <a:prstGeom prst="rect">
            <a:avLst/>
          </a:prstGeom>
        </p:spPr>
        <p:txBody>
          <a:bodyPr vert="horz" anchor="ctr">
            <a:normAutofit/>
          </a:bodyPr>
          <a:lstStyle>
            <a:lvl1pPr marL="274320" indent="-274320" algn="l" rtl="0" eaLnBrk="1" latinLnBrk="0" hangingPunct="1">
              <a:spcBef>
                <a:spcPts val="600"/>
              </a:spcBef>
              <a:buClr>
                <a:schemeClr val="accent1"/>
              </a:buClr>
              <a:buSzPct val="76000"/>
              <a:buFont typeface="Wingdings 3"/>
              <a:buChar char=""/>
              <a:defRPr kumimoji="1"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1"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1"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1"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1"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1"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1"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1"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1" lang="en-US" sz="1200" kern="1200" smtClean="0">
                <a:solidFill>
                  <a:schemeClr val="tx1"/>
                </a:solidFill>
                <a:latin typeface="+mn-lt"/>
                <a:ea typeface="+mn-ea"/>
                <a:cs typeface="+mn-cs"/>
              </a:defRPr>
            </a:lvl9pPr>
          </a:lstStyle>
          <a:p>
            <a:pPr marL="0" lvl="1" indent="0">
              <a:buClr>
                <a:srgbClr val="B0CCB0"/>
              </a:buClr>
              <a:buNone/>
            </a:pPr>
            <a:r>
              <a:rPr lang="ja-JP" altLang="en-US" sz="1867">
                <a:solidFill>
                  <a:prstClr val="black"/>
                </a:solidFill>
                <a:latin typeface="BIZ UDPGothic" panose="020B0400000000000000" pitchFamily="34" charset="-128"/>
                <a:ea typeface="BIZ UDPGothic" panose="020B0400000000000000" pitchFamily="34" charset="-128"/>
              </a:rPr>
              <a:t>表示・非営利・改変禁止・継承の</a:t>
            </a:r>
            <a:r>
              <a:rPr lang="en-US" altLang="ja-JP" sz="1867" dirty="0">
                <a:solidFill>
                  <a:prstClr val="black"/>
                </a:solidFill>
                <a:latin typeface="BIZ UDPGothic" panose="020B0400000000000000" pitchFamily="34" charset="-128"/>
                <a:ea typeface="BIZ UDPGothic" panose="020B0400000000000000" pitchFamily="34" charset="-128"/>
              </a:rPr>
              <a:t>4</a:t>
            </a:r>
            <a:r>
              <a:rPr lang="ja-JP" altLang="en-US" sz="1867">
                <a:solidFill>
                  <a:prstClr val="black"/>
                </a:solidFill>
                <a:latin typeface="BIZ UDPGothic" panose="020B0400000000000000" pitchFamily="34" charset="-128"/>
                <a:ea typeface="BIZ UDPGothic" panose="020B0400000000000000" pitchFamily="34" charset="-128"/>
              </a:rPr>
              <a:t>条件を組み合わせて利用条件を表現するツール</a:t>
            </a:r>
            <a:endParaRPr lang="en-US" altLang="ja-JP" sz="1867" dirty="0">
              <a:solidFill>
                <a:prstClr val="black"/>
              </a:solidFill>
              <a:latin typeface="BIZ UDPGothic" panose="020B0400000000000000" pitchFamily="34" charset="-128"/>
              <a:ea typeface="BIZ UDPGothic" panose="020B0400000000000000" pitchFamily="34" charset="-128"/>
            </a:endParaRPr>
          </a:p>
        </p:txBody>
      </p:sp>
      <p:sp>
        <p:nvSpPr>
          <p:cNvPr id="18" name="コンテンツ プレースホルダー 2"/>
          <p:cNvSpPr txBox="1">
            <a:spLocks/>
          </p:cNvSpPr>
          <p:nvPr/>
        </p:nvSpPr>
        <p:spPr>
          <a:xfrm>
            <a:off x="1049961" y="4122944"/>
            <a:ext cx="7338887" cy="935107"/>
          </a:xfrm>
          <a:prstGeom prst="rect">
            <a:avLst/>
          </a:prstGeom>
        </p:spPr>
        <p:txBody>
          <a:bodyPr vert="horz" anchor="ctr">
            <a:normAutofit/>
          </a:bodyPr>
          <a:lstStyle>
            <a:lvl1pPr marL="274320" indent="-274320" algn="l" rtl="0" eaLnBrk="1" latinLnBrk="0" hangingPunct="1">
              <a:spcBef>
                <a:spcPts val="600"/>
              </a:spcBef>
              <a:buClr>
                <a:schemeClr val="accent1"/>
              </a:buClr>
              <a:buSzPct val="76000"/>
              <a:buFont typeface="Wingdings 3"/>
              <a:buChar char=""/>
              <a:defRPr kumimoji="1"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1"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1"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1"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1"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1"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1"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1"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1" lang="en-US" sz="1200" kern="1200" smtClean="0">
                <a:solidFill>
                  <a:schemeClr val="tx1"/>
                </a:solidFill>
                <a:latin typeface="+mn-lt"/>
                <a:ea typeface="+mn-ea"/>
                <a:cs typeface="+mn-cs"/>
              </a:defRPr>
            </a:lvl9pPr>
          </a:lstStyle>
          <a:p>
            <a:pPr marL="0" lvl="1" indent="0">
              <a:buClr>
                <a:srgbClr val="B0CCB0"/>
              </a:buClr>
              <a:buNone/>
            </a:pPr>
            <a:r>
              <a:rPr lang="ja-JP" altLang="en-US" sz="1867">
                <a:solidFill>
                  <a:prstClr val="black"/>
                </a:solidFill>
                <a:latin typeface="BIZ UDPGothic" panose="020B0400000000000000" pitchFamily="34" charset="-128"/>
                <a:ea typeface="BIZ UDPGothic" panose="020B0400000000000000" pitchFamily="34" charset="-128"/>
              </a:rPr>
              <a:t>事実情報由来のデータ・データベースにも適用可能。</a:t>
            </a:r>
            <a:endParaRPr lang="en-US" altLang="ja-JP" sz="1867">
              <a:solidFill>
                <a:prstClr val="black"/>
              </a:solidFill>
              <a:latin typeface="BIZ UDPGothic" panose="020B0400000000000000" pitchFamily="34" charset="-128"/>
              <a:ea typeface="BIZ UDPGothic" panose="020B0400000000000000" pitchFamily="34" charset="-128"/>
            </a:endParaRPr>
          </a:p>
        </p:txBody>
      </p:sp>
      <p:sp>
        <p:nvSpPr>
          <p:cNvPr id="20" name="テキスト ボックス 19"/>
          <p:cNvSpPr txBox="1"/>
          <p:nvPr/>
        </p:nvSpPr>
        <p:spPr>
          <a:xfrm>
            <a:off x="7874632" y="5370322"/>
            <a:ext cx="4244216" cy="707886"/>
          </a:xfrm>
          <a:prstGeom prst="rect">
            <a:avLst/>
          </a:prstGeom>
          <a:noFill/>
        </p:spPr>
        <p:txBody>
          <a:bodyPr wrap="square" rtlCol="0">
            <a:spAutoFit/>
          </a:bodyPr>
          <a:lstStyle/>
          <a:p>
            <a:r>
              <a:rPr lang="ja-JP" altLang="en-US" sz="2000" dirty="0">
                <a:solidFill>
                  <a:srgbClr val="FF0000"/>
                </a:solidFill>
                <a:latin typeface="BIZ UDPGothic" panose="020B0400000000000000" pitchFamily="34" charset="-128"/>
                <a:ea typeface="BIZ UDPGothic" panose="020B0400000000000000" pitchFamily="34" charset="-128"/>
              </a:rPr>
              <a:t>登録先のリポジトリによって、使えるライセンスは異なるため注意</a:t>
            </a:r>
          </a:p>
        </p:txBody>
      </p:sp>
      <p:sp>
        <p:nvSpPr>
          <p:cNvPr id="21" name="コンテンツ プレースホルダー 2"/>
          <p:cNvSpPr txBox="1">
            <a:spLocks/>
          </p:cNvSpPr>
          <p:nvPr/>
        </p:nvSpPr>
        <p:spPr>
          <a:xfrm>
            <a:off x="2262413" y="5858436"/>
            <a:ext cx="2849267" cy="374483"/>
          </a:xfrm>
          <a:prstGeom prst="rect">
            <a:avLst/>
          </a:prstGeom>
        </p:spPr>
        <p:txBody>
          <a:bodyPr vert="horz">
            <a:normAutofit/>
          </a:bodyPr>
          <a:lstStyle>
            <a:lvl1pPr marL="274320" indent="-274320" algn="l" rtl="0" eaLnBrk="1" latinLnBrk="0" hangingPunct="1">
              <a:spcBef>
                <a:spcPts val="600"/>
              </a:spcBef>
              <a:buClr>
                <a:schemeClr val="accent1"/>
              </a:buClr>
              <a:buSzPct val="76000"/>
              <a:buFont typeface="Wingdings 3"/>
              <a:buChar char=""/>
              <a:defRPr kumimoji="1"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1"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1"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1"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1"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1"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1"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1"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1" lang="en-US" sz="1200" kern="1200" smtClean="0">
                <a:solidFill>
                  <a:schemeClr val="tx1"/>
                </a:solidFill>
                <a:latin typeface="+mn-lt"/>
                <a:ea typeface="+mn-ea"/>
                <a:cs typeface="+mn-cs"/>
              </a:defRPr>
            </a:lvl9pPr>
          </a:lstStyle>
          <a:p>
            <a:pPr marL="0" indent="0">
              <a:buClr>
                <a:srgbClr val="72A376"/>
              </a:buClr>
              <a:buNone/>
            </a:pPr>
            <a:r>
              <a:rPr lang="en-US" altLang="ja-JP" sz="1200" dirty="0">
                <a:solidFill>
                  <a:prstClr val="black"/>
                </a:solidFill>
                <a:latin typeface="BIZ UDPGothic" panose="020B0400000000000000" pitchFamily="34" charset="-128"/>
                <a:ea typeface="BIZ UDPGothic" panose="020B0400000000000000" pitchFamily="34" charset="-128"/>
                <a:hlinkClick r:id="rId7"/>
              </a:rPr>
              <a:t>https://choosealicense.com/</a:t>
            </a:r>
            <a:endParaRPr lang="en-US" altLang="ja-JP" sz="1200" dirty="0">
              <a:solidFill>
                <a:prstClr val="black"/>
              </a:solidFill>
              <a:latin typeface="BIZ UDPGothic" panose="020B0400000000000000" pitchFamily="34" charset="-128"/>
              <a:ea typeface="BIZ UDPGothic" panose="020B0400000000000000" pitchFamily="34" charset="-128"/>
            </a:endParaRPr>
          </a:p>
        </p:txBody>
      </p:sp>
      <p:pic>
        <p:nvPicPr>
          <p:cNvPr id="9" name="図 8"/>
          <p:cNvPicPr>
            <a:picLocks noChangeAspect="1"/>
          </p:cNvPicPr>
          <p:nvPr/>
        </p:nvPicPr>
        <p:blipFill>
          <a:blip r:embed="rId8"/>
          <a:stretch>
            <a:fillRect/>
          </a:stretch>
        </p:blipFill>
        <p:spPr>
          <a:xfrm>
            <a:off x="9367609" y="3522538"/>
            <a:ext cx="2289680" cy="1328303"/>
          </a:xfrm>
          <a:prstGeom prst="rect">
            <a:avLst/>
          </a:prstGeom>
        </p:spPr>
      </p:pic>
      <p:sp>
        <p:nvSpPr>
          <p:cNvPr id="19" name="角丸四角形 13">
            <a:extLst>
              <a:ext uri="{FF2B5EF4-FFF2-40B4-BE49-F238E27FC236}">
                <a16:creationId xmlns:a16="http://schemas.microsoft.com/office/drawing/2014/main" id="{72C89B01-7FB8-2E8B-F329-807AED00D717}"/>
              </a:ext>
            </a:extLst>
          </p:cNvPr>
          <p:cNvSpPr/>
          <p:nvPr/>
        </p:nvSpPr>
        <p:spPr>
          <a:xfrm>
            <a:off x="547411" y="1559327"/>
            <a:ext cx="5331072" cy="862115"/>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BIZ UDPGothic" panose="020B0400000000000000" pitchFamily="34" charset="-128"/>
              <a:ea typeface="BIZ UDPGothic" panose="020B0400000000000000" pitchFamily="34" charset="-128"/>
            </a:endParaRPr>
          </a:p>
        </p:txBody>
      </p:sp>
      <p:sp>
        <p:nvSpPr>
          <p:cNvPr id="12" name="テキスト ボックス 11"/>
          <p:cNvSpPr txBox="1"/>
          <p:nvPr/>
        </p:nvSpPr>
        <p:spPr>
          <a:xfrm>
            <a:off x="638821" y="1657130"/>
            <a:ext cx="5239663" cy="707886"/>
          </a:xfrm>
          <a:prstGeom prst="rect">
            <a:avLst/>
          </a:prstGeom>
          <a:noFill/>
          <a:ln>
            <a:noFill/>
          </a:ln>
        </p:spPr>
        <p:txBody>
          <a:bodyPr wrap="square" rtlCol="0">
            <a:spAutoFit/>
          </a:bodyPr>
          <a:lstStyle/>
          <a:p>
            <a:pPr>
              <a:lnSpc>
                <a:spcPts val="2100"/>
              </a:lnSpc>
              <a:spcBef>
                <a:spcPts val="600"/>
              </a:spcBef>
              <a:buClr>
                <a:srgbClr val="72A376"/>
              </a:buClr>
              <a:buSzPct val="76000"/>
            </a:pPr>
            <a:r>
              <a:rPr lang="en-US" altLang="ja-JP" sz="2000">
                <a:solidFill>
                  <a:prstClr val="black"/>
                </a:solidFill>
                <a:latin typeface="BIZ UDPGothic" panose="020B0400000000000000" pitchFamily="34" charset="-128"/>
                <a:ea typeface="BIZ UDPGothic" panose="020B0400000000000000" pitchFamily="34" charset="-128"/>
              </a:rPr>
              <a:t>Creative Commons License</a:t>
            </a:r>
          </a:p>
          <a:p>
            <a:pPr>
              <a:lnSpc>
                <a:spcPts val="2100"/>
              </a:lnSpc>
              <a:spcBef>
                <a:spcPts val="600"/>
              </a:spcBef>
              <a:buClr>
                <a:srgbClr val="72A376"/>
              </a:buClr>
              <a:buSzPct val="76000"/>
            </a:pPr>
            <a:r>
              <a:rPr lang="ja-JP" altLang="en-US" sz="2000">
                <a:solidFill>
                  <a:prstClr val="black"/>
                </a:solidFill>
                <a:latin typeface="BIZ UDPGothic" panose="020B0400000000000000" pitchFamily="34" charset="-128"/>
                <a:ea typeface="BIZ UDPGothic" panose="020B0400000000000000" pitchFamily="34" charset="-128"/>
              </a:rPr>
              <a:t>（クリエイティブコモンズ・ライセンス）</a:t>
            </a:r>
            <a:endParaRPr lang="ja-JP" altLang="en-US">
              <a:solidFill>
                <a:prstClr val="black"/>
              </a:solidFill>
              <a:latin typeface="BIZ UDPGothic" panose="020B0400000000000000" pitchFamily="34" charset="-128"/>
              <a:ea typeface="BIZ UDPGothic" panose="020B0400000000000000" pitchFamily="34" charset="-128"/>
            </a:endParaRPr>
          </a:p>
        </p:txBody>
      </p:sp>
      <p:sp>
        <p:nvSpPr>
          <p:cNvPr id="22" name="角丸四角形 13">
            <a:extLst>
              <a:ext uri="{FF2B5EF4-FFF2-40B4-BE49-F238E27FC236}">
                <a16:creationId xmlns:a16="http://schemas.microsoft.com/office/drawing/2014/main" id="{0D4721A3-465C-F02B-69D7-01A46495D23A}"/>
              </a:ext>
            </a:extLst>
          </p:cNvPr>
          <p:cNvSpPr/>
          <p:nvPr/>
        </p:nvSpPr>
        <p:spPr>
          <a:xfrm>
            <a:off x="547411" y="3414237"/>
            <a:ext cx="5331072" cy="862115"/>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BIZ UDPGothic" panose="020B0400000000000000" pitchFamily="34" charset="-128"/>
              <a:ea typeface="BIZ UDPGothic" panose="020B0400000000000000" pitchFamily="34" charset="-128"/>
            </a:endParaRPr>
          </a:p>
        </p:txBody>
      </p:sp>
      <p:sp>
        <p:nvSpPr>
          <p:cNvPr id="13" name="テキスト ボックス 12"/>
          <p:cNvSpPr txBox="1"/>
          <p:nvPr/>
        </p:nvSpPr>
        <p:spPr>
          <a:xfrm>
            <a:off x="708771" y="3510468"/>
            <a:ext cx="5331072" cy="707886"/>
          </a:xfrm>
          <a:prstGeom prst="rect">
            <a:avLst/>
          </a:prstGeom>
          <a:noFill/>
          <a:ln>
            <a:noFill/>
          </a:ln>
        </p:spPr>
        <p:txBody>
          <a:bodyPr wrap="square" rtlCol="0">
            <a:spAutoFit/>
          </a:bodyPr>
          <a:lstStyle/>
          <a:p>
            <a:pPr>
              <a:lnSpc>
                <a:spcPts val="2100"/>
              </a:lnSpc>
              <a:spcBef>
                <a:spcPts val="600"/>
              </a:spcBef>
              <a:buClr>
                <a:srgbClr val="72A376"/>
              </a:buClr>
              <a:buSzPct val="76000"/>
            </a:pPr>
            <a:r>
              <a:rPr lang="en-US" altLang="ja-JP" sz="2000">
                <a:solidFill>
                  <a:prstClr val="black"/>
                </a:solidFill>
                <a:latin typeface="BIZ UDPGothic" panose="020B0400000000000000" pitchFamily="34" charset="-128"/>
                <a:ea typeface="BIZ UDPGothic" panose="020B0400000000000000" pitchFamily="34" charset="-128"/>
              </a:rPr>
              <a:t>Open Data Commons</a:t>
            </a:r>
          </a:p>
          <a:p>
            <a:pPr>
              <a:lnSpc>
                <a:spcPts val="2100"/>
              </a:lnSpc>
              <a:spcBef>
                <a:spcPts val="600"/>
              </a:spcBef>
              <a:buClr>
                <a:srgbClr val="72A376"/>
              </a:buClr>
              <a:buSzPct val="76000"/>
            </a:pPr>
            <a:r>
              <a:rPr lang="ja-JP" altLang="en-US" sz="2000">
                <a:solidFill>
                  <a:prstClr val="black"/>
                </a:solidFill>
                <a:latin typeface="BIZ UDPGothic" panose="020B0400000000000000" pitchFamily="34" charset="-128"/>
                <a:ea typeface="BIZ UDPGothic" panose="020B0400000000000000" pitchFamily="34" charset="-128"/>
              </a:rPr>
              <a:t>（オープンデータコモンズ）</a:t>
            </a:r>
          </a:p>
        </p:txBody>
      </p:sp>
      <p:sp>
        <p:nvSpPr>
          <p:cNvPr id="11" name="正方形/長方形 10">
            <a:extLst>
              <a:ext uri="{FF2B5EF4-FFF2-40B4-BE49-F238E27FC236}">
                <a16:creationId xmlns:a16="http://schemas.microsoft.com/office/drawing/2014/main" id="{E3D9E0FD-1F5C-20D8-0416-93F0139A7AEF}"/>
              </a:ext>
            </a:extLst>
          </p:cNvPr>
          <p:cNvSpPr/>
          <p:nvPr/>
        </p:nvSpPr>
        <p:spPr>
          <a:xfrm>
            <a:off x="-1" y="6558413"/>
            <a:ext cx="12192000" cy="2995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a:solidFill>
                  <a:sysClr val="windowText" lastClr="000000"/>
                </a:solidFill>
                <a:latin typeface="BIZ UDPGothic" panose="020B0400000000000000" pitchFamily="34" charset="-128"/>
                <a:ea typeface="BIZ UDPGothic" panose="020B0400000000000000" pitchFamily="34" charset="-128"/>
              </a:rPr>
              <a:t>吉田幸苗</a:t>
            </a:r>
            <a:r>
              <a:rPr lang="en-US" altLang="ja-JP" sz="1200" dirty="0">
                <a:solidFill>
                  <a:sysClr val="windowText" lastClr="000000"/>
                </a:solidFill>
                <a:latin typeface="BIZ UDPGothic" panose="020B0400000000000000" pitchFamily="34" charset="-128"/>
                <a:ea typeface="BIZ UDPGothic" panose="020B0400000000000000" pitchFamily="34" charset="-128"/>
              </a:rPr>
              <a:t> et al.</a:t>
            </a:r>
            <a:r>
              <a:rPr lang="ja-JP" altLang="en-US" sz="1200">
                <a:solidFill>
                  <a:sysClr val="windowText" lastClr="000000"/>
                </a:solidFill>
                <a:latin typeface="BIZ UDPGothic" panose="020B0400000000000000" pitchFamily="34" charset="-128"/>
                <a:ea typeface="BIZ UDPGothic" panose="020B0400000000000000" pitchFamily="34" charset="-128"/>
              </a:rPr>
              <a:t>（</a:t>
            </a:r>
            <a:r>
              <a:rPr lang="en-US" altLang="ja-JP" sz="1200" dirty="0">
                <a:solidFill>
                  <a:sysClr val="windowText" lastClr="000000"/>
                </a:solidFill>
                <a:latin typeface="BIZ UDPGothic" panose="020B0400000000000000" pitchFamily="34" charset="-128"/>
                <a:ea typeface="BIZ UDPGothic" panose="020B0400000000000000" pitchFamily="34" charset="-128"/>
              </a:rPr>
              <a:t>2021, 2, 10</a:t>
            </a:r>
            <a:r>
              <a:rPr lang="ja-JP" altLang="en-US" sz="1200">
                <a:solidFill>
                  <a:sysClr val="windowText" lastClr="000000"/>
                </a:solidFill>
                <a:latin typeface="BIZ UDPGothic" panose="020B0400000000000000" pitchFamily="34" charset="-128"/>
                <a:ea typeface="BIZ UDPGothic" panose="020B0400000000000000" pitchFamily="34" charset="-128"/>
              </a:rPr>
              <a:t>）「研究データ管理サービスの設計と実践</a:t>
            </a:r>
            <a:r>
              <a:rPr lang="en-US" altLang="ja-JP" sz="1200" dirty="0">
                <a:solidFill>
                  <a:sysClr val="windowText" lastClr="000000"/>
                </a:solidFill>
                <a:latin typeface="BIZ UDPGothic" panose="020B0400000000000000" pitchFamily="34" charset="-128"/>
                <a:ea typeface="BIZ UDPGothic" panose="020B0400000000000000" pitchFamily="34" charset="-128"/>
              </a:rPr>
              <a:t>_</a:t>
            </a:r>
            <a:r>
              <a:rPr lang="ja-JP" altLang="en-US" sz="1200">
                <a:solidFill>
                  <a:sysClr val="windowText" lastClr="000000"/>
                </a:solidFill>
                <a:latin typeface="BIZ UDPGothic" panose="020B0400000000000000" pitchFamily="34" charset="-128"/>
                <a:ea typeface="BIZ UDPGothic" panose="020B0400000000000000" pitchFamily="34" charset="-128"/>
              </a:rPr>
              <a:t>第５章</a:t>
            </a:r>
            <a:r>
              <a:rPr lang="en-US" altLang="ja-JP" sz="1200" dirty="0">
                <a:solidFill>
                  <a:sysClr val="windowText" lastClr="000000"/>
                </a:solidFill>
                <a:latin typeface="BIZ UDPGothic" panose="020B0400000000000000" pitchFamily="34" charset="-128"/>
                <a:ea typeface="BIZ UDPGothic" panose="020B0400000000000000" pitchFamily="34" charset="-128"/>
              </a:rPr>
              <a:t>_</a:t>
            </a:r>
            <a:r>
              <a:rPr lang="ja-JP" altLang="en-US" sz="1200">
                <a:solidFill>
                  <a:sysClr val="windowText" lastClr="000000"/>
                </a:solidFill>
                <a:latin typeface="BIZ UDPGothic" panose="020B0400000000000000" pitchFamily="34" charset="-128"/>
                <a:ea typeface="BIZ UDPGothic" panose="020B0400000000000000" pitchFamily="34" charset="-128"/>
              </a:rPr>
              <a:t>第</a:t>
            </a:r>
            <a:r>
              <a:rPr lang="en-US" altLang="ja-JP" sz="1200" dirty="0">
                <a:solidFill>
                  <a:sysClr val="windowText" lastClr="000000"/>
                </a:solidFill>
                <a:latin typeface="BIZ UDPGothic" panose="020B0400000000000000" pitchFamily="34" charset="-128"/>
                <a:ea typeface="BIZ UDPGothic" panose="020B0400000000000000" pitchFamily="34" charset="-128"/>
              </a:rPr>
              <a:t>2</a:t>
            </a:r>
            <a:r>
              <a:rPr lang="ja-JP" altLang="en-US" sz="1200">
                <a:solidFill>
                  <a:sysClr val="windowText" lastClr="000000"/>
                </a:solidFill>
                <a:latin typeface="BIZ UDPGothic" panose="020B0400000000000000" pitchFamily="34" charset="-128"/>
                <a:ea typeface="BIZ UDPGothic" panose="020B0400000000000000" pitchFamily="34" charset="-128"/>
              </a:rPr>
              <a:t>版」</a:t>
            </a:r>
            <a:r>
              <a:rPr lang="en-US" altLang="ja-JP" sz="1200" dirty="0">
                <a:solidFill>
                  <a:sysClr val="windowText" lastClr="000000"/>
                </a:solidFill>
                <a:latin typeface="BIZ UDPGothic" panose="020B0400000000000000" pitchFamily="34" charset="-128"/>
                <a:ea typeface="BIZ UDPGothic" panose="020B0400000000000000" pitchFamily="34" charset="-128"/>
              </a:rPr>
              <a:t>, p. 30. </a:t>
            </a:r>
            <a:r>
              <a:rPr lang="en-US" altLang="ja-JP" sz="1200" dirty="0">
                <a:solidFill>
                  <a:sysClr val="windowText" lastClr="000000"/>
                </a:solidFill>
                <a:latin typeface="BIZ UDPGothic" panose="020B0400000000000000" pitchFamily="34" charset="-128"/>
                <a:ea typeface="BIZ UDPGothic" panose="020B0400000000000000" pitchFamily="34" charset="-128"/>
                <a:hlinkClick r:id="rId9"/>
              </a:rPr>
              <a:t>https://jpcoar.repo.nii.ac.jp/records/607</a:t>
            </a:r>
            <a:endParaRPr lang="ja-JP" altLang="en-US" sz="1200">
              <a:solidFill>
                <a:sysClr val="windowText" lastClr="000000"/>
              </a:solidFill>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18696824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管理者側からの意思表示</a:t>
            </a:r>
          </a:p>
        </p:txBody>
      </p:sp>
      <p:pic>
        <p:nvPicPr>
          <p:cNvPr id="4" name="Picture 2" descr="PD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8059" y="1778627"/>
            <a:ext cx="1727683" cy="608615"/>
          </a:xfrm>
          <a:prstGeom prst="rect">
            <a:avLst/>
          </a:prstGeom>
          <a:noFill/>
          <a:extLst>
            <a:ext uri="{909E8E84-426E-40DD-AFC4-6F175D3DCCD1}">
              <a14:hiddenFill xmlns:a14="http://schemas.microsoft.com/office/drawing/2010/main">
                <a:solidFill>
                  <a:srgbClr val="FFFFFF"/>
                </a:solidFill>
              </a14:hiddenFill>
            </a:ext>
          </a:extLst>
        </p:spPr>
      </p:pic>
      <p:pic>
        <p:nvPicPr>
          <p:cNvPr id="5" name="図 4"/>
          <p:cNvPicPr>
            <a:picLocks noChangeAspect="1"/>
          </p:cNvPicPr>
          <p:nvPr/>
        </p:nvPicPr>
        <p:blipFill rotWithShape="1">
          <a:blip r:embed="rId4"/>
          <a:srcRect l="22224" t="48643" r="23301" b="14086"/>
          <a:stretch/>
        </p:blipFill>
        <p:spPr>
          <a:xfrm>
            <a:off x="9453618" y="3804116"/>
            <a:ext cx="1842193" cy="688048"/>
          </a:xfrm>
          <a:prstGeom prst="rect">
            <a:avLst/>
          </a:prstGeom>
        </p:spPr>
      </p:pic>
      <p:sp>
        <p:nvSpPr>
          <p:cNvPr id="12" name="テキスト ボックス 11"/>
          <p:cNvSpPr txBox="1"/>
          <p:nvPr/>
        </p:nvSpPr>
        <p:spPr>
          <a:xfrm>
            <a:off x="9312263" y="6115797"/>
            <a:ext cx="2548237" cy="461665"/>
          </a:xfrm>
          <a:prstGeom prst="rect">
            <a:avLst/>
          </a:prstGeom>
          <a:noFill/>
        </p:spPr>
        <p:txBody>
          <a:bodyPr wrap="square" rtlCol="0">
            <a:spAutoFit/>
          </a:bodyPr>
          <a:lstStyle/>
          <a:p>
            <a:r>
              <a:rPr lang="en-US" altLang="ja-JP" sz="1200" dirty="0">
                <a:solidFill>
                  <a:prstClr val="black"/>
                </a:solidFill>
                <a:latin typeface="BIZ UDPGothic" panose="020B0400000000000000" pitchFamily="34" charset="-128"/>
                <a:ea typeface="BIZ UDPGothic" panose="020B0400000000000000" pitchFamily="34" charset="-128"/>
                <a:hlinkClick r:id="rId5"/>
              </a:rPr>
              <a:t>http://rightsstatements.org/en/</a:t>
            </a:r>
            <a:endParaRPr lang="en-US" altLang="ja-JP" sz="1200" dirty="0">
              <a:solidFill>
                <a:prstClr val="black"/>
              </a:solidFill>
              <a:latin typeface="BIZ UDPGothic" panose="020B0400000000000000" pitchFamily="34" charset="-128"/>
              <a:ea typeface="BIZ UDPGothic" panose="020B0400000000000000" pitchFamily="34" charset="-128"/>
            </a:endParaRPr>
          </a:p>
        </p:txBody>
      </p:sp>
      <p:pic>
        <p:nvPicPr>
          <p:cNvPr id="15"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432920" y="4589989"/>
            <a:ext cx="2073395" cy="1516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角丸四角形 14">
            <a:extLst>
              <a:ext uri="{FF2B5EF4-FFF2-40B4-BE49-F238E27FC236}">
                <a16:creationId xmlns:a16="http://schemas.microsoft.com/office/drawing/2014/main" id="{0AEC7330-99D5-CD14-796D-9A99F55EEC00}"/>
              </a:ext>
            </a:extLst>
          </p:cNvPr>
          <p:cNvSpPr/>
          <p:nvPr/>
        </p:nvSpPr>
        <p:spPr>
          <a:xfrm>
            <a:off x="900205" y="1803390"/>
            <a:ext cx="8320687" cy="1464311"/>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BIZ UDPGothic" panose="020B0400000000000000" pitchFamily="34" charset="-128"/>
              <a:ea typeface="BIZ UDPGothic" panose="020B0400000000000000" pitchFamily="34" charset="-128"/>
            </a:endParaRPr>
          </a:p>
        </p:txBody>
      </p:sp>
      <p:sp>
        <p:nvSpPr>
          <p:cNvPr id="17" name="角丸四角形 13">
            <a:extLst>
              <a:ext uri="{FF2B5EF4-FFF2-40B4-BE49-F238E27FC236}">
                <a16:creationId xmlns:a16="http://schemas.microsoft.com/office/drawing/2014/main" id="{AB52A821-1008-6604-EFAB-01C7FA9DD2A0}"/>
              </a:ext>
            </a:extLst>
          </p:cNvPr>
          <p:cNvSpPr/>
          <p:nvPr/>
        </p:nvSpPr>
        <p:spPr>
          <a:xfrm>
            <a:off x="547411" y="1559327"/>
            <a:ext cx="6462989" cy="542741"/>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BIZ UDPGothic" panose="020B0400000000000000" pitchFamily="34" charset="-128"/>
              <a:ea typeface="BIZ UDPGothic" panose="020B0400000000000000" pitchFamily="34" charset="-128"/>
            </a:endParaRPr>
          </a:p>
        </p:txBody>
      </p:sp>
      <p:sp>
        <p:nvSpPr>
          <p:cNvPr id="9" name="テキスト ボックス 8"/>
          <p:cNvSpPr txBox="1"/>
          <p:nvPr/>
        </p:nvSpPr>
        <p:spPr>
          <a:xfrm>
            <a:off x="741826" y="1672019"/>
            <a:ext cx="6984999" cy="361637"/>
          </a:xfrm>
          <a:prstGeom prst="rect">
            <a:avLst/>
          </a:prstGeom>
          <a:noFill/>
        </p:spPr>
        <p:txBody>
          <a:bodyPr wrap="square" rtlCol="0">
            <a:spAutoFit/>
          </a:bodyPr>
          <a:lstStyle/>
          <a:p>
            <a:pPr>
              <a:lnSpc>
                <a:spcPts val="2100"/>
              </a:lnSpc>
              <a:spcBef>
                <a:spcPts val="600"/>
              </a:spcBef>
              <a:buClr>
                <a:srgbClr val="72A376"/>
              </a:buClr>
              <a:buSzPct val="76000"/>
            </a:pPr>
            <a:r>
              <a:rPr lang="en-US" altLang="ja-JP" sz="2000">
                <a:solidFill>
                  <a:prstClr val="black"/>
                </a:solidFill>
                <a:latin typeface="BIZ UDPGothic" panose="020B0400000000000000" pitchFamily="34" charset="-128"/>
                <a:ea typeface="BIZ UDPGothic" panose="020B0400000000000000" pitchFamily="34" charset="-128"/>
              </a:rPr>
              <a:t>Public Domain Mark</a:t>
            </a:r>
            <a:r>
              <a:rPr lang="ja-JP" altLang="en-US" sz="2000">
                <a:solidFill>
                  <a:prstClr val="black"/>
                </a:solidFill>
                <a:latin typeface="BIZ UDPGothic" panose="020B0400000000000000" pitchFamily="34" charset="-128"/>
                <a:ea typeface="BIZ UDPGothic" panose="020B0400000000000000" pitchFamily="34" charset="-128"/>
              </a:rPr>
              <a:t>（パブリックドメインマーク）</a:t>
            </a:r>
            <a:endParaRPr lang="ja-JP" altLang="en-US">
              <a:solidFill>
                <a:prstClr val="black"/>
              </a:solidFill>
              <a:latin typeface="BIZ UDPGothic" panose="020B0400000000000000" pitchFamily="34" charset="-128"/>
              <a:ea typeface="BIZ UDPGothic" panose="020B0400000000000000" pitchFamily="34" charset="-128"/>
            </a:endParaRPr>
          </a:p>
        </p:txBody>
      </p:sp>
      <p:sp>
        <p:nvSpPr>
          <p:cNvPr id="3" name="コンテンツ プレースホルダー 2"/>
          <p:cNvSpPr>
            <a:spLocks noGrp="1"/>
          </p:cNvSpPr>
          <p:nvPr>
            <p:ph idx="1"/>
          </p:nvPr>
        </p:nvSpPr>
        <p:spPr>
          <a:xfrm>
            <a:off x="808305" y="1933185"/>
            <a:ext cx="8320687" cy="1560689"/>
          </a:xfrm>
        </p:spPr>
        <p:txBody>
          <a:bodyPr anchor="ctr">
            <a:normAutofit/>
          </a:bodyPr>
          <a:lstStyle/>
          <a:p>
            <a:pPr marL="273019" lvl="1" indent="0">
              <a:buNone/>
            </a:pPr>
            <a:r>
              <a:rPr lang="ja-JP" altLang="en-US" sz="1867"/>
              <a:t>・</a:t>
            </a:r>
            <a:r>
              <a:rPr lang="en-US" altLang="ja-JP" sz="1867"/>
              <a:t>Creative Commons</a:t>
            </a:r>
            <a:r>
              <a:rPr lang="ja-JP" altLang="en-US" sz="1867"/>
              <a:t>によるツール</a:t>
            </a:r>
            <a:endParaRPr lang="en-US" altLang="ja-JP" sz="1867"/>
          </a:p>
          <a:p>
            <a:pPr marL="273019" lvl="1" indent="0">
              <a:buNone/>
            </a:pPr>
            <a:r>
              <a:rPr lang="ja-JP" altLang="en-US" sz="1867"/>
              <a:t>・著作物を初めとする知的創作物について、知的財産権が発生していない状態を表す</a:t>
            </a:r>
            <a:endParaRPr lang="en-US" altLang="ja-JP" sz="1867"/>
          </a:p>
        </p:txBody>
      </p:sp>
      <p:sp>
        <p:nvSpPr>
          <p:cNvPr id="18" name="角丸四角形 14">
            <a:extLst>
              <a:ext uri="{FF2B5EF4-FFF2-40B4-BE49-F238E27FC236}">
                <a16:creationId xmlns:a16="http://schemas.microsoft.com/office/drawing/2014/main" id="{10C910D9-CD4A-FF70-55D9-16FACE09C5A9}"/>
              </a:ext>
            </a:extLst>
          </p:cNvPr>
          <p:cNvSpPr/>
          <p:nvPr/>
        </p:nvSpPr>
        <p:spPr>
          <a:xfrm>
            <a:off x="896327" y="3679532"/>
            <a:ext cx="8320685" cy="284415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BIZ UDPGothic" panose="020B0400000000000000" pitchFamily="34" charset="-128"/>
              <a:ea typeface="BIZ UDPGothic" panose="020B0400000000000000" pitchFamily="34" charset="-128"/>
            </a:endParaRPr>
          </a:p>
        </p:txBody>
      </p:sp>
      <p:sp>
        <p:nvSpPr>
          <p:cNvPr id="22" name="テキスト ボックス 21">
            <a:extLst>
              <a:ext uri="{FF2B5EF4-FFF2-40B4-BE49-F238E27FC236}">
                <a16:creationId xmlns:a16="http://schemas.microsoft.com/office/drawing/2014/main" id="{501825F2-B4FA-2AD9-A767-7F21BA56ECCE}"/>
              </a:ext>
            </a:extLst>
          </p:cNvPr>
          <p:cNvSpPr txBox="1"/>
          <p:nvPr/>
        </p:nvSpPr>
        <p:spPr>
          <a:xfrm>
            <a:off x="9037090" y="2397308"/>
            <a:ext cx="2761209" cy="1661993"/>
          </a:xfrm>
          <a:prstGeom prst="rect">
            <a:avLst/>
          </a:prstGeom>
          <a:noFill/>
        </p:spPr>
        <p:txBody>
          <a:bodyPr wrap="square" rtlCol="0">
            <a:spAutoFit/>
          </a:bodyPr>
          <a:lstStyle/>
          <a:p>
            <a:pPr marL="274306" lvl="1"/>
            <a:r>
              <a:rPr lang="ja-JP" altLang="en-US" sz="1200">
                <a:latin typeface="BIZ UDPGothic" panose="020B0400000000000000" pitchFamily="34" charset="-128"/>
                <a:ea typeface="BIZ UDPGothic" panose="020B0400000000000000" pitchFamily="34" charset="-128"/>
              </a:rPr>
              <a:t>参考：</a:t>
            </a:r>
            <a:r>
              <a:rPr lang="en-US" altLang="ja-JP" sz="1200" dirty="0">
                <a:latin typeface="BIZ UDPGothic" panose="020B0400000000000000" pitchFamily="34" charset="-128"/>
                <a:ea typeface="BIZ UDPGothic" panose="020B0400000000000000" pitchFamily="34" charset="-128"/>
              </a:rPr>
              <a:t>Creative Commons, CC0 PDM comparison chart                  </a:t>
            </a:r>
            <a:r>
              <a:rPr lang="ja-JP" altLang="en-US" sz="1200">
                <a:latin typeface="BIZ UDPGothic" panose="020B0400000000000000" pitchFamily="34" charset="-128"/>
                <a:ea typeface="BIZ UDPGothic" panose="020B0400000000000000" pitchFamily="34" charset="-128"/>
              </a:rPr>
              <a:t>　　　　　　　　　　　　</a:t>
            </a:r>
            <a:endParaRPr lang="en-US" altLang="ja-JP" sz="1200" dirty="0">
              <a:latin typeface="BIZ UDPGothic" panose="020B0400000000000000" pitchFamily="34" charset="-128"/>
              <a:ea typeface="BIZ UDPGothic" panose="020B0400000000000000" pitchFamily="34" charset="-128"/>
            </a:endParaRPr>
          </a:p>
          <a:p>
            <a:pPr marL="274306" lvl="1"/>
            <a:r>
              <a:rPr lang="ja-JP" altLang="en-US" sz="120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7"/>
              </a:rPr>
              <a:t>https://wiki.creativecommons.org/wiki/CC0_PDM_comparison_chart</a:t>
            </a:r>
            <a:endParaRPr lang="en-US" altLang="ja-JP" sz="1200" dirty="0">
              <a:latin typeface="BIZ UDPGothic" panose="020B0400000000000000" pitchFamily="34" charset="-128"/>
              <a:ea typeface="BIZ UDPGothic" panose="020B0400000000000000" pitchFamily="34" charset="-128"/>
            </a:endParaRPr>
          </a:p>
          <a:p>
            <a:endParaRPr kumimoji="1" lang="ja-JP" altLang="en-US">
              <a:latin typeface="BIZ UDPGothic" panose="020B0400000000000000" pitchFamily="34" charset="-128"/>
              <a:ea typeface="BIZ UDPGothic" panose="020B0400000000000000" pitchFamily="34" charset="-128"/>
            </a:endParaRPr>
          </a:p>
        </p:txBody>
      </p:sp>
      <p:grpSp>
        <p:nvGrpSpPr>
          <p:cNvPr id="23" name="グループ化 22">
            <a:extLst>
              <a:ext uri="{FF2B5EF4-FFF2-40B4-BE49-F238E27FC236}">
                <a16:creationId xmlns:a16="http://schemas.microsoft.com/office/drawing/2014/main" id="{E378B763-BD36-70E5-FC10-E1D6A56A2993}"/>
              </a:ext>
            </a:extLst>
          </p:cNvPr>
          <p:cNvGrpSpPr/>
          <p:nvPr/>
        </p:nvGrpSpPr>
        <p:grpSpPr>
          <a:xfrm>
            <a:off x="555531" y="3445734"/>
            <a:ext cx="5798319" cy="583615"/>
            <a:chOff x="286732" y="3055445"/>
            <a:chExt cx="4348739" cy="437711"/>
          </a:xfrm>
        </p:grpSpPr>
        <p:sp>
          <p:nvSpPr>
            <p:cNvPr id="19" name="角丸四角形 13">
              <a:extLst>
                <a:ext uri="{FF2B5EF4-FFF2-40B4-BE49-F238E27FC236}">
                  <a16:creationId xmlns:a16="http://schemas.microsoft.com/office/drawing/2014/main" id="{F9E11023-61D7-1A99-45B5-A5A15E8BBE58}"/>
                </a:ext>
              </a:extLst>
            </p:cNvPr>
            <p:cNvSpPr/>
            <p:nvPr/>
          </p:nvSpPr>
          <p:spPr>
            <a:xfrm>
              <a:off x="286732" y="3055445"/>
              <a:ext cx="4348739" cy="437711"/>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BIZ UDPGothic" panose="020B0400000000000000" pitchFamily="34" charset="-128"/>
                <a:ea typeface="BIZ UDPGothic" panose="020B0400000000000000" pitchFamily="34" charset="-128"/>
              </a:endParaRPr>
            </a:p>
          </p:txBody>
        </p:sp>
        <p:sp>
          <p:nvSpPr>
            <p:cNvPr id="6" name="コンテンツ プレースホルダー 2"/>
            <p:cNvSpPr txBox="1">
              <a:spLocks/>
            </p:cNvSpPr>
            <p:nvPr/>
          </p:nvSpPr>
          <p:spPr>
            <a:xfrm>
              <a:off x="416765" y="3109759"/>
              <a:ext cx="4199657" cy="354822"/>
            </a:xfrm>
            <a:prstGeom prst="rect">
              <a:avLst/>
            </a:prstGeom>
          </p:spPr>
          <p:txBody>
            <a:bodyPr vert="horz" anchor="ctr">
              <a:normAutofit/>
            </a:bodyPr>
            <a:lstStyle>
              <a:lvl1pPr marL="274320" indent="-274320" algn="l" rtl="0" eaLnBrk="1" latinLnBrk="0" hangingPunct="1">
                <a:spcBef>
                  <a:spcPts val="600"/>
                </a:spcBef>
                <a:buClr>
                  <a:schemeClr val="accent1"/>
                </a:buClr>
                <a:buSzPct val="76000"/>
                <a:buFont typeface="Wingdings 3"/>
                <a:buChar char=""/>
                <a:defRPr kumimoji="1"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1"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1"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1"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1"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1"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1"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1"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1" lang="en-US" sz="1200" kern="1200" smtClean="0">
                  <a:solidFill>
                    <a:schemeClr val="tx1"/>
                  </a:solidFill>
                  <a:latin typeface="+mn-lt"/>
                  <a:ea typeface="+mn-ea"/>
                  <a:cs typeface="+mn-cs"/>
                </a:defRPr>
              </a:lvl9pPr>
            </a:lstStyle>
            <a:p>
              <a:pPr marL="0" indent="0">
                <a:buClr>
                  <a:srgbClr val="72A376"/>
                </a:buClr>
                <a:buNone/>
              </a:pPr>
              <a:r>
                <a:rPr lang="en-US" altLang="ja-JP" sz="2000">
                  <a:solidFill>
                    <a:prstClr val="black"/>
                  </a:solidFill>
                  <a:latin typeface="BIZ UDPGothic" panose="020B0400000000000000" pitchFamily="34" charset="-128"/>
                  <a:ea typeface="BIZ UDPGothic" panose="020B0400000000000000" pitchFamily="34" charset="-128"/>
                </a:rPr>
                <a:t>Rights Statements</a:t>
              </a:r>
              <a:r>
                <a:rPr lang="ja-JP" altLang="en-US" sz="2000">
                  <a:solidFill>
                    <a:prstClr val="black"/>
                  </a:solidFill>
                  <a:latin typeface="BIZ UDPGothic" panose="020B0400000000000000" pitchFamily="34" charset="-128"/>
                  <a:ea typeface="BIZ UDPGothic" panose="020B0400000000000000" pitchFamily="34" charset="-128"/>
                </a:rPr>
                <a:t>（ライツステートメンツ）</a:t>
              </a:r>
              <a:endParaRPr lang="en-US" altLang="ja-JP" sz="2000">
                <a:solidFill>
                  <a:prstClr val="black"/>
                </a:solidFill>
                <a:latin typeface="BIZ UDPGothic" panose="020B0400000000000000" pitchFamily="34" charset="-128"/>
                <a:ea typeface="BIZ UDPGothic" panose="020B0400000000000000" pitchFamily="34" charset="-128"/>
              </a:endParaRPr>
            </a:p>
          </p:txBody>
        </p:sp>
      </p:grpSp>
      <p:sp>
        <p:nvSpPr>
          <p:cNvPr id="16" name="コンテンツ プレースホルダー 2"/>
          <p:cNvSpPr txBox="1">
            <a:spLocks/>
          </p:cNvSpPr>
          <p:nvPr/>
        </p:nvSpPr>
        <p:spPr>
          <a:xfrm>
            <a:off x="830705" y="4006444"/>
            <a:ext cx="8206385" cy="2263241"/>
          </a:xfrm>
          <a:prstGeom prst="rect">
            <a:avLst/>
          </a:prstGeom>
        </p:spPr>
        <p:txBody>
          <a:bodyPr vert="horz" anchor="ctr">
            <a:normAutofit/>
          </a:bodyPr>
          <a:lstStyle>
            <a:lvl1pPr marL="274320" indent="-274320" algn="l" rtl="0" eaLnBrk="1" latinLnBrk="0" hangingPunct="1">
              <a:spcBef>
                <a:spcPts val="600"/>
              </a:spcBef>
              <a:buClr>
                <a:schemeClr val="accent1"/>
              </a:buClr>
              <a:buSzPct val="76000"/>
              <a:buFont typeface="Wingdings 3"/>
              <a:buChar char=""/>
              <a:defRPr kumimoji="1"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1"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1"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1"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1"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1"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1"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1"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1" lang="en-US" sz="1200" kern="1200" smtClean="0">
                <a:solidFill>
                  <a:schemeClr val="tx1"/>
                </a:solidFill>
                <a:latin typeface="+mn-lt"/>
                <a:ea typeface="+mn-ea"/>
                <a:cs typeface="+mn-cs"/>
              </a:defRPr>
            </a:lvl9pPr>
          </a:lstStyle>
          <a:p>
            <a:pPr marL="365751" lvl="1" indent="0">
              <a:buClr>
                <a:srgbClr val="B0CCB0"/>
              </a:buClr>
              <a:buNone/>
            </a:pPr>
            <a:r>
              <a:rPr lang="ja-JP" altLang="en-US" sz="1867">
                <a:solidFill>
                  <a:prstClr val="black"/>
                </a:solidFill>
                <a:latin typeface="BIZ UDPGothic" panose="020B0400000000000000" pitchFamily="34" charset="-128"/>
                <a:ea typeface="BIZ UDPGothic" panose="020B0400000000000000" pitchFamily="34" charset="-128"/>
              </a:rPr>
              <a:t>・米国デジタル公共図書館（</a:t>
            </a:r>
            <a:r>
              <a:rPr lang="en-US" altLang="ja-JP" sz="1867">
                <a:solidFill>
                  <a:prstClr val="black"/>
                </a:solidFill>
                <a:latin typeface="BIZ UDPGothic" panose="020B0400000000000000" pitchFamily="34" charset="-128"/>
                <a:ea typeface="BIZ UDPGothic" panose="020B0400000000000000" pitchFamily="34" charset="-128"/>
              </a:rPr>
              <a:t>DPLA</a:t>
            </a:r>
            <a:r>
              <a:rPr lang="ja-JP" altLang="en-US" sz="1867">
                <a:solidFill>
                  <a:prstClr val="black"/>
                </a:solidFill>
                <a:latin typeface="BIZ UDPGothic" panose="020B0400000000000000" pitchFamily="34" charset="-128"/>
                <a:ea typeface="BIZ UDPGothic" panose="020B0400000000000000" pitchFamily="34" charset="-128"/>
              </a:rPr>
              <a:t>）と</a:t>
            </a:r>
            <a:r>
              <a:rPr lang="en-US" altLang="ja-JP" sz="1867" err="1">
                <a:solidFill>
                  <a:prstClr val="black"/>
                </a:solidFill>
                <a:latin typeface="BIZ UDPGothic" panose="020B0400000000000000" pitchFamily="34" charset="-128"/>
                <a:ea typeface="BIZ UDPGothic" panose="020B0400000000000000" pitchFamily="34" charset="-128"/>
              </a:rPr>
              <a:t>Europeana</a:t>
            </a:r>
            <a:r>
              <a:rPr lang="ja-JP" altLang="en-US" sz="1867">
                <a:solidFill>
                  <a:prstClr val="black"/>
                </a:solidFill>
                <a:latin typeface="BIZ UDPGothic" panose="020B0400000000000000" pitchFamily="34" charset="-128"/>
                <a:ea typeface="BIZ UDPGothic" panose="020B0400000000000000" pitchFamily="34" charset="-128"/>
              </a:rPr>
              <a:t>が</a:t>
            </a:r>
            <a:r>
              <a:rPr lang="en-US" altLang="ja-JP" sz="1867">
                <a:solidFill>
                  <a:prstClr val="black"/>
                </a:solidFill>
                <a:latin typeface="BIZ UDPGothic" panose="020B0400000000000000" pitchFamily="34" charset="-128"/>
                <a:ea typeface="BIZ UDPGothic" panose="020B0400000000000000" pitchFamily="34" charset="-128"/>
              </a:rPr>
              <a:t>2016</a:t>
            </a:r>
            <a:r>
              <a:rPr lang="ja-JP" altLang="en-US" sz="1867">
                <a:solidFill>
                  <a:prstClr val="black"/>
                </a:solidFill>
                <a:latin typeface="BIZ UDPGothic" panose="020B0400000000000000" pitchFamily="34" charset="-128"/>
                <a:ea typeface="BIZ UDPGothic" panose="020B0400000000000000" pitchFamily="34" charset="-128"/>
              </a:rPr>
              <a:t>年</a:t>
            </a:r>
            <a:r>
              <a:rPr lang="en-US" altLang="ja-JP" sz="1867">
                <a:solidFill>
                  <a:prstClr val="black"/>
                </a:solidFill>
                <a:latin typeface="BIZ UDPGothic" panose="020B0400000000000000" pitchFamily="34" charset="-128"/>
                <a:ea typeface="BIZ UDPGothic" panose="020B0400000000000000" pitchFamily="34" charset="-128"/>
              </a:rPr>
              <a:t>4</a:t>
            </a:r>
            <a:r>
              <a:rPr lang="ja-JP" altLang="en-US" sz="1867">
                <a:solidFill>
                  <a:prstClr val="black"/>
                </a:solidFill>
                <a:latin typeface="BIZ UDPGothic" panose="020B0400000000000000" pitchFamily="34" charset="-128"/>
                <a:ea typeface="BIZ UDPGothic" panose="020B0400000000000000" pitchFamily="34" charset="-128"/>
              </a:rPr>
              <a:t>月に創設</a:t>
            </a:r>
          </a:p>
          <a:p>
            <a:pPr marL="365751" lvl="1" indent="0">
              <a:buClr>
                <a:srgbClr val="B0CCB0"/>
              </a:buClr>
              <a:buNone/>
            </a:pPr>
            <a:r>
              <a:rPr lang="ja-JP" altLang="en-US" sz="1867">
                <a:solidFill>
                  <a:prstClr val="black"/>
                </a:solidFill>
                <a:latin typeface="BIZ UDPGothic" panose="020B0400000000000000" pitchFamily="34" charset="-128"/>
                <a:ea typeface="BIZ UDPGothic" panose="020B0400000000000000" pitchFamily="34" charset="-128"/>
              </a:rPr>
              <a:t>・オンライン文化資源の著作権のステータス交換が目的</a:t>
            </a:r>
          </a:p>
          <a:p>
            <a:pPr marL="365751" lvl="1" indent="0">
              <a:buClr>
                <a:srgbClr val="B0CCB0"/>
              </a:buClr>
              <a:buNone/>
            </a:pPr>
            <a:r>
              <a:rPr lang="ja-JP" altLang="en-US" sz="1867">
                <a:solidFill>
                  <a:prstClr val="black"/>
                </a:solidFill>
                <a:latin typeface="BIZ UDPGothic" panose="020B0400000000000000" pitchFamily="34" charset="-128"/>
                <a:ea typeface="BIZ UDPGothic" panose="020B0400000000000000" pitchFamily="34" charset="-128"/>
              </a:rPr>
              <a:t>・著作権の状態を、「著作権が存在する場合」、「著作権が存在しない場合」「著作権の存在が明確でない場合」に分類し、</a:t>
            </a:r>
            <a:r>
              <a:rPr lang="en-US" altLang="ja-JP" sz="1867">
                <a:solidFill>
                  <a:prstClr val="black"/>
                </a:solidFill>
                <a:latin typeface="BIZ UDPGothic" panose="020B0400000000000000" pitchFamily="34" charset="-128"/>
                <a:ea typeface="BIZ UDPGothic" panose="020B0400000000000000" pitchFamily="34" charset="-128"/>
              </a:rPr>
              <a:t>12</a:t>
            </a:r>
            <a:r>
              <a:rPr lang="ja-JP" altLang="en-US" sz="1867">
                <a:solidFill>
                  <a:prstClr val="black"/>
                </a:solidFill>
                <a:latin typeface="BIZ UDPGothic" panose="020B0400000000000000" pitchFamily="34" charset="-128"/>
                <a:ea typeface="BIZ UDPGothic" panose="020B0400000000000000" pitchFamily="34" charset="-128"/>
              </a:rPr>
              <a:t>種類のライセンスで表現</a:t>
            </a:r>
          </a:p>
        </p:txBody>
      </p:sp>
      <p:sp>
        <p:nvSpPr>
          <p:cNvPr id="7" name="正方形/長方形 6">
            <a:extLst>
              <a:ext uri="{FF2B5EF4-FFF2-40B4-BE49-F238E27FC236}">
                <a16:creationId xmlns:a16="http://schemas.microsoft.com/office/drawing/2014/main" id="{7165102D-07D8-4458-DDED-BF4E1180DC7A}"/>
              </a:ext>
            </a:extLst>
          </p:cNvPr>
          <p:cNvSpPr/>
          <p:nvPr/>
        </p:nvSpPr>
        <p:spPr>
          <a:xfrm>
            <a:off x="-1" y="6558413"/>
            <a:ext cx="12192000" cy="2995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a:solidFill>
                  <a:sysClr val="windowText" lastClr="000000"/>
                </a:solidFill>
                <a:latin typeface="BIZ UDPGothic" panose="020B0400000000000000" pitchFamily="34" charset="-128"/>
                <a:ea typeface="BIZ UDPGothic" panose="020B0400000000000000" pitchFamily="34" charset="-128"/>
              </a:rPr>
              <a:t>吉田幸苗</a:t>
            </a:r>
            <a:r>
              <a:rPr lang="en-US" altLang="ja-JP" sz="1200" dirty="0">
                <a:solidFill>
                  <a:sysClr val="windowText" lastClr="000000"/>
                </a:solidFill>
                <a:latin typeface="BIZ UDPGothic" panose="020B0400000000000000" pitchFamily="34" charset="-128"/>
                <a:ea typeface="BIZ UDPGothic" panose="020B0400000000000000" pitchFamily="34" charset="-128"/>
              </a:rPr>
              <a:t> et al.</a:t>
            </a:r>
            <a:r>
              <a:rPr lang="ja-JP" altLang="en-US" sz="1200">
                <a:solidFill>
                  <a:sysClr val="windowText" lastClr="000000"/>
                </a:solidFill>
                <a:latin typeface="BIZ UDPGothic" panose="020B0400000000000000" pitchFamily="34" charset="-128"/>
                <a:ea typeface="BIZ UDPGothic" panose="020B0400000000000000" pitchFamily="34" charset="-128"/>
              </a:rPr>
              <a:t>（</a:t>
            </a:r>
            <a:r>
              <a:rPr lang="en-US" altLang="ja-JP" sz="1200" dirty="0">
                <a:solidFill>
                  <a:sysClr val="windowText" lastClr="000000"/>
                </a:solidFill>
                <a:latin typeface="BIZ UDPGothic" panose="020B0400000000000000" pitchFamily="34" charset="-128"/>
                <a:ea typeface="BIZ UDPGothic" panose="020B0400000000000000" pitchFamily="34" charset="-128"/>
              </a:rPr>
              <a:t>2021, 2, 10</a:t>
            </a:r>
            <a:r>
              <a:rPr lang="ja-JP" altLang="en-US" sz="1200">
                <a:solidFill>
                  <a:sysClr val="windowText" lastClr="000000"/>
                </a:solidFill>
                <a:latin typeface="BIZ UDPGothic" panose="020B0400000000000000" pitchFamily="34" charset="-128"/>
                <a:ea typeface="BIZ UDPGothic" panose="020B0400000000000000" pitchFamily="34" charset="-128"/>
              </a:rPr>
              <a:t>）「研究データ管理サービスの設計と実践</a:t>
            </a:r>
            <a:r>
              <a:rPr lang="en-US" altLang="ja-JP" sz="1200" dirty="0">
                <a:solidFill>
                  <a:sysClr val="windowText" lastClr="000000"/>
                </a:solidFill>
                <a:latin typeface="BIZ UDPGothic" panose="020B0400000000000000" pitchFamily="34" charset="-128"/>
                <a:ea typeface="BIZ UDPGothic" panose="020B0400000000000000" pitchFamily="34" charset="-128"/>
              </a:rPr>
              <a:t>_</a:t>
            </a:r>
            <a:r>
              <a:rPr lang="ja-JP" altLang="en-US" sz="1200">
                <a:solidFill>
                  <a:sysClr val="windowText" lastClr="000000"/>
                </a:solidFill>
                <a:latin typeface="BIZ UDPGothic" panose="020B0400000000000000" pitchFamily="34" charset="-128"/>
                <a:ea typeface="BIZ UDPGothic" panose="020B0400000000000000" pitchFamily="34" charset="-128"/>
              </a:rPr>
              <a:t>第５章</a:t>
            </a:r>
            <a:r>
              <a:rPr lang="en-US" altLang="ja-JP" sz="1200" dirty="0">
                <a:solidFill>
                  <a:sysClr val="windowText" lastClr="000000"/>
                </a:solidFill>
                <a:latin typeface="BIZ UDPGothic" panose="020B0400000000000000" pitchFamily="34" charset="-128"/>
                <a:ea typeface="BIZ UDPGothic" panose="020B0400000000000000" pitchFamily="34" charset="-128"/>
              </a:rPr>
              <a:t>_</a:t>
            </a:r>
            <a:r>
              <a:rPr lang="ja-JP" altLang="en-US" sz="1200">
                <a:solidFill>
                  <a:sysClr val="windowText" lastClr="000000"/>
                </a:solidFill>
                <a:latin typeface="BIZ UDPGothic" panose="020B0400000000000000" pitchFamily="34" charset="-128"/>
                <a:ea typeface="BIZ UDPGothic" panose="020B0400000000000000" pitchFamily="34" charset="-128"/>
              </a:rPr>
              <a:t>第</a:t>
            </a:r>
            <a:r>
              <a:rPr lang="en-US" altLang="ja-JP" sz="1200" dirty="0">
                <a:solidFill>
                  <a:sysClr val="windowText" lastClr="000000"/>
                </a:solidFill>
                <a:latin typeface="BIZ UDPGothic" panose="020B0400000000000000" pitchFamily="34" charset="-128"/>
                <a:ea typeface="BIZ UDPGothic" panose="020B0400000000000000" pitchFamily="34" charset="-128"/>
              </a:rPr>
              <a:t>2</a:t>
            </a:r>
            <a:r>
              <a:rPr lang="ja-JP" altLang="en-US" sz="1200">
                <a:solidFill>
                  <a:sysClr val="windowText" lastClr="000000"/>
                </a:solidFill>
                <a:latin typeface="BIZ UDPGothic" panose="020B0400000000000000" pitchFamily="34" charset="-128"/>
                <a:ea typeface="BIZ UDPGothic" panose="020B0400000000000000" pitchFamily="34" charset="-128"/>
              </a:rPr>
              <a:t>版」</a:t>
            </a:r>
            <a:r>
              <a:rPr lang="en-US" altLang="ja-JP" sz="1200" dirty="0">
                <a:solidFill>
                  <a:sysClr val="windowText" lastClr="000000"/>
                </a:solidFill>
                <a:latin typeface="BIZ UDPGothic" panose="020B0400000000000000" pitchFamily="34" charset="-128"/>
                <a:ea typeface="BIZ UDPGothic" panose="020B0400000000000000" pitchFamily="34" charset="-128"/>
              </a:rPr>
              <a:t>, p. 31. </a:t>
            </a:r>
            <a:r>
              <a:rPr lang="en-US" altLang="ja-JP" sz="1200" dirty="0">
                <a:solidFill>
                  <a:sysClr val="windowText" lastClr="000000"/>
                </a:solidFill>
                <a:latin typeface="BIZ UDPGothic" panose="020B0400000000000000" pitchFamily="34" charset="-128"/>
                <a:ea typeface="BIZ UDPGothic" panose="020B0400000000000000" pitchFamily="34" charset="-128"/>
                <a:hlinkClick r:id="rId8"/>
              </a:rPr>
              <a:t>https://jpcoar.repo.nii.ac.jp/records/607</a:t>
            </a:r>
            <a:endParaRPr lang="ja-JP" altLang="en-US" sz="1200">
              <a:solidFill>
                <a:sysClr val="windowText" lastClr="000000"/>
              </a:solidFill>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14474718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C26E80F4-5695-3394-E059-A790154CBD10}"/>
              </a:ext>
            </a:extLst>
          </p:cNvPr>
          <p:cNvSpPr>
            <a:spLocks noGrp="1"/>
          </p:cNvSpPr>
          <p:nvPr>
            <p:ph type="title"/>
          </p:nvPr>
        </p:nvSpPr>
        <p:spPr/>
        <p:txBody>
          <a:bodyPr/>
          <a:lstStyle/>
          <a:p>
            <a:r>
              <a:rPr lang="ja-JP" altLang="en-US"/>
              <a:t>データ論文とは</a:t>
            </a:r>
          </a:p>
        </p:txBody>
      </p:sp>
      <p:sp>
        <p:nvSpPr>
          <p:cNvPr id="3" name="コンテンツ プレースホルダー 2"/>
          <p:cNvSpPr>
            <a:spLocks noGrp="1"/>
          </p:cNvSpPr>
          <p:nvPr>
            <p:ph idx="1"/>
          </p:nvPr>
        </p:nvSpPr>
        <p:spPr>
          <a:xfrm>
            <a:off x="609600" y="1297630"/>
            <a:ext cx="10972800" cy="4525433"/>
          </a:xfrm>
        </p:spPr>
        <p:txBody>
          <a:bodyPr>
            <a:normAutofit/>
          </a:bodyPr>
          <a:lstStyle/>
          <a:p>
            <a:pPr>
              <a:buFont typeface="Wingdings" panose="05000000000000000000" pitchFamily="2" charset="2"/>
              <a:buChar char="u"/>
            </a:pPr>
            <a:r>
              <a:rPr lang="ja-JP" altLang="en-US" sz="1867" b="1"/>
              <a:t>データ論文（データペーパー）とは</a:t>
            </a:r>
            <a:endParaRPr lang="en-US" altLang="ja-JP" sz="1867" b="1"/>
          </a:p>
          <a:p>
            <a:pPr lvl="1"/>
            <a:r>
              <a:rPr lang="ja-JP" altLang="en-US" sz="1600"/>
              <a:t>実験や観測で得られた数値などの「データ」につき、その取得方法や処理方法、所在等について記載した論文。通常の学術論文と異なり、新たな科学的知見が含まれているかどうかは問わない。</a:t>
            </a:r>
            <a:endParaRPr lang="en-US" altLang="ja-JP" sz="1600" b="1"/>
          </a:p>
          <a:p>
            <a:pPr>
              <a:buFont typeface="Wingdings" panose="05000000000000000000" pitchFamily="2" charset="2"/>
              <a:buChar char="u"/>
            </a:pPr>
            <a:r>
              <a:rPr lang="ja-JP" altLang="en-US" sz="1867" b="1"/>
              <a:t>データ論文を出版することによって</a:t>
            </a:r>
            <a:endParaRPr lang="en-US" altLang="ja-JP" sz="1867" b="1"/>
          </a:p>
          <a:p>
            <a:pPr marL="273019" lvl="1" indent="0">
              <a:buNone/>
            </a:pPr>
            <a:r>
              <a:rPr lang="ja-JP" altLang="en-US" sz="1600"/>
              <a:t>データの利用者拡大　検証可能性の向上　データ作成者、データ取得者の貢献度をより明確に表現</a:t>
            </a:r>
            <a:endParaRPr lang="en-US" altLang="ja-JP" sz="1867" b="1"/>
          </a:p>
          <a:p>
            <a:pPr>
              <a:buFont typeface="Wingdings" panose="05000000000000000000" pitchFamily="2" charset="2"/>
              <a:buChar char="u"/>
            </a:pPr>
            <a:r>
              <a:rPr lang="ja-JP" altLang="en-US" sz="1867" b="1"/>
              <a:t>データ論文を専門に受け付ける「データジャーナル」も存在</a:t>
            </a:r>
            <a:endParaRPr lang="en-US" altLang="ja-JP" sz="1867" b="1"/>
          </a:p>
        </p:txBody>
      </p:sp>
      <p:sp>
        <p:nvSpPr>
          <p:cNvPr id="7" name="正方形/長方形 6">
            <a:extLst>
              <a:ext uri="{FF2B5EF4-FFF2-40B4-BE49-F238E27FC236}">
                <a16:creationId xmlns:a16="http://schemas.microsoft.com/office/drawing/2014/main" id="{ED2DA3B1-B67C-6BE3-B3D3-B82896E2B6DB}"/>
              </a:ext>
            </a:extLst>
          </p:cNvPr>
          <p:cNvSpPr/>
          <p:nvPr/>
        </p:nvSpPr>
        <p:spPr>
          <a:xfrm>
            <a:off x="0" y="6243680"/>
            <a:ext cx="12159520" cy="60769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a:solidFill>
                  <a:schemeClr val="tx1"/>
                </a:solidFill>
                <a:latin typeface="BIZ UDPGothic" panose="020B0400000000000000" pitchFamily="34" charset="-128"/>
                <a:ea typeface="BIZ UDPGothic" panose="020B0400000000000000" pitchFamily="34" charset="-128"/>
              </a:rPr>
              <a:t>西薗由依 </a:t>
            </a:r>
            <a:r>
              <a:rPr lang="en-US" altLang="ja-JP" sz="1400" dirty="0">
                <a:solidFill>
                  <a:schemeClr val="tx1"/>
                </a:solidFill>
                <a:latin typeface="BIZ UDPGothic" panose="020B0400000000000000" pitchFamily="34" charset="-128"/>
                <a:ea typeface="BIZ UDPGothic" panose="020B0400000000000000" pitchFamily="34" charset="-128"/>
              </a:rPr>
              <a:t>et al. </a:t>
            </a:r>
            <a:r>
              <a:rPr lang="ja-JP" altLang="en-US" sz="1400">
                <a:solidFill>
                  <a:schemeClr val="tx1"/>
                </a:solidFill>
                <a:latin typeface="BIZ UDPGothic" panose="020B0400000000000000" pitchFamily="34" charset="-128"/>
                <a:ea typeface="BIZ UDPGothic" panose="020B0400000000000000" pitchFamily="34" charset="-128"/>
              </a:rPr>
              <a:t>（</a:t>
            </a:r>
            <a:r>
              <a:rPr lang="en-US" altLang="ja-JP" sz="1400" dirty="0">
                <a:solidFill>
                  <a:schemeClr val="tx1"/>
                </a:solidFill>
                <a:latin typeface="BIZ UDPGothic" panose="020B0400000000000000" pitchFamily="34" charset="-128"/>
                <a:ea typeface="BIZ UDPGothic" panose="020B0400000000000000" pitchFamily="34" charset="-128"/>
              </a:rPr>
              <a:t>2020, 10, 29</a:t>
            </a:r>
            <a:r>
              <a:rPr lang="ja-JP" altLang="en-US" sz="1400">
                <a:solidFill>
                  <a:schemeClr val="tx1"/>
                </a:solidFill>
                <a:latin typeface="BIZ UDPGothic" panose="020B0400000000000000" pitchFamily="34" charset="-128"/>
                <a:ea typeface="BIZ UDPGothic" panose="020B0400000000000000" pitchFamily="34" charset="-128"/>
              </a:rPr>
              <a:t>）「研究者のための研究データマネジメント</a:t>
            </a:r>
            <a:r>
              <a:rPr lang="en-US" altLang="ja-JP" sz="1400" dirty="0">
                <a:solidFill>
                  <a:schemeClr val="tx1"/>
                </a:solidFill>
                <a:latin typeface="BIZ UDPGothic" panose="020B0400000000000000" pitchFamily="34" charset="-128"/>
                <a:ea typeface="BIZ UDPGothic" panose="020B0400000000000000" pitchFamily="34" charset="-128"/>
              </a:rPr>
              <a:t>_</a:t>
            </a:r>
            <a:r>
              <a:rPr lang="ja-JP" altLang="en-US" sz="1400">
                <a:solidFill>
                  <a:schemeClr val="tx1"/>
                </a:solidFill>
                <a:latin typeface="BIZ UDPGothic" panose="020B0400000000000000" pitchFamily="34" charset="-128"/>
                <a:ea typeface="BIZ UDPGothic" panose="020B0400000000000000" pitchFamily="34" charset="-128"/>
              </a:rPr>
              <a:t>研究後</a:t>
            </a:r>
            <a:r>
              <a:rPr lang="en-US" altLang="ja-JP" sz="1400" dirty="0">
                <a:solidFill>
                  <a:schemeClr val="tx1"/>
                </a:solidFill>
                <a:latin typeface="BIZ UDPGothic" panose="020B0400000000000000" pitchFamily="34" charset="-128"/>
                <a:ea typeface="BIZ UDPGothic" panose="020B0400000000000000" pitchFamily="34" charset="-128"/>
              </a:rPr>
              <a:t>_</a:t>
            </a:r>
            <a:r>
              <a:rPr lang="ja-JP" altLang="en-US" sz="1400">
                <a:solidFill>
                  <a:schemeClr val="tx1"/>
                </a:solidFill>
                <a:latin typeface="BIZ UDPGothic" panose="020B0400000000000000" pitchFamily="34" charset="-128"/>
                <a:ea typeface="BIZ UDPGothic" panose="020B0400000000000000" pitchFamily="34" charset="-128"/>
              </a:rPr>
              <a:t>データ論文を通じたデータ公開」</a:t>
            </a:r>
            <a:r>
              <a:rPr lang="en-US" altLang="ja-JP" sz="1400" dirty="0">
                <a:solidFill>
                  <a:schemeClr val="tx1"/>
                </a:solidFill>
                <a:latin typeface="BIZ UDPGothic" panose="020B0400000000000000" pitchFamily="34" charset="-128"/>
                <a:ea typeface="BIZ UDPGothic" panose="020B0400000000000000" pitchFamily="34" charset="-128"/>
              </a:rPr>
              <a:t>『</a:t>
            </a:r>
            <a:r>
              <a:rPr lang="ja-JP" altLang="en-US" sz="1400">
                <a:solidFill>
                  <a:schemeClr val="tx1"/>
                </a:solidFill>
                <a:latin typeface="BIZ UDPGothic" panose="020B0400000000000000" pitchFamily="34" charset="-128"/>
                <a:ea typeface="BIZ UDPGothic" panose="020B0400000000000000" pitchFamily="34" charset="-128"/>
              </a:rPr>
              <a:t>教材「研究者のためのデータマネジメント」</a:t>
            </a:r>
            <a:r>
              <a:rPr lang="en-US" altLang="ja-JP" sz="1400" dirty="0">
                <a:solidFill>
                  <a:schemeClr val="tx1"/>
                </a:solidFill>
                <a:latin typeface="BIZ UDPGothic" panose="020B0400000000000000" pitchFamily="34" charset="-128"/>
                <a:ea typeface="BIZ UDPGothic" panose="020B0400000000000000" pitchFamily="34" charset="-128"/>
              </a:rPr>
              <a:t>』, pp.2, 3. </a:t>
            </a:r>
            <a:r>
              <a:rPr lang="en-US" altLang="ja-JP" sz="1400" dirty="0">
                <a:solidFill>
                  <a:schemeClr val="tx1"/>
                </a:solidFill>
                <a:latin typeface="BIZ UDPGothic" panose="020B0400000000000000" pitchFamily="34" charset="-128"/>
                <a:ea typeface="BIZ UDPGothic" panose="020B0400000000000000" pitchFamily="34" charset="-128"/>
                <a:hlinkClick r:id="rId3"/>
              </a:rPr>
              <a:t>https://jpcoar.repo.nii.ac.jp/records/294</a:t>
            </a:r>
            <a:r>
              <a:rPr lang="ja-JP" altLang="en-US" sz="1400">
                <a:solidFill>
                  <a:schemeClr val="tx1"/>
                </a:solidFill>
                <a:latin typeface="BIZ UDPGothic" panose="020B0400000000000000" pitchFamily="34" charset="-128"/>
                <a:ea typeface="BIZ UDPGothic" panose="020B0400000000000000" pitchFamily="34" charset="-128"/>
              </a:rPr>
              <a:t>を加工。</a:t>
            </a:r>
          </a:p>
        </p:txBody>
      </p:sp>
      <p:sp>
        <p:nvSpPr>
          <p:cNvPr id="8" name="スライド番号プレースホルダー 2">
            <a:extLst>
              <a:ext uri="{FF2B5EF4-FFF2-40B4-BE49-F238E27FC236}">
                <a16:creationId xmlns:a16="http://schemas.microsoft.com/office/drawing/2014/main" id="{53726316-8ADC-7BB9-9EAB-4EEB2FEDDCEF}"/>
              </a:ext>
            </a:extLst>
          </p:cNvPr>
          <p:cNvSpPr txBox="1">
            <a:spLocks/>
          </p:cNvSpPr>
          <p:nvPr/>
        </p:nvSpPr>
        <p:spPr>
          <a:xfrm>
            <a:off x="9347199" y="11698685"/>
            <a:ext cx="2844800" cy="365125"/>
          </a:xfrm>
          <a:prstGeom prst="rect">
            <a:avLst/>
          </a:prstGeom>
        </p:spPr>
        <p:txBody>
          <a:bodyPr vert="horz" wrap="square" lIns="121920" tIns="60960" rIns="121920" bIns="60960" numCol="1" anchor="ctr" anchorCtr="0" compatLnSpc="1">
            <a:prstTxWarp prst="textNoShape">
              <a:avLst/>
            </a:prstTxWarp>
          </a:bodyPr>
          <a:lstStyle>
            <a:defPPr>
              <a:defRPr lang="ja-JP"/>
            </a:defPPr>
            <a:lvl1pPr algn="r" rtl="0" fontAlgn="base">
              <a:spcBef>
                <a:spcPct val="0"/>
              </a:spcBef>
              <a:spcAft>
                <a:spcPct val="0"/>
              </a:spcAft>
              <a:defRPr kumimoji="1" sz="900" kern="1200">
                <a:solidFill>
                  <a:srgbClr val="898989"/>
                </a:solidFill>
                <a:latin typeface="メイリオ" panose="020B0604030504040204" pitchFamily="50" charset="-128"/>
                <a:ea typeface="メイリオ" panose="020B0604030504040204" pitchFamily="50" charset="-128"/>
                <a:cs typeface="+mn-cs"/>
              </a:defRPr>
            </a:lvl1pPr>
            <a:lvl2pPr marL="257175" algn="l" rtl="0" fontAlgn="base">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2pPr>
            <a:lvl3pPr marL="514350" algn="l" rtl="0" fontAlgn="base">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3pPr>
            <a:lvl4pPr marL="771525" algn="l" rtl="0" fontAlgn="base">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4pPr>
            <a:lvl5pPr marL="1028700" algn="l" rtl="0" fontAlgn="base">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5pPr>
            <a:lvl6pPr marL="1285875" algn="l" defTabSz="514350" rtl="0" eaLnBrk="1" latinLnBrk="0" hangingPunct="1">
              <a:defRPr kumimoji="1" kern="1200">
                <a:solidFill>
                  <a:schemeClr val="tx1"/>
                </a:solidFill>
                <a:latin typeface="Calibri" panose="020F0502020204030204" pitchFamily="34" charset="0"/>
                <a:ea typeface="ＭＳ Ｐゴシック" panose="020B0600070205080204" pitchFamily="50" charset="-128"/>
                <a:cs typeface="+mn-cs"/>
              </a:defRPr>
            </a:lvl6pPr>
            <a:lvl7pPr marL="1543050" algn="l" defTabSz="514350" rtl="0" eaLnBrk="1" latinLnBrk="0" hangingPunct="1">
              <a:defRPr kumimoji="1" kern="1200">
                <a:solidFill>
                  <a:schemeClr val="tx1"/>
                </a:solidFill>
                <a:latin typeface="Calibri" panose="020F0502020204030204" pitchFamily="34" charset="0"/>
                <a:ea typeface="ＭＳ Ｐゴシック" panose="020B0600070205080204" pitchFamily="50" charset="-128"/>
                <a:cs typeface="+mn-cs"/>
              </a:defRPr>
            </a:lvl7pPr>
            <a:lvl8pPr marL="1800225" algn="l" defTabSz="514350" rtl="0" eaLnBrk="1" latinLnBrk="0" hangingPunct="1">
              <a:defRPr kumimoji="1" kern="1200">
                <a:solidFill>
                  <a:schemeClr val="tx1"/>
                </a:solidFill>
                <a:latin typeface="Calibri" panose="020F0502020204030204" pitchFamily="34" charset="0"/>
                <a:ea typeface="ＭＳ Ｐゴシック" panose="020B0600070205080204" pitchFamily="50" charset="-128"/>
                <a:cs typeface="+mn-cs"/>
              </a:defRPr>
            </a:lvl8pPr>
            <a:lvl9pPr marL="2057400" algn="l" defTabSz="514350" rtl="0" eaLnBrk="1" latinLnBrk="0" hangingPunct="1">
              <a:defRPr kumimoji="1" kern="1200">
                <a:solidFill>
                  <a:schemeClr val="tx1"/>
                </a:solidFill>
                <a:latin typeface="Calibri" panose="020F0502020204030204" pitchFamily="34" charset="0"/>
                <a:ea typeface="ＭＳ Ｐゴシック" panose="020B0600070205080204" pitchFamily="50" charset="-128"/>
                <a:cs typeface="+mn-cs"/>
              </a:defRPr>
            </a:lvl9pPr>
          </a:lstStyle>
          <a:p>
            <a:pPr defTabSz="914354" fontAlgn="auto">
              <a:spcBef>
                <a:spcPts val="0"/>
              </a:spcBef>
              <a:spcAft>
                <a:spcPts val="0"/>
              </a:spcAft>
              <a:defRPr/>
            </a:pPr>
            <a:fld id="{1EFD0C8F-27BC-4081-871F-5E1C2D90E7A6}" type="slidenum">
              <a:rPr lang="ja-JP" altLang="en-US" sz="2800">
                <a:solidFill>
                  <a:prstClr val="black">
                    <a:tint val="75000"/>
                  </a:prstClr>
                </a:solidFill>
                <a:latin typeface="BIZ UDPGothic" panose="020B0400000000000000" pitchFamily="34" charset="-128"/>
                <a:ea typeface="BIZ UDPGothic" panose="020B0400000000000000" pitchFamily="34" charset="-128"/>
              </a:rPr>
              <a:pPr defTabSz="914354" fontAlgn="auto">
                <a:spcBef>
                  <a:spcPts val="0"/>
                </a:spcBef>
                <a:spcAft>
                  <a:spcPts val="0"/>
                </a:spcAft>
                <a:defRPr/>
              </a:pPr>
              <a:t>18</a:t>
            </a:fld>
            <a:endParaRPr lang="ja-JP" altLang="en-US" sz="2800">
              <a:solidFill>
                <a:prstClr val="black">
                  <a:tint val="75000"/>
                </a:prstClr>
              </a:solidFill>
              <a:latin typeface="BIZ UDPGothic" panose="020B0400000000000000" pitchFamily="34" charset="-128"/>
              <a:ea typeface="BIZ UDPGothic" panose="020B0400000000000000" pitchFamily="34" charset="-128"/>
            </a:endParaRPr>
          </a:p>
        </p:txBody>
      </p:sp>
      <p:sp>
        <p:nvSpPr>
          <p:cNvPr id="9" name="正方形/長方形 8">
            <a:extLst>
              <a:ext uri="{FF2B5EF4-FFF2-40B4-BE49-F238E27FC236}">
                <a16:creationId xmlns:a16="http://schemas.microsoft.com/office/drawing/2014/main" id="{F33CDC64-A677-8494-E90A-E42D2BF23B34}"/>
              </a:ext>
            </a:extLst>
          </p:cNvPr>
          <p:cNvSpPr/>
          <p:nvPr/>
        </p:nvSpPr>
        <p:spPr>
          <a:xfrm>
            <a:off x="3269914" y="3429000"/>
            <a:ext cx="4100304" cy="36138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fontAlgn="auto">
              <a:spcBef>
                <a:spcPts val="0"/>
              </a:spcBef>
              <a:spcAft>
                <a:spcPts val="0"/>
              </a:spcAft>
              <a:defRPr/>
            </a:pPr>
            <a:r>
              <a:rPr lang="en-US" altLang="ja-JP" dirty="0">
                <a:solidFill>
                  <a:prstClr val="black"/>
                </a:solidFill>
                <a:latin typeface="BIZ UDPGothic" panose="020B0400000000000000" pitchFamily="34" charset="-128"/>
                <a:ea typeface="BIZ UDPGothic" panose="020B0400000000000000" pitchFamily="34" charset="-128"/>
              </a:rPr>
              <a:t>Scientific Data</a:t>
            </a:r>
            <a:endParaRPr lang="ja-JP" altLang="en-US" dirty="0">
              <a:solidFill>
                <a:prstClr val="black"/>
              </a:solidFill>
              <a:latin typeface="BIZ UDPGothic" panose="020B0400000000000000" pitchFamily="34" charset="-128"/>
              <a:ea typeface="BIZ UDPGothic" panose="020B0400000000000000" pitchFamily="34" charset="-128"/>
            </a:endParaRPr>
          </a:p>
        </p:txBody>
      </p:sp>
      <p:sp>
        <p:nvSpPr>
          <p:cNvPr id="10" name="正方形/長方形 9">
            <a:extLst>
              <a:ext uri="{FF2B5EF4-FFF2-40B4-BE49-F238E27FC236}">
                <a16:creationId xmlns:a16="http://schemas.microsoft.com/office/drawing/2014/main" id="{4965D3DE-A305-7EAA-4C90-FCDCB2FCC2C0}"/>
              </a:ext>
            </a:extLst>
          </p:cNvPr>
          <p:cNvSpPr/>
          <p:nvPr/>
        </p:nvSpPr>
        <p:spPr>
          <a:xfrm>
            <a:off x="3269915" y="3888910"/>
            <a:ext cx="4100302" cy="36430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fontAlgn="auto">
              <a:spcBef>
                <a:spcPts val="0"/>
              </a:spcBef>
              <a:spcAft>
                <a:spcPts val="0"/>
              </a:spcAft>
              <a:defRPr/>
            </a:pPr>
            <a:r>
              <a:rPr lang="en-US" altLang="ja-JP" dirty="0">
                <a:solidFill>
                  <a:prstClr val="black"/>
                </a:solidFill>
                <a:latin typeface="BIZ UDPGothic" panose="020B0400000000000000" pitchFamily="34" charset="-128"/>
                <a:ea typeface="BIZ UDPGothic" panose="020B0400000000000000" pitchFamily="34" charset="-128"/>
              </a:rPr>
              <a:t>Data in Brief</a:t>
            </a:r>
            <a:endParaRPr lang="ja-JP" altLang="en-US" dirty="0">
              <a:solidFill>
                <a:prstClr val="black"/>
              </a:solidFill>
              <a:latin typeface="BIZ UDPGothic" panose="020B0400000000000000" pitchFamily="34" charset="-128"/>
              <a:ea typeface="BIZ UDPGothic" panose="020B0400000000000000" pitchFamily="34" charset="-128"/>
            </a:endParaRPr>
          </a:p>
        </p:txBody>
      </p:sp>
      <p:sp>
        <p:nvSpPr>
          <p:cNvPr id="11" name="正方形/長方形 10">
            <a:extLst>
              <a:ext uri="{FF2B5EF4-FFF2-40B4-BE49-F238E27FC236}">
                <a16:creationId xmlns:a16="http://schemas.microsoft.com/office/drawing/2014/main" id="{432E95F1-C987-BC5B-03F2-CE88D5F50A8B}"/>
              </a:ext>
            </a:extLst>
          </p:cNvPr>
          <p:cNvSpPr/>
          <p:nvPr/>
        </p:nvSpPr>
        <p:spPr>
          <a:xfrm>
            <a:off x="3269915" y="4370339"/>
            <a:ext cx="4100302" cy="36784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fontAlgn="auto">
              <a:spcBef>
                <a:spcPts val="0"/>
              </a:spcBef>
              <a:spcAft>
                <a:spcPts val="0"/>
              </a:spcAft>
              <a:defRPr/>
            </a:pPr>
            <a:r>
              <a:rPr lang="en-US" altLang="ja-JP" dirty="0">
                <a:solidFill>
                  <a:prstClr val="black"/>
                </a:solidFill>
                <a:latin typeface="BIZ UDPGothic" panose="020B0400000000000000" pitchFamily="34" charset="-128"/>
                <a:ea typeface="BIZ UDPGothic" panose="020B0400000000000000" pitchFamily="34" charset="-128"/>
              </a:rPr>
              <a:t>Geoscience Data Journal</a:t>
            </a:r>
            <a:endParaRPr lang="ja-JP" altLang="en-US" dirty="0">
              <a:solidFill>
                <a:prstClr val="black"/>
              </a:solidFill>
              <a:latin typeface="BIZ UDPGothic" panose="020B0400000000000000" pitchFamily="34" charset="-128"/>
              <a:ea typeface="BIZ UDPGothic" panose="020B0400000000000000" pitchFamily="34" charset="-128"/>
            </a:endParaRPr>
          </a:p>
        </p:txBody>
      </p:sp>
      <p:sp>
        <p:nvSpPr>
          <p:cNvPr id="15" name="正方形/長方形 14">
            <a:extLst>
              <a:ext uri="{FF2B5EF4-FFF2-40B4-BE49-F238E27FC236}">
                <a16:creationId xmlns:a16="http://schemas.microsoft.com/office/drawing/2014/main" id="{A9146426-AEF1-AE6A-72D9-4C0C382CD149}"/>
              </a:ext>
            </a:extLst>
          </p:cNvPr>
          <p:cNvSpPr/>
          <p:nvPr/>
        </p:nvSpPr>
        <p:spPr>
          <a:xfrm>
            <a:off x="3269915" y="5435538"/>
            <a:ext cx="4100302" cy="542197"/>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fontAlgn="auto">
              <a:spcBef>
                <a:spcPts val="0"/>
              </a:spcBef>
              <a:spcAft>
                <a:spcPts val="0"/>
              </a:spcAft>
              <a:defRPr/>
            </a:pPr>
            <a:r>
              <a:rPr lang="en-US" altLang="ja-JP" dirty="0">
                <a:solidFill>
                  <a:prstClr val="black"/>
                </a:solidFill>
                <a:latin typeface="BIZ UDPGothic" panose="020B0400000000000000" pitchFamily="34" charset="-128"/>
                <a:ea typeface="BIZ UDPGothic" panose="020B0400000000000000" pitchFamily="34" charset="-128"/>
              </a:rPr>
              <a:t>Polar Data Journal</a:t>
            </a:r>
            <a:endParaRPr lang="ja-JP" altLang="en-US" dirty="0">
              <a:solidFill>
                <a:prstClr val="black"/>
              </a:solidFill>
              <a:latin typeface="BIZ UDPGothic" panose="020B0400000000000000" pitchFamily="34" charset="-128"/>
              <a:ea typeface="BIZ UDPGothic" panose="020B0400000000000000" pitchFamily="34" charset="-128"/>
            </a:endParaRPr>
          </a:p>
        </p:txBody>
      </p:sp>
      <p:sp>
        <p:nvSpPr>
          <p:cNvPr id="16" name="テキスト ボックス 15">
            <a:extLst>
              <a:ext uri="{FF2B5EF4-FFF2-40B4-BE49-F238E27FC236}">
                <a16:creationId xmlns:a16="http://schemas.microsoft.com/office/drawing/2014/main" id="{C6634E2C-A479-F49B-E099-D2B959E94E85}"/>
              </a:ext>
            </a:extLst>
          </p:cNvPr>
          <p:cNvSpPr txBox="1"/>
          <p:nvPr/>
        </p:nvSpPr>
        <p:spPr>
          <a:xfrm>
            <a:off x="7370217" y="3481658"/>
            <a:ext cx="2815841" cy="461665"/>
          </a:xfrm>
          <a:prstGeom prst="rect">
            <a:avLst/>
          </a:prstGeom>
          <a:noFill/>
        </p:spPr>
        <p:txBody>
          <a:bodyPr wrap="square" rtlCol="0">
            <a:spAutoFit/>
          </a:bodyPr>
          <a:lstStyle/>
          <a:p>
            <a:pPr defTabSz="914354" fontAlgn="auto">
              <a:spcBef>
                <a:spcPts val="0"/>
              </a:spcBef>
              <a:spcAft>
                <a:spcPts val="0"/>
              </a:spcAft>
              <a:defRPr/>
            </a:pPr>
            <a:r>
              <a:rPr lang="en-US" altLang="ja-JP" sz="1200" dirty="0">
                <a:solidFill>
                  <a:prstClr val="black"/>
                </a:solidFill>
                <a:latin typeface="BIZ UDPGothic" panose="020B0400000000000000" pitchFamily="34" charset="-128"/>
                <a:ea typeface="BIZ UDPGothic" panose="020B0400000000000000" pitchFamily="34" charset="-128"/>
                <a:hlinkClick r:id="rId4"/>
              </a:rPr>
              <a:t>https://www.nature.com/sdata/</a:t>
            </a:r>
            <a:endParaRPr lang="en-US" altLang="ja-JP" sz="1200" dirty="0">
              <a:solidFill>
                <a:prstClr val="black"/>
              </a:solidFill>
              <a:latin typeface="BIZ UDPGothic" panose="020B0400000000000000" pitchFamily="34" charset="-128"/>
              <a:ea typeface="BIZ UDPGothic" panose="020B0400000000000000" pitchFamily="34" charset="-128"/>
            </a:endParaRPr>
          </a:p>
        </p:txBody>
      </p:sp>
      <p:sp>
        <p:nvSpPr>
          <p:cNvPr id="17" name="テキスト ボックス 16">
            <a:extLst>
              <a:ext uri="{FF2B5EF4-FFF2-40B4-BE49-F238E27FC236}">
                <a16:creationId xmlns:a16="http://schemas.microsoft.com/office/drawing/2014/main" id="{5D8C8A5B-A503-20B7-DEFA-92230F037E16}"/>
              </a:ext>
            </a:extLst>
          </p:cNvPr>
          <p:cNvSpPr txBox="1"/>
          <p:nvPr/>
        </p:nvSpPr>
        <p:spPr>
          <a:xfrm>
            <a:off x="7370217" y="3917602"/>
            <a:ext cx="4789303" cy="276999"/>
          </a:xfrm>
          <a:prstGeom prst="rect">
            <a:avLst/>
          </a:prstGeom>
          <a:noFill/>
        </p:spPr>
        <p:txBody>
          <a:bodyPr wrap="square" rtlCol="0">
            <a:spAutoFit/>
          </a:bodyPr>
          <a:lstStyle/>
          <a:p>
            <a:pPr defTabSz="914354" fontAlgn="auto">
              <a:spcBef>
                <a:spcPts val="0"/>
              </a:spcBef>
              <a:spcAft>
                <a:spcPts val="0"/>
              </a:spcAft>
              <a:defRPr/>
            </a:pPr>
            <a:r>
              <a:rPr lang="en-US" altLang="ja-JP" sz="1200" dirty="0">
                <a:solidFill>
                  <a:prstClr val="black"/>
                </a:solidFill>
                <a:latin typeface="BIZ UDPGothic" panose="020B0400000000000000" pitchFamily="34" charset="-128"/>
                <a:ea typeface="BIZ UDPGothic" panose="020B0400000000000000" pitchFamily="34" charset="-128"/>
                <a:hlinkClick r:id="rId5"/>
              </a:rPr>
              <a:t>https://www.sciencedirect.com/journal/data-in-brief</a:t>
            </a:r>
            <a:endParaRPr lang="ja-JP" altLang="en-US" sz="1200" dirty="0">
              <a:solidFill>
                <a:prstClr val="black"/>
              </a:solidFill>
              <a:latin typeface="BIZ UDPGothic" panose="020B0400000000000000" pitchFamily="34" charset="-128"/>
              <a:ea typeface="BIZ UDPGothic" panose="020B0400000000000000" pitchFamily="34" charset="-128"/>
            </a:endParaRPr>
          </a:p>
        </p:txBody>
      </p:sp>
      <p:sp>
        <p:nvSpPr>
          <p:cNvPr id="18" name="テキスト ボックス 17">
            <a:extLst>
              <a:ext uri="{FF2B5EF4-FFF2-40B4-BE49-F238E27FC236}">
                <a16:creationId xmlns:a16="http://schemas.microsoft.com/office/drawing/2014/main" id="{988DE278-5E8C-1B32-984F-3A57B7AF73B0}"/>
              </a:ext>
            </a:extLst>
          </p:cNvPr>
          <p:cNvSpPr txBox="1"/>
          <p:nvPr/>
        </p:nvSpPr>
        <p:spPr>
          <a:xfrm>
            <a:off x="7370218" y="4295816"/>
            <a:ext cx="4292979" cy="461665"/>
          </a:xfrm>
          <a:prstGeom prst="rect">
            <a:avLst/>
          </a:prstGeom>
          <a:noFill/>
        </p:spPr>
        <p:txBody>
          <a:bodyPr wrap="square" rtlCol="0">
            <a:spAutoFit/>
          </a:bodyPr>
          <a:lstStyle/>
          <a:p>
            <a:pPr defTabSz="914354" fontAlgn="auto">
              <a:spcBef>
                <a:spcPts val="0"/>
              </a:spcBef>
              <a:spcAft>
                <a:spcPts val="0"/>
              </a:spcAft>
              <a:defRPr/>
            </a:pPr>
            <a:r>
              <a:rPr lang="en-US" altLang="ja-JP" sz="1200" dirty="0">
                <a:solidFill>
                  <a:prstClr val="black"/>
                </a:solidFill>
                <a:latin typeface="BIZ UDPGothic" panose="020B0400000000000000" pitchFamily="34" charset="-128"/>
                <a:ea typeface="BIZ UDPGothic" panose="020B0400000000000000" pitchFamily="34" charset="-128"/>
                <a:hlinkClick r:id="rId6"/>
              </a:rPr>
              <a:t>http://rmets.onlinelibrary.wiley.com/hub/journal/10.1002/(ISSN)2049-6060/</a:t>
            </a:r>
            <a:endParaRPr lang="en-US" altLang="ja-JP" sz="1200" dirty="0">
              <a:solidFill>
                <a:prstClr val="black"/>
              </a:solidFill>
              <a:latin typeface="BIZ UDPGothic" panose="020B0400000000000000" pitchFamily="34" charset="-128"/>
              <a:ea typeface="BIZ UDPGothic" panose="020B0400000000000000" pitchFamily="34" charset="-128"/>
            </a:endParaRPr>
          </a:p>
        </p:txBody>
      </p:sp>
      <p:sp>
        <p:nvSpPr>
          <p:cNvPr id="22" name="テキスト ボックス 21">
            <a:extLst>
              <a:ext uri="{FF2B5EF4-FFF2-40B4-BE49-F238E27FC236}">
                <a16:creationId xmlns:a16="http://schemas.microsoft.com/office/drawing/2014/main" id="{4E43B2B7-A5CF-BCAE-0338-4513E639E999}"/>
              </a:ext>
            </a:extLst>
          </p:cNvPr>
          <p:cNvSpPr txBox="1"/>
          <p:nvPr/>
        </p:nvSpPr>
        <p:spPr>
          <a:xfrm>
            <a:off x="7370217" y="5563399"/>
            <a:ext cx="2543860" cy="276999"/>
          </a:xfrm>
          <a:prstGeom prst="rect">
            <a:avLst/>
          </a:prstGeom>
          <a:noFill/>
        </p:spPr>
        <p:txBody>
          <a:bodyPr wrap="square" rtlCol="0">
            <a:spAutoFit/>
          </a:bodyPr>
          <a:lstStyle/>
          <a:p>
            <a:pPr defTabSz="914354" fontAlgn="auto">
              <a:spcBef>
                <a:spcPts val="0"/>
              </a:spcBef>
              <a:spcAft>
                <a:spcPts val="0"/>
              </a:spcAft>
              <a:defRPr/>
            </a:pPr>
            <a:r>
              <a:rPr lang="en-US" altLang="ja-JP" sz="1200" dirty="0">
                <a:solidFill>
                  <a:prstClr val="black"/>
                </a:solidFill>
                <a:latin typeface="BIZ UDPGothic" panose="020B0400000000000000" pitchFamily="34" charset="-128"/>
                <a:ea typeface="BIZ UDPGothic" panose="020B0400000000000000" pitchFamily="34" charset="-128"/>
                <a:hlinkClick r:id="rId7"/>
              </a:rPr>
              <a:t>https://pdr.repo.nii.ac.jp/</a:t>
            </a:r>
            <a:endParaRPr lang="en-US" altLang="ja-JP" sz="1200" dirty="0">
              <a:solidFill>
                <a:prstClr val="black"/>
              </a:solidFill>
              <a:latin typeface="BIZ UDPGothic" panose="020B0400000000000000" pitchFamily="34" charset="-128"/>
              <a:ea typeface="BIZ UDPGothic" panose="020B0400000000000000" pitchFamily="34" charset="-128"/>
            </a:endParaRPr>
          </a:p>
        </p:txBody>
      </p:sp>
      <p:sp>
        <p:nvSpPr>
          <p:cNvPr id="23" name="正方形/長方形 22">
            <a:extLst>
              <a:ext uri="{FF2B5EF4-FFF2-40B4-BE49-F238E27FC236}">
                <a16:creationId xmlns:a16="http://schemas.microsoft.com/office/drawing/2014/main" id="{6ACF3707-8265-74F3-A304-B88D3F5B3BF4}"/>
              </a:ext>
            </a:extLst>
          </p:cNvPr>
          <p:cNvSpPr/>
          <p:nvPr/>
        </p:nvSpPr>
        <p:spPr>
          <a:xfrm>
            <a:off x="3269914" y="4792152"/>
            <a:ext cx="4100303" cy="52769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fontAlgn="auto">
              <a:spcBef>
                <a:spcPts val="0"/>
              </a:spcBef>
              <a:spcAft>
                <a:spcPts val="0"/>
              </a:spcAft>
              <a:defRPr/>
            </a:pPr>
            <a:r>
              <a:rPr lang="en-US" altLang="ja-JP" sz="1600" dirty="0">
                <a:solidFill>
                  <a:prstClr val="black"/>
                </a:solidFill>
                <a:latin typeface="BIZ UDPGothic" panose="020B0400000000000000" pitchFamily="34" charset="-128"/>
                <a:ea typeface="BIZ UDPGothic" panose="020B0400000000000000" pitchFamily="34" charset="-128"/>
              </a:rPr>
              <a:t>Research Data Journal for the Humanities and Social Sciences</a:t>
            </a:r>
            <a:endParaRPr lang="ja-JP" altLang="en-US" sz="1600" dirty="0">
              <a:solidFill>
                <a:prstClr val="black"/>
              </a:solidFill>
              <a:latin typeface="BIZ UDPGothic" panose="020B0400000000000000" pitchFamily="34" charset="-128"/>
              <a:ea typeface="BIZ UDPGothic" panose="020B0400000000000000" pitchFamily="34" charset="-128"/>
            </a:endParaRPr>
          </a:p>
        </p:txBody>
      </p:sp>
      <p:sp>
        <p:nvSpPr>
          <p:cNvPr id="24" name="正方形/長方形 23">
            <a:extLst>
              <a:ext uri="{FF2B5EF4-FFF2-40B4-BE49-F238E27FC236}">
                <a16:creationId xmlns:a16="http://schemas.microsoft.com/office/drawing/2014/main" id="{344CA20B-986B-E7B2-7A7D-04E513137035}"/>
              </a:ext>
            </a:extLst>
          </p:cNvPr>
          <p:cNvSpPr/>
          <p:nvPr/>
        </p:nvSpPr>
        <p:spPr>
          <a:xfrm>
            <a:off x="7370217" y="4929056"/>
            <a:ext cx="4543246" cy="276999"/>
          </a:xfrm>
          <a:prstGeom prst="rect">
            <a:avLst/>
          </a:prstGeom>
        </p:spPr>
        <p:txBody>
          <a:bodyPr wrap="square">
            <a:spAutoFit/>
          </a:bodyPr>
          <a:lstStyle/>
          <a:p>
            <a:pPr defTabSz="914354" fontAlgn="auto">
              <a:spcBef>
                <a:spcPts val="0"/>
              </a:spcBef>
              <a:spcAft>
                <a:spcPts val="0"/>
              </a:spcAft>
              <a:defRPr/>
            </a:pPr>
            <a:r>
              <a:rPr lang="ja-JP" altLang="en-US" sz="1200">
                <a:solidFill>
                  <a:prstClr val="black"/>
                </a:solidFill>
                <a:latin typeface="BIZ UDPGothic" panose="020B0400000000000000" pitchFamily="34" charset="-128"/>
                <a:ea typeface="BIZ UDPGothic" panose="020B0400000000000000" pitchFamily="34" charset="-128"/>
                <a:hlinkClick r:id="rId8"/>
              </a:rPr>
              <a:t>https://brill.com/view/journals/rdj/rdj-overview.xml</a:t>
            </a:r>
            <a:endParaRPr lang="ja-JP" altLang="en-US" sz="1200">
              <a:solidFill>
                <a:prstClr val="black"/>
              </a:solidFill>
              <a:latin typeface="BIZ UDPGothic" panose="020B0400000000000000" pitchFamily="34" charset="-128"/>
              <a:ea typeface="BIZ UDPGothic" panose="020B0400000000000000" pitchFamily="34" charset="-128"/>
            </a:endParaRPr>
          </a:p>
        </p:txBody>
      </p:sp>
      <p:sp>
        <p:nvSpPr>
          <p:cNvPr id="26" name="正方形/長方形 25">
            <a:extLst>
              <a:ext uri="{FF2B5EF4-FFF2-40B4-BE49-F238E27FC236}">
                <a16:creationId xmlns:a16="http://schemas.microsoft.com/office/drawing/2014/main" id="{981727C5-73B8-67FF-1DEE-0979EEDF5C7E}"/>
              </a:ext>
            </a:extLst>
          </p:cNvPr>
          <p:cNvSpPr/>
          <p:nvPr/>
        </p:nvSpPr>
        <p:spPr>
          <a:xfrm>
            <a:off x="609601" y="3429001"/>
            <a:ext cx="2570919" cy="792399"/>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dirty="0">
                <a:solidFill>
                  <a:schemeClr val="tx1"/>
                </a:solidFill>
                <a:latin typeface="BIZ UDPGothic" panose="020B0400000000000000" pitchFamily="34" charset="-128"/>
                <a:ea typeface="BIZ UDPGothic" panose="020B0400000000000000" pitchFamily="34" charset="-128"/>
              </a:rPr>
              <a:t>出版社のデータジャーナル</a:t>
            </a:r>
          </a:p>
        </p:txBody>
      </p:sp>
      <p:sp>
        <p:nvSpPr>
          <p:cNvPr id="27" name="正方形/長方形 26">
            <a:extLst>
              <a:ext uri="{FF2B5EF4-FFF2-40B4-BE49-F238E27FC236}">
                <a16:creationId xmlns:a16="http://schemas.microsoft.com/office/drawing/2014/main" id="{B9C0FD88-6CEE-B4A8-1D00-7262E73FCE2F}"/>
              </a:ext>
            </a:extLst>
          </p:cNvPr>
          <p:cNvSpPr/>
          <p:nvPr/>
        </p:nvSpPr>
        <p:spPr>
          <a:xfrm>
            <a:off x="609600" y="4345351"/>
            <a:ext cx="2570919" cy="974492"/>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dirty="0">
                <a:solidFill>
                  <a:schemeClr val="tx1"/>
                </a:solidFill>
                <a:latin typeface="BIZ UDPGothic" panose="020B0400000000000000" pitchFamily="34" charset="-128"/>
                <a:ea typeface="BIZ UDPGothic" panose="020B0400000000000000" pitchFamily="34" charset="-128"/>
              </a:rPr>
              <a:t>分野別のデータジャーナル</a:t>
            </a:r>
          </a:p>
        </p:txBody>
      </p:sp>
      <p:sp>
        <p:nvSpPr>
          <p:cNvPr id="28" name="正方形/長方形 27">
            <a:extLst>
              <a:ext uri="{FF2B5EF4-FFF2-40B4-BE49-F238E27FC236}">
                <a16:creationId xmlns:a16="http://schemas.microsoft.com/office/drawing/2014/main" id="{CE42CA9C-5A3D-6125-922C-8A56261FB205}"/>
              </a:ext>
            </a:extLst>
          </p:cNvPr>
          <p:cNvSpPr/>
          <p:nvPr/>
        </p:nvSpPr>
        <p:spPr>
          <a:xfrm>
            <a:off x="609600" y="5435538"/>
            <a:ext cx="2570919" cy="518401"/>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dirty="0">
                <a:solidFill>
                  <a:schemeClr val="tx1"/>
                </a:solidFill>
                <a:latin typeface="BIZ UDPGothic" panose="020B0400000000000000" pitchFamily="34" charset="-128"/>
                <a:ea typeface="BIZ UDPGothic" panose="020B0400000000000000" pitchFamily="34" charset="-128"/>
              </a:rPr>
              <a:t>日本のデータジャーナル</a:t>
            </a:r>
          </a:p>
        </p:txBody>
      </p:sp>
    </p:spTree>
    <p:extLst>
      <p:ext uri="{BB962C8B-B14F-4D97-AF65-F5344CB8AC3E}">
        <p14:creationId xmlns:p14="http://schemas.microsoft.com/office/powerpoint/2010/main" val="33418111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1">
            <a:extLst>
              <a:ext uri="{FF2B5EF4-FFF2-40B4-BE49-F238E27FC236}">
                <a16:creationId xmlns:a16="http://schemas.microsoft.com/office/drawing/2014/main" id="{D511B599-F3C7-4E76-BF82-80A7CD1E8332}"/>
              </a:ext>
            </a:extLst>
          </p:cNvPr>
          <p:cNvSpPr>
            <a:spLocks noGrp="1"/>
          </p:cNvSpPr>
          <p:nvPr>
            <p:ph type="title"/>
          </p:nvPr>
        </p:nvSpPr>
        <p:spPr/>
        <p:txBody>
          <a:bodyPr/>
          <a:lstStyle/>
          <a:p>
            <a:r>
              <a:rPr lang="ja-JP" altLang="en-US" dirty="0"/>
              <a:t>研究データ公開の流れ（機関リポジトリ）</a:t>
            </a:r>
          </a:p>
        </p:txBody>
      </p:sp>
      <p:sp>
        <p:nvSpPr>
          <p:cNvPr id="9" name="コンテンツ プレースホルダー 12">
            <a:extLst>
              <a:ext uri="{FF2B5EF4-FFF2-40B4-BE49-F238E27FC236}">
                <a16:creationId xmlns:a16="http://schemas.microsoft.com/office/drawing/2014/main" id="{63B45955-3E28-4D9A-9DD5-2F6DFFEF00B7}"/>
              </a:ext>
            </a:extLst>
          </p:cNvPr>
          <p:cNvSpPr>
            <a:spLocks noGrp="1"/>
          </p:cNvSpPr>
          <p:nvPr>
            <p:ph idx="1"/>
          </p:nvPr>
        </p:nvSpPr>
        <p:spPr/>
        <p:txBody>
          <a:bodyPr>
            <a:normAutofit/>
          </a:bodyPr>
          <a:lstStyle/>
          <a:p>
            <a:pPr>
              <a:buFont typeface="Wingdings" panose="05000000000000000000" pitchFamily="2" charset="2"/>
              <a:buChar char="u"/>
            </a:pPr>
            <a:r>
              <a:rPr lang="ja-JP" altLang="en-US" b="1" dirty="0"/>
              <a:t>機関リポジトリでの公開手順（一例）</a:t>
            </a:r>
            <a:endParaRPr lang="en-US" altLang="ja-JP" b="1" dirty="0"/>
          </a:p>
          <a:p>
            <a:pPr marL="0" indent="0">
              <a:buNone/>
            </a:pPr>
            <a:endParaRPr lang="en-US" altLang="ja-JP" sz="800" dirty="0"/>
          </a:p>
          <a:p>
            <a:pPr marL="594769" lvl="1" indent="-412740">
              <a:buFont typeface="+mj-ea"/>
              <a:buAutoNum type="circleNumDbPlain"/>
            </a:pPr>
            <a:r>
              <a:rPr lang="ja-JP" altLang="en-US" sz="2400" dirty="0"/>
              <a:t>研究データの作成に関わった者の同意を得る</a:t>
            </a:r>
            <a:endParaRPr lang="en-US" altLang="ja-JP" sz="2400" dirty="0"/>
          </a:p>
          <a:p>
            <a:pPr marL="594769" lvl="1" indent="-412740">
              <a:spcBef>
                <a:spcPts val="1067"/>
              </a:spcBef>
              <a:buFont typeface="+mj-ea"/>
              <a:buAutoNum type="circleNumDbPlain"/>
            </a:pPr>
            <a:r>
              <a:rPr lang="ja-JP" altLang="en-US" sz="2400" dirty="0"/>
              <a:t>公開する研究データファイルを準備する</a:t>
            </a:r>
            <a:endParaRPr lang="en-US" altLang="ja-JP" sz="2400" dirty="0"/>
          </a:p>
          <a:p>
            <a:pPr marL="594769" lvl="1" indent="-412740">
              <a:spcBef>
                <a:spcPts val="1067"/>
              </a:spcBef>
              <a:buFont typeface="+mj-ea"/>
              <a:buAutoNum type="circleNumDbPlain" startAt="3"/>
            </a:pPr>
            <a:r>
              <a:rPr lang="ja-JP" altLang="en-US" sz="2400" dirty="0"/>
              <a:t>機関リポジトリの担当者にデータの公開希望を連絡する</a:t>
            </a:r>
            <a:endParaRPr lang="en-US" altLang="ja-JP" sz="2400" dirty="0"/>
          </a:p>
          <a:p>
            <a:pPr marL="836556" lvl="2" indent="-380990"/>
            <a:r>
              <a:rPr lang="ja-JP" altLang="en-US" sz="2133" dirty="0"/>
              <a:t>具体的な手順について担当者にご確認ください</a:t>
            </a:r>
            <a:endParaRPr lang="en-US" altLang="ja-JP" sz="2133" dirty="0"/>
          </a:p>
          <a:p>
            <a:pPr marL="836556" lvl="2" indent="-380990"/>
            <a:r>
              <a:rPr lang="ja-JP" altLang="en-US" sz="2133" dirty="0"/>
              <a:t>データの種類、どのようなメタデータ情報を表示したいか、制限公開、二次利用ライセンスなどについて希望を伝えるとよいでしょう</a:t>
            </a:r>
            <a:endParaRPr lang="en-US" altLang="ja-JP" sz="1600" dirty="0"/>
          </a:p>
          <a:p>
            <a:pPr marL="594769" lvl="1" indent="-412740">
              <a:spcBef>
                <a:spcPts val="1067"/>
              </a:spcBef>
              <a:buFont typeface="+mj-ea"/>
              <a:buAutoNum type="circleNumDbPlain" startAt="3"/>
            </a:pPr>
            <a:r>
              <a:rPr lang="ja-JP" altLang="en-US" sz="2400" dirty="0"/>
              <a:t>手順に従い、研究データ・メタデータを図書館に送付する</a:t>
            </a:r>
            <a:endParaRPr lang="en-US" altLang="ja-JP" sz="2400" dirty="0"/>
          </a:p>
        </p:txBody>
      </p:sp>
    </p:spTree>
    <p:extLst>
      <p:ext uri="{BB962C8B-B14F-4D97-AF65-F5344CB8AC3E}">
        <p14:creationId xmlns:p14="http://schemas.microsoft.com/office/powerpoint/2010/main" val="33783458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F2FC68F-1D59-3193-14D4-D41D4DEDFF0C}"/>
              </a:ext>
            </a:extLst>
          </p:cNvPr>
          <p:cNvSpPr>
            <a:spLocks noGrp="1"/>
          </p:cNvSpPr>
          <p:nvPr>
            <p:ph type="title"/>
          </p:nvPr>
        </p:nvSpPr>
        <p:spPr/>
        <p:txBody>
          <a:bodyPr/>
          <a:lstStyle/>
          <a:p>
            <a:r>
              <a:rPr lang="ja-JP" altLang="en-US" dirty="0"/>
              <a:t>機関リポジトリ</a:t>
            </a:r>
            <a:r>
              <a:rPr kumimoji="1" lang="ja-JP" altLang="en-US" dirty="0"/>
              <a:t>で研究データを公開する</a:t>
            </a:r>
          </a:p>
        </p:txBody>
      </p:sp>
      <p:sp>
        <p:nvSpPr>
          <p:cNvPr id="45" name="正方形/長方形 44">
            <a:extLst>
              <a:ext uri="{FF2B5EF4-FFF2-40B4-BE49-F238E27FC236}">
                <a16:creationId xmlns:a16="http://schemas.microsoft.com/office/drawing/2014/main" id="{F347CB2A-B50B-B10C-4BA1-63A2742278FE}"/>
              </a:ext>
            </a:extLst>
          </p:cNvPr>
          <p:cNvSpPr/>
          <p:nvPr/>
        </p:nvSpPr>
        <p:spPr>
          <a:xfrm>
            <a:off x="911424" y="5541260"/>
            <a:ext cx="10576261" cy="12317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Gothic" panose="020B0400000000000000" pitchFamily="34" charset="-128"/>
              <a:ea typeface="BIZ UDPGothic" panose="020B0400000000000000" pitchFamily="34" charset="-128"/>
            </a:endParaRPr>
          </a:p>
        </p:txBody>
      </p:sp>
      <p:grpSp>
        <p:nvGrpSpPr>
          <p:cNvPr id="47" name="グループ化 46">
            <a:extLst>
              <a:ext uri="{FF2B5EF4-FFF2-40B4-BE49-F238E27FC236}">
                <a16:creationId xmlns:a16="http://schemas.microsoft.com/office/drawing/2014/main" id="{012E8D84-E92E-2CE0-68DD-859FEAF3334A}"/>
              </a:ext>
            </a:extLst>
          </p:cNvPr>
          <p:cNvGrpSpPr/>
          <p:nvPr/>
        </p:nvGrpSpPr>
        <p:grpSpPr>
          <a:xfrm>
            <a:off x="4673600" y="5627339"/>
            <a:ext cx="2902033" cy="1114950"/>
            <a:chOff x="2884466" y="4178849"/>
            <a:chExt cx="2176524" cy="836213"/>
          </a:xfrm>
        </p:grpSpPr>
        <p:pic>
          <p:nvPicPr>
            <p:cNvPr id="48" name="グラフィックス 47" descr="ユーザー 単色塗りつぶし">
              <a:extLst>
                <a:ext uri="{FF2B5EF4-FFF2-40B4-BE49-F238E27FC236}">
                  <a16:creationId xmlns:a16="http://schemas.microsoft.com/office/drawing/2014/main" id="{651BA23B-23C1-87A6-89BC-EE9232926F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33878" y="4178849"/>
              <a:ext cx="590107" cy="590107"/>
            </a:xfrm>
            <a:prstGeom prst="rect">
              <a:avLst/>
            </a:prstGeom>
          </p:spPr>
        </p:pic>
        <p:sp>
          <p:nvSpPr>
            <p:cNvPr id="49" name="テキスト ボックス 48">
              <a:extLst>
                <a:ext uri="{FF2B5EF4-FFF2-40B4-BE49-F238E27FC236}">
                  <a16:creationId xmlns:a16="http://schemas.microsoft.com/office/drawing/2014/main" id="{6C87247D-5C9A-07AC-5408-A2DC3052F3C1}"/>
                </a:ext>
              </a:extLst>
            </p:cNvPr>
            <p:cNvSpPr txBox="1"/>
            <p:nvPr/>
          </p:nvSpPr>
          <p:spPr>
            <a:xfrm>
              <a:off x="2884466" y="4730320"/>
              <a:ext cx="2176524" cy="284742"/>
            </a:xfrm>
            <a:prstGeom prst="rect">
              <a:avLst/>
            </a:prstGeom>
            <a:noFill/>
          </p:spPr>
          <p:txBody>
            <a:bodyPr wrap="square" rtlCol="0">
              <a:spAutoFit/>
            </a:bodyPr>
            <a:lstStyle/>
            <a:p>
              <a:pPr algn="ctr"/>
              <a:r>
                <a:rPr lang="ja-JP" altLang="en-US" sz="1867" dirty="0">
                  <a:latin typeface="BIZ UDPGothic" panose="020B0400000000000000" pitchFamily="34" charset="-128"/>
                  <a:ea typeface="BIZ UDPGothic" panose="020B0400000000000000" pitchFamily="34" charset="-128"/>
                </a:rPr>
                <a:t>機関リポジトリの担当者</a:t>
              </a:r>
            </a:p>
          </p:txBody>
        </p:sp>
      </p:grpSp>
      <p:sp>
        <p:nvSpPr>
          <p:cNvPr id="50" name="正方形/長方形 49">
            <a:extLst>
              <a:ext uri="{FF2B5EF4-FFF2-40B4-BE49-F238E27FC236}">
                <a16:creationId xmlns:a16="http://schemas.microsoft.com/office/drawing/2014/main" id="{2A284CE5-062B-70F7-7BBB-8B5DCD925AB6}"/>
              </a:ext>
            </a:extLst>
          </p:cNvPr>
          <p:cNvSpPr/>
          <p:nvPr/>
        </p:nvSpPr>
        <p:spPr>
          <a:xfrm>
            <a:off x="911425" y="1940473"/>
            <a:ext cx="10576263" cy="145941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a typeface="BIZ UDPGothic" panose="020B0400000000000000" pitchFamily="34" charset="-128"/>
            </a:endParaRPr>
          </a:p>
        </p:txBody>
      </p:sp>
      <p:grpSp>
        <p:nvGrpSpPr>
          <p:cNvPr id="51" name="グループ化 50">
            <a:extLst>
              <a:ext uri="{FF2B5EF4-FFF2-40B4-BE49-F238E27FC236}">
                <a16:creationId xmlns:a16="http://schemas.microsoft.com/office/drawing/2014/main" id="{6EE3157F-A7AA-F2FA-CC18-A4985266BF72}"/>
              </a:ext>
            </a:extLst>
          </p:cNvPr>
          <p:cNvGrpSpPr/>
          <p:nvPr/>
        </p:nvGrpSpPr>
        <p:grpSpPr>
          <a:xfrm>
            <a:off x="5550735" y="2125105"/>
            <a:ext cx="1077735" cy="1115842"/>
            <a:chOff x="3620823" y="1234206"/>
            <a:chExt cx="808301" cy="836882"/>
          </a:xfrm>
        </p:grpSpPr>
        <p:pic>
          <p:nvPicPr>
            <p:cNvPr id="52" name="グラフィックス 51" descr="ユーザー 単色塗りつぶし">
              <a:extLst>
                <a:ext uri="{FF2B5EF4-FFF2-40B4-BE49-F238E27FC236}">
                  <a16:creationId xmlns:a16="http://schemas.microsoft.com/office/drawing/2014/main" id="{CC923FAD-7ECB-13C9-11CF-712D66E4B9E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733878" y="1234206"/>
              <a:ext cx="590107" cy="590107"/>
            </a:xfrm>
            <a:prstGeom prst="rect">
              <a:avLst/>
            </a:prstGeom>
          </p:spPr>
        </p:pic>
        <p:sp>
          <p:nvSpPr>
            <p:cNvPr id="53" name="テキスト ボックス 52">
              <a:extLst>
                <a:ext uri="{FF2B5EF4-FFF2-40B4-BE49-F238E27FC236}">
                  <a16:creationId xmlns:a16="http://schemas.microsoft.com/office/drawing/2014/main" id="{5114F071-1ADC-CF08-F300-0AB90EE51CB1}"/>
                </a:ext>
              </a:extLst>
            </p:cNvPr>
            <p:cNvSpPr txBox="1"/>
            <p:nvPr/>
          </p:nvSpPr>
          <p:spPr>
            <a:xfrm>
              <a:off x="3620823" y="1786346"/>
              <a:ext cx="808301" cy="284742"/>
            </a:xfrm>
            <a:prstGeom prst="rect">
              <a:avLst/>
            </a:prstGeom>
            <a:noFill/>
          </p:spPr>
          <p:txBody>
            <a:bodyPr wrap="square" rtlCol="0">
              <a:spAutoFit/>
            </a:bodyPr>
            <a:lstStyle/>
            <a:p>
              <a:pPr algn="ctr"/>
              <a:r>
                <a:rPr lang="ja-JP" altLang="en-US" sz="1867" dirty="0">
                  <a:latin typeface="BIZ UDPGothic" panose="020B0400000000000000" pitchFamily="34" charset="-128"/>
                  <a:ea typeface="BIZ UDPGothic" panose="020B0400000000000000" pitchFamily="34" charset="-128"/>
                </a:rPr>
                <a:t>研究者</a:t>
              </a:r>
            </a:p>
          </p:txBody>
        </p:sp>
      </p:grpSp>
      <p:grpSp>
        <p:nvGrpSpPr>
          <p:cNvPr id="4" name="グループ化 3">
            <a:extLst>
              <a:ext uri="{FF2B5EF4-FFF2-40B4-BE49-F238E27FC236}">
                <a16:creationId xmlns:a16="http://schemas.microsoft.com/office/drawing/2014/main" id="{57BF1968-36F6-054B-8542-6F211E3BDF28}"/>
              </a:ext>
            </a:extLst>
          </p:cNvPr>
          <p:cNvGrpSpPr/>
          <p:nvPr/>
        </p:nvGrpSpPr>
        <p:grpSpPr>
          <a:xfrm>
            <a:off x="9166020" y="2881171"/>
            <a:ext cx="1281699" cy="2881344"/>
            <a:chOff x="6168752" y="1862043"/>
            <a:chExt cx="961274" cy="2161008"/>
          </a:xfrm>
        </p:grpSpPr>
        <p:cxnSp>
          <p:nvCxnSpPr>
            <p:cNvPr id="55" name="直線矢印コネクタ 54">
              <a:extLst>
                <a:ext uri="{FF2B5EF4-FFF2-40B4-BE49-F238E27FC236}">
                  <a16:creationId xmlns:a16="http://schemas.microsoft.com/office/drawing/2014/main" id="{7CE63517-CF8A-B2F5-D76A-0D7293414A27}"/>
                </a:ext>
              </a:extLst>
            </p:cNvPr>
            <p:cNvCxnSpPr>
              <a:cxnSpLocks/>
            </p:cNvCxnSpPr>
            <p:nvPr/>
          </p:nvCxnSpPr>
          <p:spPr>
            <a:xfrm flipV="1">
              <a:off x="6653022" y="1862043"/>
              <a:ext cx="0" cy="2161008"/>
            </a:xfrm>
            <a:prstGeom prst="straightConnector1">
              <a:avLst/>
            </a:prstGeom>
            <a:ln w="571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58" name="テキスト ボックス 57">
              <a:extLst>
                <a:ext uri="{FF2B5EF4-FFF2-40B4-BE49-F238E27FC236}">
                  <a16:creationId xmlns:a16="http://schemas.microsoft.com/office/drawing/2014/main" id="{B11D6494-8781-1CF3-F7AF-E072E93922E8}"/>
                </a:ext>
              </a:extLst>
            </p:cNvPr>
            <p:cNvSpPr txBox="1"/>
            <p:nvPr/>
          </p:nvSpPr>
          <p:spPr>
            <a:xfrm>
              <a:off x="6168752" y="2740260"/>
              <a:ext cx="961274" cy="438581"/>
            </a:xfrm>
            <a:prstGeom prst="rect">
              <a:avLst/>
            </a:prstGeom>
            <a:solidFill>
              <a:schemeClr val="accent6">
                <a:lumMod val="20000"/>
                <a:lumOff val="80000"/>
              </a:schemeClr>
            </a:solidFill>
          </p:spPr>
          <p:txBody>
            <a:bodyPr wrap="square" rtlCol="0">
              <a:spAutoFit/>
            </a:bodyPr>
            <a:lstStyle/>
            <a:p>
              <a:pPr algn="ctr"/>
              <a:r>
                <a:rPr lang="ja-JP" altLang="en-US" sz="1600" dirty="0">
                  <a:latin typeface="BIZ UDPGothic" panose="020B0400000000000000" pitchFamily="34" charset="-128"/>
                  <a:ea typeface="BIZ UDPGothic" panose="020B0400000000000000" pitchFamily="34" charset="-128"/>
                </a:rPr>
                <a:t>⑦登録完了報告</a:t>
              </a:r>
            </a:p>
          </p:txBody>
        </p:sp>
      </p:grpSp>
      <p:grpSp>
        <p:nvGrpSpPr>
          <p:cNvPr id="7" name="グループ化 6">
            <a:extLst>
              <a:ext uri="{FF2B5EF4-FFF2-40B4-BE49-F238E27FC236}">
                <a16:creationId xmlns:a16="http://schemas.microsoft.com/office/drawing/2014/main" id="{DE1E1C5E-CBE1-22E9-F655-9E24F32578BD}"/>
              </a:ext>
            </a:extLst>
          </p:cNvPr>
          <p:cNvGrpSpPr/>
          <p:nvPr/>
        </p:nvGrpSpPr>
        <p:grpSpPr>
          <a:xfrm>
            <a:off x="3533786" y="2937136"/>
            <a:ext cx="1832068" cy="2862425"/>
            <a:chOff x="2787960" y="1904016"/>
            <a:chExt cx="1374051" cy="2146819"/>
          </a:xfrm>
        </p:grpSpPr>
        <p:cxnSp>
          <p:nvCxnSpPr>
            <p:cNvPr id="56" name="直線矢印コネクタ 55">
              <a:extLst>
                <a:ext uri="{FF2B5EF4-FFF2-40B4-BE49-F238E27FC236}">
                  <a16:creationId xmlns:a16="http://schemas.microsoft.com/office/drawing/2014/main" id="{43132E49-4D57-E2C0-1848-1FE533A0C759}"/>
                </a:ext>
              </a:extLst>
            </p:cNvPr>
            <p:cNvCxnSpPr>
              <a:cxnSpLocks/>
            </p:cNvCxnSpPr>
            <p:nvPr/>
          </p:nvCxnSpPr>
          <p:spPr>
            <a:xfrm flipV="1">
              <a:off x="3453418" y="1904016"/>
              <a:ext cx="0" cy="2146819"/>
            </a:xfrm>
            <a:prstGeom prst="straightConnector1">
              <a:avLst/>
            </a:prstGeom>
            <a:ln w="57150">
              <a:solidFill>
                <a:schemeClr val="tx1"/>
              </a:solidFill>
              <a:prstDash val="sysDash"/>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59" name="テキスト ボックス 58">
              <a:extLst>
                <a:ext uri="{FF2B5EF4-FFF2-40B4-BE49-F238E27FC236}">
                  <a16:creationId xmlns:a16="http://schemas.microsoft.com/office/drawing/2014/main" id="{C83A36EB-4D48-6921-2824-06A48C061A5B}"/>
                </a:ext>
              </a:extLst>
            </p:cNvPr>
            <p:cNvSpPr txBox="1"/>
            <p:nvPr/>
          </p:nvSpPr>
          <p:spPr>
            <a:xfrm>
              <a:off x="2787960" y="2675411"/>
              <a:ext cx="1374051" cy="623248"/>
            </a:xfrm>
            <a:prstGeom prst="rect">
              <a:avLst/>
            </a:prstGeom>
            <a:solidFill>
              <a:schemeClr val="accent4">
                <a:lumMod val="20000"/>
                <a:lumOff val="80000"/>
              </a:schemeClr>
            </a:solidFill>
          </p:spPr>
          <p:txBody>
            <a:bodyPr wrap="square" rtlCol="0">
              <a:spAutoFit/>
            </a:bodyPr>
            <a:lstStyle/>
            <a:p>
              <a:pPr algn="ctr"/>
              <a:r>
                <a:rPr lang="ja-JP" altLang="en-US" sz="1600" dirty="0">
                  <a:latin typeface="BIZ UDPGothic" panose="020B0400000000000000" pitchFamily="34" charset="-128"/>
                  <a:ea typeface="BIZ UDPGothic" panose="020B0400000000000000" pitchFamily="34" charset="-128"/>
                </a:rPr>
                <a:t>③メタデータ項目・二次利用条件等の相談</a:t>
              </a:r>
              <a:endParaRPr lang="en-US" altLang="ja-JP" sz="1600" dirty="0">
                <a:latin typeface="BIZ UDPGothic" panose="020B0400000000000000" pitchFamily="34" charset="-128"/>
                <a:ea typeface="BIZ UDPGothic" panose="020B0400000000000000" pitchFamily="34" charset="-128"/>
              </a:endParaRPr>
            </a:p>
          </p:txBody>
        </p:sp>
      </p:grpSp>
      <p:sp>
        <p:nvSpPr>
          <p:cNvPr id="61" name="テキスト ボックス 60">
            <a:extLst>
              <a:ext uri="{FF2B5EF4-FFF2-40B4-BE49-F238E27FC236}">
                <a16:creationId xmlns:a16="http://schemas.microsoft.com/office/drawing/2014/main" id="{1DC3F8AA-4C50-9A82-8B27-E3215C73BE0D}"/>
              </a:ext>
            </a:extLst>
          </p:cNvPr>
          <p:cNvSpPr txBox="1"/>
          <p:nvPr/>
        </p:nvSpPr>
        <p:spPr>
          <a:xfrm>
            <a:off x="1741457" y="2057968"/>
            <a:ext cx="1716287" cy="830997"/>
          </a:xfrm>
          <a:prstGeom prst="rect">
            <a:avLst/>
          </a:prstGeom>
          <a:solidFill>
            <a:schemeClr val="accent5">
              <a:lumMod val="20000"/>
              <a:lumOff val="80000"/>
            </a:schemeClr>
          </a:solidFill>
        </p:spPr>
        <p:txBody>
          <a:bodyPr wrap="square" rtlCol="0">
            <a:spAutoFit/>
          </a:bodyPr>
          <a:lstStyle/>
          <a:p>
            <a:pPr algn="ctr"/>
            <a:r>
              <a:rPr lang="ja-JP" altLang="en-US" sz="1600" dirty="0">
                <a:latin typeface="BIZ UDPGothic" panose="020B0400000000000000" pitchFamily="34" charset="-128"/>
                <a:ea typeface="BIZ UDPGothic" panose="020B0400000000000000" pitchFamily="34" charset="-128"/>
              </a:rPr>
              <a:t>①データ作成者の同意・公開用データ準備</a:t>
            </a:r>
          </a:p>
        </p:txBody>
      </p:sp>
      <p:grpSp>
        <p:nvGrpSpPr>
          <p:cNvPr id="5" name="グループ化 4">
            <a:extLst>
              <a:ext uri="{FF2B5EF4-FFF2-40B4-BE49-F238E27FC236}">
                <a16:creationId xmlns:a16="http://schemas.microsoft.com/office/drawing/2014/main" id="{135AB310-C748-D0D7-D580-095EEC9FB44F}"/>
              </a:ext>
            </a:extLst>
          </p:cNvPr>
          <p:cNvGrpSpPr/>
          <p:nvPr/>
        </p:nvGrpSpPr>
        <p:grpSpPr>
          <a:xfrm>
            <a:off x="6804817" y="2937135"/>
            <a:ext cx="1921631" cy="2845539"/>
            <a:chOff x="4397849" y="1904016"/>
            <a:chExt cx="1441223" cy="2134154"/>
          </a:xfrm>
        </p:grpSpPr>
        <p:cxnSp>
          <p:nvCxnSpPr>
            <p:cNvPr id="72" name="直線矢印コネクタ 71">
              <a:extLst>
                <a:ext uri="{FF2B5EF4-FFF2-40B4-BE49-F238E27FC236}">
                  <a16:creationId xmlns:a16="http://schemas.microsoft.com/office/drawing/2014/main" id="{24035F17-C695-406E-2FEE-C8C4D252635D}"/>
                </a:ext>
              </a:extLst>
            </p:cNvPr>
            <p:cNvCxnSpPr>
              <a:cxnSpLocks/>
            </p:cNvCxnSpPr>
            <p:nvPr/>
          </p:nvCxnSpPr>
          <p:spPr>
            <a:xfrm>
              <a:off x="5126847" y="1904016"/>
              <a:ext cx="0" cy="2134154"/>
            </a:xfrm>
            <a:prstGeom prst="straightConnector1">
              <a:avLst/>
            </a:prstGeom>
            <a:ln w="571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75" name="テキスト ボックス 74">
              <a:extLst>
                <a:ext uri="{FF2B5EF4-FFF2-40B4-BE49-F238E27FC236}">
                  <a16:creationId xmlns:a16="http://schemas.microsoft.com/office/drawing/2014/main" id="{2D1894DB-B5A7-1D33-54C1-027488118FDF}"/>
                </a:ext>
              </a:extLst>
            </p:cNvPr>
            <p:cNvSpPr txBox="1"/>
            <p:nvPr/>
          </p:nvSpPr>
          <p:spPr>
            <a:xfrm>
              <a:off x="4397849" y="2661917"/>
              <a:ext cx="1441223" cy="623248"/>
            </a:xfrm>
            <a:prstGeom prst="rect">
              <a:avLst/>
            </a:prstGeom>
            <a:solidFill>
              <a:schemeClr val="accent5">
                <a:lumMod val="20000"/>
                <a:lumOff val="80000"/>
              </a:schemeClr>
            </a:solidFill>
          </p:spPr>
          <p:txBody>
            <a:bodyPr wrap="square" rtlCol="0">
              <a:spAutoFit/>
            </a:bodyPr>
            <a:lstStyle/>
            <a:p>
              <a:pPr algn="ctr"/>
              <a:r>
                <a:rPr lang="ja-JP" altLang="en-US" sz="1600" dirty="0">
                  <a:latin typeface="BIZ UDPGothic" panose="020B0400000000000000" pitchFamily="34" charset="-128"/>
                  <a:ea typeface="BIZ UDPGothic" panose="020B0400000000000000" pitchFamily="34" charset="-128"/>
                </a:rPr>
                <a:t>⑤公開用データ・メタデータ送付</a:t>
              </a:r>
              <a:endParaRPr lang="en-US" altLang="ja-JP" sz="1600" dirty="0">
                <a:latin typeface="BIZ UDPGothic" panose="020B0400000000000000" pitchFamily="34" charset="-128"/>
                <a:ea typeface="BIZ UDPGothic" panose="020B0400000000000000" pitchFamily="34" charset="-128"/>
              </a:endParaRPr>
            </a:p>
            <a:p>
              <a:pPr algn="ctr"/>
              <a:endParaRPr lang="en-US" altLang="ja-JP" sz="1600" dirty="0">
                <a:latin typeface="BIZ UDPGothic" panose="020B0400000000000000" pitchFamily="34" charset="-128"/>
                <a:ea typeface="BIZ UDPGothic" panose="020B0400000000000000" pitchFamily="34" charset="-128"/>
              </a:endParaRPr>
            </a:p>
          </p:txBody>
        </p:sp>
        <p:pic>
          <p:nvPicPr>
            <p:cNvPr id="64" name="図 63" descr="アイコン&#10;&#10;自動的に生成された説明">
              <a:extLst>
                <a:ext uri="{FF2B5EF4-FFF2-40B4-BE49-F238E27FC236}">
                  <a16:creationId xmlns:a16="http://schemas.microsoft.com/office/drawing/2014/main" id="{1CE79877-995A-5A5D-A1DE-5C8B90794EE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02962" y="3139668"/>
              <a:ext cx="372999" cy="373550"/>
            </a:xfrm>
            <a:prstGeom prst="rect">
              <a:avLst/>
            </a:prstGeom>
          </p:spPr>
        </p:pic>
        <p:pic>
          <p:nvPicPr>
            <p:cNvPr id="63" name="グラフィックス 62" descr="ドキュメント 枠線">
              <a:extLst>
                <a:ext uri="{FF2B5EF4-FFF2-40B4-BE49-F238E27FC236}">
                  <a16:creationId xmlns:a16="http://schemas.microsoft.com/office/drawing/2014/main" id="{35CFBFE7-91E4-CE80-0349-DEC66D707AC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206572" y="3130882"/>
              <a:ext cx="420624" cy="420624"/>
            </a:xfrm>
            <a:prstGeom prst="rect">
              <a:avLst/>
            </a:prstGeom>
          </p:spPr>
        </p:pic>
      </p:grpSp>
      <p:sp>
        <p:nvSpPr>
          <p:cNvPr id="76" name="テキスト ボックス 75">
            <a:extLst>
              <a:ext uri="{FF2B5EF4-FFF2-40B4-BE49-F238E27FC236}">
                <a16:creationId xmlns:a16="http://schemas.microsoft.com/office/drawing/2014/main" id="{1B8DACED-2458-D9A2-E4CA-8FCCD0E04308}"/>
              </a:ext>
            </a:extLst>
          </p:cNvPr>
          <p:cNvSpPr txBox="1"/>
          <p:nvPr/>
        </p:nvSpPr>
        <p:spPr>
          <a:xfrm>
            <a:off x="9219935" y="5849356"/>
            <a:ext cx="1360979" cy="338554"/>
          </a:xfrm>
          <a:prstGeom prst="rect">
            <a:avLst/>
          </a:prstGeom>
          <a:solidFill>
            <a:schemeClr val="accent6">
              <a:lumMod val="20000"/>
              <a:lumOff val="80000"/>
            </a:schemeClr>
          </a:solidFill>
        </p:spPr>
        <p:txBody>
          <a:bodyPr wrap="square" rtlCol="0">
            <a:spAutoFit/>
          </a:bodyPr>
          <a:lstStyle/>
          <a:p>
            <a:pPr algn="ctr"/>
            <a:r>
              <a:rPr lang="ja-JP" altLang="en-US" sz="1600" dirty="0">
                <a:latin typeface="BIZ UDPGothic" panose="020B0400000000000000" pitchFamily="34" charset="-128"/>
                <a:ea typeface="BIZ UDPGothic" panose="020B0400000000000000" pitchFamily="34" charset="-128"/>
              </a:rPr>
              <a:t>⑥登録作業</a:t>
            </a:r>
          </a:p>
        </p:txBody>
      </p:sp>
      <p:grpSp>
        <p:nvGrpSpPr>
          <p:cNvPr id="6" name="グループ化 5">
            <a:extLst>
              <a:ext uri="{FF2B5EF4-FFF2-40B4-BE49-F238E27FC236}">
                <a16:creationId xmlns:a16="http://schemas.microsoft.com/office/drawing/2014/main" id="{6534AF63-3FAD-068F-3D0C-5FD61DD1FC92}"/>
              </a:ext>
            </a:extLst>
          </p:cNvPr>
          <p:cNvGrpSpPr/>
          <p:nvPr/>
        </p:nvGrpSpPr>
        <p:grpSpPr>
          <a:xfrm>
            <a:off x="1877127" y="2954021"/>
            <a:ext cx="1371959" cy="2845539"/>
            <a:chOff x="1545466" y="1916681"/>
            <a:chExt cx="1028969" cy="2134154"/>
          </a:xfrm>
        </p:grpSpPr>
        <p:cxnSp>
          <p:nvCxnSpPr>
            <p:cNvPr id="57" name="直線矢印コネクタ 56">
              <a:extLst>
                <a:ext uri="{FF2B5EF4-FFF2-40B4-BE49-F238E27FC236}">
                  <a16:creationId xmlns:a16="http://schemas.microsoft.com/office/drawing/2014/main" id="{6AC66211-79FC-98CD-620A-975AF6406D9A}"/>
                </a:ext>
              </a:extLst>
            </p:cNvPr>
            <p:cNvCxnSpPr>
              <a:cxnSpLocks/>
            </p:cNvCxnSpPr>
            <p:nvPr/>
          </p:nvCxnSpPr>
          <p:spPr>
            <a:xfrm>
              <a:off x="2087321" y="1916681"/>
              <a:ext cx="0" cy="2134154"/>
            </a:xfrm>
            <a:prstGeom prst="straightConnector1">
              <a:avLst/>
            </a:prstGeom>
            <a:ln w="571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54" name="テキスト ボックス 53">
              <a:extLst>
                <a:ext uri="{FF2B5EF4-FFF2-40B4-BE49-F238E27FC236}">
                  <a16:creationId xmlns:a16="http://schemas.microsoft.com/office/drawing/2014/main" id="{3741119D-B190-25EB-440F-1BEA40938C2D}"/>
                </a:ext>
              </a:extLst>
            </p:cNvPr>
            <p:cNvSpPr txBox="1"/>
            <p:nvPr/>
          </p:nvSpPr>
          <p:spPr>
            <a:xfrm>
              <a:off x="1545466" y="2843079"/>
              <a:ext cx="1028969" cy="253915"/>
            </a:xfrm>
            <a:prstGeom prst="rect">
              <a:avLst/>
            </a:prstGeom>
            <a:solidFill>
              <a:schemeClr val="accent5">
                <a:lumMod val="20000"/>
                <a:lumOff val="80000"/>
              </a:schemeClr>
            </a:solidFill>
          </p:spPr>
          <p:txBody>
            <a:bodyPr wrap="square" rtlCol="0">
              <a:spAutoFit/>
            </a:bodyPr>
            <a:lstStyle/>
            <a:p>
              <a:r>
                <a:rPr lang="ja-JP" altLang="en-US" sz="1600" dirty="0">
                  <a:latin typeface="BIZ UDPGothic" panose="020B0400000000000000" pitchFamily="34" charset="-128"/>
                  <a:ea typeface="BIZ UDPGothic" panose="020B0400000000000000" pitchFamily="34" charset="-128"/>
                </a:rPr>
                <a:t>②登録依頼</a:t>
              </a:r>
            </a:p>
          </p:txBody>
        </p:sp>
      </p:grpSp>
      <p:sp>
        <p:nvSpPr>
          <p:cNvPr id="3" name="テキスト ボックス 2">
            <a:extLst>
              <a:ext uri="{FF2B5EF4-FFF2-40B4-BE49-F238E27FC236}">
                <a16:creationId xmlns:a16="http://schemas.microsoft.com/office/drawing/2014/main" id="{17719EA4-78FF-40B3-7C72-DAB3560D5320}"/>
              </a:ext>
            </a:extLst>
          </p:cNvPr>
          <p:cNvSpPr txBox="1"/>
          <p:nvPr/>
        </p:nvSpPr>
        <p:spPr>
          <a:xfrm>
            <a:off x="6919298" y="2235453"/>
            <a:ext cx="1716287" cy="584775"/>
          </a:xfrm>
          <a:prstGeom prst="rect">
            <a:avLst/>
          </a:prstGeom>
          <a:solidFill>
            <a:schemeClr val="accent5">
              <a:lumMod val="20000"/>
              <a:lumOff val="80000"/>
            </a:schemeClr>
          </a:solidFill>
        </p:spPr>
        <p:txBody>
          <a:bodyPr wrap="square" rtlCol="0">
            <a:spAutoFit/>
          </a:bodyPr>
          <a:lstStyle/>
          <a:p>
            <a:pPr algn="ctr"/>
            <a:r>
              <a:rPr lang="ja-JP" altLang="en-US" sz="1600" dirty="0">
                <a:latin typeface="BIZ UDPGothic" panose="020B0400000000000000" pitchFamily="34" charset="-128"/>
                <a:ea typeface="BIZ UDPGothic" panose="020B0400000000000000" pitchFamily="34" charset="-128"/>
              </a:rPr>
              <a:t>④メタデータ</a:t>
            </a:r>
            <a:endParaRPr lang="en-US" altLang="ja-JP" sz="1600" dirty="0">
              <a:latin typeface="BIZ UDPGothic" panose="020B0400000000000000" pitchFamily="34" charset="-128"/>
              <a:ea typeface="BIZ UDPGothic" panose="020B0400000000000000" pitchFamily="34" charset="-128"/>
            </a:endParaRPr>
          </a:p>
          <a:p>
            <a:pPr algn="ctr"/>
            <a:r>
              <a:rPr lang="ja-JP" altLang="en-US" sz="1600" dirty="0">
                <a:latin typeface="BIZ UDPGothic" panose="020B0400000000000000" pitchFamily="34" charset="-128"/>
                <a:ea typeface="BIZ UDPGothic" panose="020B0400000000000000" pitchFamily="34" charset="-128"/>
              </a:rPr>
              <a:t>作成</a:t>
            </a:r>
          </a:p>
        </p:txBody>
      </p:sp>
      <p:sp>
        <p:nvSpPr>
          <p:cNvPr id="8" name="テキスト ボックス 7">
            <a:extLst>
              <a:ext uri="{FF2B5EF4-FFF2-40B4-BE49-F238E27FC236}">
                <a16:creationId xmlns:a16="http://schemas.microsoft.com/office/drawing/2014/main" id="{3C1A75EC-0B7E-D707-9728-8A0EFF7A338F}"/>
              </a:ext>
            </a:extLst>
          </p:cNvPr>
          <p:cNvSpPr txBox="1"/>
          <p:nvPr/>
        </p:nvSpPr>
        <p:spPr>
          <a:xfrm>
            <a:off x="2359280" y="1244429"/>
            <a:ext cx="7460643" cy="369332"/>
          </a:xfrm>
          <a:prstGeom prst="rect">
            <a:avLst/>
          </a:prstGeom>
          <a:noFill/>
        </p:spPr>
        <p:txBody>
          <a:bodyPr wrap="square" rtlCol="0">
            <a:spAutoFit/>
          </a:bodyPr>
          <a:lstStyle/>
          <a:p>
            <a:pPr algn="ctr"/>
            <a:r>
              <a:rPr kumimoji="1" lang="ja-JP" altLang="en-US" dirty="0">
                <a:latin typeface="BIZ UDPGothic" panose="020B0400000000000000" pitchFamily="34" charset="-128"/>
                <a:ea typeface="BIZ UDPGothic" panose="020B0400000000000000" pitchFamily="34" charset="-128"/>
              </a:rPr>
              <a:t>機関リポジトリでの公開手順図（</a:t>
            </a:r>
            <a:r>
              <a:rPr lang="ja-JP" altLang="en-US" dirty="0">
                <a:latin typeface="BIZ UDPGothic" panose="020B0400000000000000" pitchFamily="34" charset="-128"/>
                <a:ea typeface="BIZ UDPGothic" panose="020B0400000000000000" pitchFamily="34" charset="-128"/>
              </a:rPr>
              <a:t>一例</a:t>
            </a:r>
            <a:r>
              <a:rPr kumimoji="1" lang="ja-JP" altLang="en-US" dirty="0">
                <a:latin typeface="BIZ UDPGothic" panose="020B0400000000000000" pitchFamily="34" charset="-128"/>
                <a:ea typeface="BIZ UDPGothic" panose="020B0400000000000000" pitchFamily="34" charset="-128"/>
              </a:rPr>
              <a:t>）</a:t>
            </a:r>
          </a:p>
        </p:txBody>
      </p:sp>
    </p:spTree>
    <p:extLst>
      <p:ext uri="{BB962C8B-B14F-4D97-AF65-F5344CB8AC3E}">
        <p14:creationId xmlns:p14="http://schemas.microsoft.com/office/powerpoint/2010/main" val="13194144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42B1EB9-DCC2-DCBA-B967-0AB055C95359}"/>
              </a:ext>
            </a:extLst>
          </p:cNvPr>
          <p:cNvSpPr>
            <a:spLocks noGrp="1"/>
          </p:cNvSpPr>
          <p:nvPr>
            <p:ph type="title"/>
          </p:nvPr>
        </p:nvSpPr>
        <p:spPr/>
        <p:txBody>
          <a:bodyPr/>
          <a:lstStyle/>
          <a:p>
            <a:r>
              <a:rPr kumimoji="1" lang="ja-JP" altLang="en-US" dirty="0"/>
              <a:t>メタデータの流通</a:t>
            </a:r>
          </a:p>
        </p:txBody>
      </p:sp>
      <p:sp>
        <p:nvSpPr>
          <p:cNvPr id="3" name="コンテンツ プレースホルダー 2">
            <a:extLst>
              <a:ext uri="{FF2B5EF4-FFF2-40B4-BE49-F238E27FC236}">
                <a16:creationId xmlns:a16="http://schemas.microsoft.com/office/drawing/2014/main" id="{EFA66B2B-03F0-5303-DC62-DAD0C3B0FF61}"/>
              </a:ext>
            </a:extLst>
          </p:cNvPr>
          <p:cNvSpPr>
            <a:spLocks noGrp="1"/>
          </p:cNvSpPr>
          <p:nvPr>
            <p:ph idx="1"/>
          </p:nvPr>
        </p:nvSpPr>
        <p:spPr>
          <a:xfrm>
            <a:off x="609600" y="1320532"/>
            <a:ext cx="10972800" cy="4525433"/>
          </a:xfrm>
        </p:spPr>
        <p:txBody>
          <a:bodyPr/>
          <a:lstStyle/>
          <a:p>
            <a:pPr marL="0" indent="0">
              <a:buNone/>
            </a:pPr>
            <a:r>
              <a:rPr lang="ja-JP" altLang="en-US" sz="2133" dirty="0"/>
              <a:t>メタデータは</a:t>
            </a:r>
            <a:r>
              <a:rPr lang="en-US" altLang="ja-JP" sz="2133" dirty="0"/>
              <a:t>NII(</a:t>
            </a:r>
            <a:r>
              <a:rPr lang="ja-JP" altLang="en-US" sz="2133" dirty="0"/>
              <a:t>国立情報学研究所</a:t>
            </a:r>
            <a:r>
              <a:rPr lang="en-US" altLang="ja-JP" sz="2133" dirty="0"/>
              <a:t>)</a:t>
            </a:r>
            <a:r>
              <a:rPr lang="ja-JP" altLang="en-US" sz="2133" dirty="0"/>
              <a:t>の</a:t>
            </a:r>
            <a:r>
              <a:rPr lang="en-US" altLang="ja-JP" sz="2133" dirty="0"/>
              <a:t>IRDB</a:t>
            </a:r>
            <a:r>
              <a:rPr lang="ja-JP" altLang="en-US" sz="2133" dirty="0"/>
              <a:t>というデータベースによって収集され各データベース等に流通する。</a:t>
            </a:r>
            <a:endParaRPr lang="en-US" altLang="ja-JP" sz="2133" dirty="0"/>
          </a:p>
          <a:p>
            <a:pPr marL="0" indent="0">
              <a:buNone/>
            </a:pPr>
            <a:endParaRPr lang="en-US" altLang="ja-JP" sz="2133" dirty="0"/>
          </a:p>
        </p:txBody>
      </p:sp>
      <p:grpSp>
        <p:nvGrpSpPr>
          <p:cNvPr id="21" name="グループ化 20">
            <a:extLst>
              <a:ext uri="{FF2B5EF4-FFF2-40B4-BE49-F238E27FC236}">
                <a16:creationId xmlns:a16="http://schemas.microsoft.com/office/drawing/2014/main" id="{81D70FDF-B9C6-9E8F-705A-4A3110DD2BFC}"/>
              </a:ext>
            </a:extLst>
          </p:cNvPr>
          <p:cNvGrpSpPr/>
          <p:nvPr/>
        </p:nvGrpSpPr>
        <p:grpSpPr>
          <a:xfrm>
            <a:off x="1425573" y="2285768"/>
            <a:ext cx="10766427" cy="4218212"/>
            <a:chOff x="745652" y="1914776"/>
            <a:chExt cx="8137091" cy="3422242"/>
          </a:xfrm>
        </p:grpSpPr>
        <p:pic>
          <p:nvPicPr>
            <p:cNvPr id="4" name="図 3" descr="スクリーンショットの画面&#10;&#10;自動的に生成された説明">
              <a:extLst>
                <a:ext uri="{FF2B5EF4-FFF2-40B4-BE49-F238E27FC236}">
                  <a16:creationId xmlns:a16="http://schemas.microsoft.com/office/drawing/2014/main" id="{512855B3-264C-BDDF-D8C5-DE9DC038C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652" y="1914776"/>
              <a:ext cx="7941148" cy="2735962"/>
            </a:xfrm>
            <a:prstGeom prst="snip2DiagRect">
              <a:avLst>
                <a:gd name="adj1" fmla="val 4839"/>
                <a:gd name="adj2" fmla="val 24963"/>
              </a:avLst>
            </a:prstGeom>
          </p:spPr>
        </p:pic>
        <p:sp>
          <p:nvSpPr>
            <p:cNvPr id="11" name="テキスト ボックス 20">
              <a:extLst>
                <a:ext uri="{FF2B5EF4-FFF2-40B4-BE49-F238E27FC236}">
                  <a16:creationId xmlns:a16="http://schemas.microsoft.com/office/drawing/2014/main" id="{CFC585EA-C09A-D8EC-CADF-9AA5C3B5335E}"/>
                </a:ext>
              </a:extLst>
            </p:cNvPr>
            <p:cNvSpPr txBox="1"/>
            <p:nvPr/>
          </p:nvSpPr>
          <p:spPr>
            <a:xfrm>
              <a:off x="745652" y="4114853"/>
              <a:ext cx="2732834" cy="183165"/>
            </a:xfrm>
            <a:prstGeom prst="rect">
              <a:avLst/>
            </a:prstGeom>
            <a:noFill/>
          </p:spPr>
          <p:txBody>
            <a:bodyPr wrap="square" lIns="0" tIns="0" rIns="0" b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ja-JP" altLang="en-US" sz="1467" dirty="0">
                  <a:latin typeface="BIZ UDPGothic" panose="020B0400000000000000" pitchFamily="34" charset="-128"/>
                  <a:ea typeface="BIZ UDPGothic" panose="020B0400000000000000" pitchFamily="34" charset="-128"/>
                </a:rPr>
                <a:t>・</a:t>
              </a:r>
              <a:r>
                <a:rPr lang="en-US" altLang="ja-JP" sz="1467" dirty="0">
                  <a:latin typeface="BIZ UDPGothic" panose="020B0400000000000000" pitchFamily="34" charset="-128"/>
                  <a:ea typeface="BIZ UDPGothic" panose="020B0400000000000000" pitchFamily="34" charset="-128"/>
                </a:rPr>
                <a:t>Google Scholar</a:t>
              </a:r>
            </a:p>
          </p:txBody>
        </p:sp>
        <p:sp>
          <p:nvSpPr>
            <p:cNvPr id="12" name="テキスト ボックス 11">
              <a:extLst>
                <a:ext uri="{FF2B5EF4-FFF2-40B4-BE49-F238E27FC236}">
                  <a16:creationId xmlns:a16="http://schemas.microsoft.com/office/drawing/2014/main" id="{7C6C2AEF-4724-5851-5E8A-5CE2AE064894}"/>
                </a:ext>
              </a:extLst>
            </p:cNvPr>
            <p:cNvSpPr txBox="1"/>
            <p:nvPr/>
          </p:nvSpPr>
          <p:spPr>
            <a:xfrm>
              <a:off x="844731" y="3121157"/>
              <a:ext cx="949235" cy="47442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pPr algn="ctr"/>
              <a:r>
                <a:rPr lang="ja-JP" altLang="en-US" sz="1600" dirty="0">
                  <a:latin typeface="BIZ UDPGothic" panose="020B0400000000000000" pitchFamily="34" charset="-128"/>
                  <a:ea typeface="BIZ UDPGothic" panose="020B0400000000000000" pitchFamily="34" charset="-128"/>
                </a:rPr>
                <a:t>機関</a:t>
              </a:r>
              <a:endParaRPr lang="en-US" altLang="ja-JP" sz="1600" dirty="0">
                <a:latin typeface="BIZ UDPGothic" panose="020B0400000000000000" pitchFamily="34" charset="-128"/>
                <a:ea typeface="BIZ UDPGothic" panose="020B0400000000000000" pitchFamily="34" charset="-128"/>
              </a:endParaRPr>
            </a:p>
            <a:p>
              <a:pPr algn="ctr"/>
              <a:r>
                <a:rPr lang="ja-JP" altLang="en-US" sz="1600" dirty="0">
                  <a:latin typeface="BIZ UDPGothic" panose="020B0400000000000000" pitchFamily="34" charset="-128"/>
                  <a:ea typeface="BIZ UDPGothic" panose="020B0400000000000000" pitchFamily="34" charset="-128"/>
                </a:rPr>
                <a:t>リポジトリ</a:t>
              </a:r>
            </a:p>
          </p:txBody>
        </p:sp>
        <p:sp>
          <p:nvSpPr>
            <p:cNvPr id="15" name="テキスト ボックス 14">
              <a:extLst>
                <a:ext uri="{FF2B5EF4-FFF2-40B4-BE49-F238E27FC236}">
                  <a16:creationId xmlns:a16="http://schemas.microsoft.com/office/drawing/2014/main" id="{F2A699A9-B827-03D4-C33E-B19442CEE717}"/>
                </a:ext>
              </a:extLst>
            </p:cNvPr>
            <p:cNvSpPr txBox="1"/>
            <p:nvPr/>
          </p:nvSpPr>
          <p:spPr>
            <a:xfrm>
              <a:off x="6000205" y="4718902"/>
              <a:ext cx="1306286" cy="424489"/>
            </a:xfrm>
            <a:prstGeom prst="rect">
              <a:avLst/>
            </a:prstGeom>
            <a:noFill/>
            <a:ln w="28575">
              <a:solidFill>
                <a:schemeClr val="bg1">
                  <a:lumMod val="75000"/>
                </a:schemeClr>
              </a:solidFill>
            </a:ln>
          </p:spPr>
          <p:txBody>
            <a:bodyPr wrap="square" rtlCol="0">
              <a:spAutoFit/>
            </a:bodyPr>
            <a:lstStyle/>
            <a:p>
              <a:r>
                <a:rPr lang="ja-JP" altLang="ja-JP" sz="1400" dirty="0">
                  <a:latin typeface="BIZ UDPGothic" panose="020B0400000000000000" pitchFamily="34" charset="-128"/>
                  <a:ea typeface="BIZ UDPGothic" panose="020B0400000000000000" pitchFamily="34" charset="-128"/>
                  <a:cs typeface="Arial" panose="020B0604020202020204" pitchFamily="34" charset="0"/>
                </a:rPr>
                <a:t>データカタログ</a:t>
              </a:r>
              <a:endParaRPr lang="en-US" altLang="ja-JP" sz="1400" dirty="0">
                <a:latin typeface="BIZ UDPGothic" panose="020B0400000000000000" pitchFamily="34" charset="-128"/>
                <a:ea typeface="BIZ UDPGothic" panose="020B0400000000000000" pitchFamily="34" charset="-128"/>
                <a:cs typeface="Arial" panose="020B0604020202020204" pitchFamily="34" charset="0"/>
              </a:endParaRPr>
            </a:p>
            <a:p>
              <a:r>
                <a:rPr lang="ja-JP" altLang="ja-JP" sz="1400" dirty="0">
                  <a:latin typeface="BIZ UDPGothic" panose="020B0400000000000000" pitchFamily="34" charset="-128"/>
                  <a:ea typeface="BIZ UDPGothic" panose="020B0400000000000000" pitchFamily="34" charset="-128"/>
                  <a:cs typeface="Arial" panose="020B0604020202020204" pitchFamily="34" charset="0"/>
                </a:rPr>
                <a:t>横断検索システム</a:t>
              </a:r>
              <a:endParaRPr lang="ja-JP" altLang="en-US" sz="1400" dirty="0">
                <a:latin typeface="BIZ UDPGothic" panose="020B0400000000000000" pitchFamily="34" charset="-128"/>
                <a:ea typeface="BIZ UDPGothic" panose="020B0400000000000000" pitchFamily="34" charset="-128"/>
              </a:endParaRPr>
            </a:p>
          </p:txBody>
        </p:sp>
        <p:sp>
          <p:nvSpPr>
            <p:cNvPr id="18" name="矢印: 上向き折線 17">
              <a:extLst>
                <a:ext uri="{FF2B5EF4-FFF2-40B4-BE49-F238E27FC236}">
                  <a16:creationId xmlns:a16="http://schemas.microsoft.com/office/drawing/2014/main" id="{9E7949D5-7694-5145-B330-8568A1708C8B}"/>
                </a:ext>
              </a:extLst>
            </p:cNvPr>
            <p:cNvSpPr/>
            <p:nvPr/>
          </p:nvSpPr>
          <p:spPr>
            <a:xfrm rot="5400000">
              <a:off x="5492527" y="4583293"/>
              <a:ext cx="491587" cy="381922"/>
            </a:xfrm>
            <a:prstGeom prst="bentUpArrow">
              <a:avLst/>
            </a:prstGeom>
            <a:solidFill>
              <a:schemeClr val="bg1">
                <a:lumMod val="7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a typeface="BIZ UDPGothic" panose="020B0400000000000000" pitchFamily="34" charset="-128"/>
              </a:endParaRPr>
            </a:p>
          </p:txBody>
        </p:sp>
        <p:sp>
          <p:nvSpPr>
            <p:cNvPr id="19" name="矢印: 右 18">
              <a:extLst>
                <a:ext uri="{FF2B5EF4-FFF2-40B4-BE49-F238E27FC236}">
                  <a16:creationId xmlns:a16="http://schemas.microsoft.com/office/drawing/2014/main" id="{0CAA69AD-601A-1DCD-1DF9-1F629F06288B}"/>
                </a:ext>
              </a:extLst>
            </p:cNvPr>
            <p:cNvSpPr/>
            <p:nvPr/>
          </p:nvSpPr>
          <p:spPr>
            <a:xfrm>
              <a:off x="7358743" y="4868091"/>
              <a:ext cx="287383" cy="151957"/>
            </a:xfrm>
            <a:prstGeom prst="rightArrow">
              <a:avLst/>
            </a:prstGeom>
            <a:solidFill>
              <a:schemeClr val="bg1">
                <a:lumMod val="7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a typeface="BIZ UDPGothic" panose="020B0400000000000000" pitchFamily="34" charset="-128"/>
              </a:endParaRPr>
            </a:p>
          </p:txBody>
        </p:sp>
        <p:sp>
          <p:nvSpPr>
            <p:cNvPr id="20" name="テキスト ボックス 19">
              <a:extLst>
                <a:ext uri="{FF2B5EF4-FFF2-40B4-BE49-F238E27FC236}">
                  <a16:creationId xmlns:a16="http://schemas.microsoft.com/office/drawing/2014/main" id="{A84332BE-5FAC-5702-A777-064E16575E9A}"/>
                </a:ext>
              </a:extLst>
            </p:cNvPr>
            <p:cNvSpPr txBox="1"/>
            <p:nvPr/>
          </p:nvSpPr>
          <p:spPr>
            <a:xfrm>
              <a:off x="7646127" y="4712613"/>
              <a:ext cx="1236616" cy="624405"/>
            </a:xfrm>
            <a:prstGeom prst="rect">
              <a:avLst/>
            </a:prstGeom>
            <a:noFill/>
          </p:spPr>
          <p:txBody>
            <a:bodyPr wrap="square" rtlCol="0">
              <a:spAutoFit/>
            </a:bodyPr>
            <a:lstStyle/>
            <a:p>
              <a:r>
                <a:rPr lang="en-US" altLang="ja-JP" sz="1467" dirty="0">
                  <a:latin typeface="BIZ UDPGothic" panose="020B0400000000000000" pitchFamily="34" charset="-128"/>
                  <a:ea typeface="BIZ UDPGothic" panose="020B0400000000000000" pitchFamily="34" charset="-128"/>
                </a:rPr>
                <a:t>Google Dataset Search</a:t>
              </a:r>
              <a:endParaRPr lang="ja-JP" altLang="en-US" sz="1467" dirty="0">
                <a:latin typeface="BIZ UDPGothic" panose="020B0400000000000000" pitchFamily="34" charset="-128"/>
                <a:ea typeface="BIZ UDPGothic" panose="020B0400000000000000" pitchFamily="34" charset="-128"/>
              </a:endParaRPr>
            </a:p>
          </p:txBody>
        </p:sp>
        <p:sp>
          <p:nvSpPr>
            <p:cNvPr id="14" name="矢印: 下 13">
              <a:extLst>
                <a:ext uri="{FF2B5EF4-FFF2-40B4-BE49-F238E27FC236}">
                  <a16:creationId xmlns:a16="http://schemas.microsoft.com/office/drawing/2014/main" id="{8C7E6FFD-CA62-362B-E435-E2F3BF93A988}"/>
                </a:ext>
              </a:extLst>
            </p:cNvPr>
            <p:cNvSpPr/>
            <p:nvPr/>
          </p:nvSpPr>
          <p:spPr>
            <a:xfrm rot="10800000">
              <a:off x="1205520" y="3717975"/>
              <a:ext cx="227656" cy="360000"/>
            </a:xfrm>
            <a:prstGeom prst="downArrow">
              <a:avLst/>
            </a:prstGeom>
            <a:solidFill>
              <a:srgbClr val="B4B4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ja-JP" altLang="en-US" sz="2400">
                <a:latin typeface="BIZ UDPGothic" panose="020B0400000000000000" pitchFamily="34" charset="-128"/>
                <a:ea typeface="BIZ UDPGothic" panose="020B0400000000000000" pitchFamily="34" charset="-128"/>
              </a:endParaRPr>
            </a:p>
          </p:txBody>
        </p:sp>
      </p:grpSp>
      <p:sp>
        <p:nvSpPr>
          <p:cNvPr id="22" name="テキスト ボックス 21">
            <a:extLst>
              <a:ext uri="{FF2B5EF4-FFF2-40B4-BE49-F238E27FC236}">
                <a16:creationId xmlns:a16="http://schemas.microsoft.com/office/drawing/2014/main" id="{F0E9F89D-367E-864B-712C-D62E7F2CA0BA}"/>
              </a:ext>
            </a:extLst>
          </p:cNvPr>
          <p:cNvSpPr txBox="1"/>
          <p:nvPr/>
        </p:nvSpPr>
        <p:spPr>
          <a:xfrm>
            <a:off x="1" y="6527346"/>
            <a:ext cx="11893575" cy="297454"/>
          </a:xfrm>
          <a:prstGeom prst="rect">
            <a:avLst/>
          </a:prstGeom>
          <a:solidFill>
            <a:schemeClr val="bg1">
              <a:lumMod val="95000"/>
            </a:schemeClr>
          </a:solidFill>
        </p:spPr>
        <p:txBody>
          <a:bodyPr wrap="square">
            <a:spAutoFit/>
          </a:bodyPr>
          <a:lstStyle/>
          <a:p>
            <a:r>
              <a:rPr lang="ja-JP" altLang="en-US" sz="1333">
                <a:latin typeface="BIZ UDPGothic" panose="020B0400000000000000" pitchFamily="34" charset="-128"/>
                <a:ea typeface="BIZ UDPGothic" panose="020B0400000000000000" pitchFamily="34" charset="-128"/>
              </a:rPr>
              <a:t>国立情報学研究所（</a:t>
            </a:r>
            <a:r>
              <a:rPr lang="en-US" altLang="ja-JP" sz="1333" dirty="0">
                <a:latin typeface="BIZ UDPGothic" panose="020B0400000000000000" pitchFamily="34" charset="-128"/>
                <a:ea typeface="BIZ UDPGothic" panose="020B0400000000000000" pitchFamily="34" charset="-128"/>
              </a:rPr>
              <a:t>n.d.</a:t>
            </a:r>
            <a:r>
              <a:rPr lang="ja-JP" altLang="en-US" sz="1333">
                <a:latin typeface="BIZ UDPGothic" panose="020B0400000000000000" pitchFamily="34" charset="-128"/>
                <a:ea typeface="BIZ UDPGothic" panose="020B0400000000000000" pitchFamily="34" charset="-128"/>
              </a:rPr>
              <a:t>）「学術機関リポジトリデータベースサポート」</a:t>
            </a:r>
            <a:r>
              <a:rPr lang="en-US" altLang="ja-JP" sz="1333" dirty="0">
                <a:latin typeface="BIZ UDPGothic" panose="020B0400000000000000" pitchFamily="34" charset="-128"/>
                <a:ea typeface="BIZ UDPGothic" panose="020B0400000000000000" pitchFamily="34" charset="-128"/>
              </a:rPr>
              <a:t>.</a:t>
            </a:r>
            <a:r>
              <a:rPr lang="ja-JP" altLang="en-US" sz="1333">
                <a:latin typeface="BIZ UDPGothic" panose="020B0400000000000000" pitchFamily="34" charset="-128"/>
                <a:ea typeface="BIZ UDPGothic" panose="020B0400000000000000" pitchFamily="34" charset="-128"/>
              </a:rPr>
              <a:t> </a:t>
            </a:r>
            <a:r>
              <a:rPr lang="ja-JP" altLang="en-US" sz="1333">
                <a:latin typeface="BIZ UDPGothic" panose="020B0400000000000000" pitchFamily="34" charset="-128"/>
                <a:ea typeface="BIZ UDPGothic" panose="020B0400000000000000" pitchFamily="34" charset="-128"/>
                <a:hlinkClick r:id="rId4"/>
              </a:rPr>
              <a:t>https</a:t>
            </a:r>
            <a:r>
              <a:rPr lang="ja-JP" altLang="en-US" sz="1333" dirty="0">
                <a:latin typeface="BIZ UDPGothic" panose="020B0400000000000000" pitchFamily="34" charset="-128"/>
                <a:ea typeface="BIZ UDPGothic" panose="020B0400000000000000" pitchFamily="34" charset="-128"/>
                <a:hlinkClick r:id="rId4"/>
              </a:rPr>
              <a:t>://support.irdb.nii.ac.jp</a:t>
            </a:r>
            <a:r>
              <a:rPr lang="ja-JP" altLang="en-US" sz="1333">
                <a:latin typeface="BIZ UDPGothic" panose="020B0400000000000000" pitchFamily="34" charset="-128"/>
                <a:ea typeface="BIZ UDPGothic" panose="020B0400000000000000" pitchFamily="34" charset="-128"/>
                <a:hlinkClick r:id="rId4"/>
              </a:rPr>
              <a:t>/ja</a:t>
            </a:r>
            <a:r>
              <a:rPr lang="ja-JP" altLang="en-US" sz="1333">
                <a:latin typeface="BIZ UDPGothic" panose="020B0400000000000000" pitchFamily="34" charset="-128"/>
                <a:ea typeface="BIZ UDPGothic" panose="020B0400000000000000" pitchFamily="34" charset="-128"/>
              </a:rPr>
              <a:t>を加工。</a:t>
            </a:r>
            <a:endParaRPr lang="ja-JP" altLang="en-US" sz="1333" dirty="0">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9908286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B9B4EB9-F015-AD95-9C44-534DCB84C950}"/>
              </a:ext>
            </a:extLst>
          </p:cNvPr>
          <p:cNvSpPr>
            <a:spLocks noGrp="1"/>
          </p:cNvSpPr>
          <p:nvPr>
            <p:ph type="title"/>
          </p:nvPr>
        </p:nvSpPr>
        <p:spPr/>
        <p:txBody>
          <a:bodyPr/>
          <a:lstStyle/>
          <a:p>
            <a:r>
              <a:rPr kumimoji="1" lang="ja-JP" altLang="en-US"/>
              <a:t>参照資料</a:t>
            </a:r>
          </a:p>
        </p:txBody>
      </p:sp>
      <p:sp>
        <p:nvSpPr>
          <p:cNvPr id="3" name="コンテンツ プレースホルダー 2">
            <a:extLst>
              <a:ext uri="{FF2B5EF4-FFF2-40B4-BE49-F238E27FC236}">
                <a16:creationId xmlns:a16="http://schemas.microsoft.com/office/drawing/2014/main" id="{C4123556-B354-75CA-F908-B75BE16F6745}"/>
              </a:ext>
            </a:extLst>
          </p:cNvPr>
          <p:cNvSpPr>
            <a:spLocks noGrp="1"/>
          </p:cNvSpPr>
          <p:nvPr>
            <p:ph idx="1"/>
          </p:nvPr>
        </p:nvSpPr>
        <p:spPr/>
        <p:txBody>
          <a:bodyPr>
            <a:normAutofit fontScale="40000" lnSpcReduction="20000"/>
          </a:bodyPr>
          <a:lstStyle/>
          <a:p>
            <a:pPr>
              <a:lnSpc>
                <a:spcPct val="120000"/>
              </a:lnSpc>
            </a:pPr>
            <a:r>
              <a:rPr lang="ja-JP" altLang="en-US" dirty="0">
                <a:latin typeface="BIZ UDPGothic" panose="020B0400000000000000" pitchFamily="34" charset="-128"/>
                <a:ea typeface="BIZ UDPGothic" panose="020B0400000000000000" pitchFamily="34" charset="-128"/>
              </a:rPr>
              <a:t>学術機関リポジトリ構築連携支援事業（</a:t>
            </a:r>
            <a:r>
              <a:rPr lang="en-US" altLang="ja-JP" dirty="0">
                <a:latin typeface="BIZ UDPGothic" panose="020B0400000000000000" pitchFamily="34" charset="-128"/>
                <a:ea typeface="BIZ UDPGothic" panose="020B0400000000000000" pitchFamily="34" charset="-128"/>
              </a:rPr>
              <a:t>2023, 4, 6</a:t>
            </a:r>
            <a:r>
              <a:rPr lang="ja-JP" altLang="en-US" dirty="0">
                <a:latin typeface="BIZ UDPGothic" panose="020B0400000000000000" pitchFamily="34" charset="-128"/>
                <a:ea typeface="BIZ UDPGothic" panose="020B0400000000000000" pitchFamily="34" charset="-128"/>
              </a:rPr>
              <a:t>）「機関リポジトリ公開数とコンテンツ数の推移」 </a:t>
            </a:r>
            <a:r>
              <a:rPr lang="en-US" altLang="ja-JP" dirty="0">
                <a:latin typeface="BIZ UDPGothic" panose="020B0400000000000000" pitchFamily="34" charset="-128"/>
                <a:ea typeface="BIZ UDPGothic" panose="020B0400000000000000" pitchFamily="34" charset="-128"/>
                <a:hlinkClick r:id="rId3"/>
              </a:rPr>
              <a:t>https://www.nii.ac.jp/irp/archive/statistic/</a:t>
            </a:r>
            <a:endParaRPr lang="en-US" altLang="ja-JP" dirty="0">
              <a:solidFill>
                <a:prstClr val="black"/>
              </a:solidFill>
              <a:latin typeface="BIZ UDPGothic" panose="020B0400000000000000" pitchFamily="34" charset="-128"/>
              <a:ea typeface="BIZ UDPGothic" panose="020B0400000000000000" pitchFamily="34" charset="-128"/>
            </a:endParaRPr>
          </a:p>
          <a:p>
            <a:pPr>
              <a:lnSpc>
                <a:spcPct val="120000"/>
              </a:lnSpc>
            </a:pPr>
            <a:r>
              <a:rPr lang="ja-JP" altLang="en-US" sz="4400" dirty="0">
                <a:latin typeface="BIZ UDPGothic" panose="020B0400000000000000" pitchFamily="34" charset="-128"/>
                <a:ea typeface="BIZ UDPGothic" panose="020B0400000000000000" pitchFamily="34" charset="-128"/>
              </a:rPr>
              <a:t>九州大学データ駆動イノベーション推進本部研究データ管理支援部門</a:t>
            </a:r>
            <a:r>
              <a:rPr lang="en-US" altLang="ja-JP" sz="4400" dirty="0">
                <a:latin typeface="BIZ UDPGothic" panose="020B0400000000000000" pitchFamily="34" charset="-128"/>
                <a:ea typeface="BIZ UDPGothic" panose="020B0400000000000000" pitchFamily="34" charset="-128"/>
              </a:rPr>
              <a:t>, </a:t>
            </a:r>
            <a:r>
              <a:rPr lang="zh-TW" altLang="en-US" sz="4400" dirty="0">
                <a:latin typeface="BIZ UDPGothic" panose="020B0400000000000000" pitchFamily="34" charset="-128"/>
                <a:ea typeface="BIZ UDPGothic" panose="020B0400000000000000" pitchFamily="34" charset="-128"/>
              </a:rPr>
              <a:t>九州大学附属図書館図書館</a:t>
            </a:r>
            <a:r>
              <a:rPr lang="en-US" altLang="zh-TW" sz="4400" dirty="0">
                <a:latin typeface="BIZ UDPGothic" panose="020B0400000000000000" pitchFamily="34" charset="-128"/>
                <a:ea typeface="BIZ UDPGothic" panose="020B0400000000000000" pitchFamily="34" charset="-128"/>
              </a:rPr>
              <a:t>DX</a:t>
            </a:r>
            <a:r>
              <a:rPr lang="zh-TW" altLang="en-US" sz="4400" dirty="0">
                <a:latin typeface="BIZ UDPGothic" panose="020B0400000000000000" pitchFamily="34" charset="-128"/>
                <a:ea typeface="BIZ UDPGothic" panose="020B0400000000000000" pitchFamily="34" charset="-128"/>
              </a:rPr>
              <a:t>支援室</a:t>
            </a:r>
            <a:r>
              <a:rPr lang="ja-JP" altLang="en-US" sz="4400" dirty="0">
                <a:latin typeface="BIZ UDPGothic" panose="020B0400000000000000" pitchFamily="34" charset="-128"/>
                <a:ea typeface="BIZ UDPGothic" panose="020B0400000000000000" pitchFamily="34" charset="-128"/>
              </a:rPr>
              <a:t>（</a:t>
            </a:r>
            <a:r>
              <a:rPr lang="en-US" altLang="ja-JP" sz="4400" dirty="0">
                <a:latin typeface="BIZ UDPGothic" panose="020B0400000000000000" pitchFamily="34" charset="-128"/>
                <a:ea typeface="BIZ UDPGothic" panose="020B0400000000000000" pitchFamily="34" charset="-128"/>
              </a:rPr>
              <a:t>2023, 08</a:t>
            </a:r>
            <a:r>
              <a:rPr lang="ja-JP" altLang="en-US" sz="4400" dirty="0">
                <a:latin typeface="BIZ UDPGothic" panose="020B0400000000000000" pitchFamily="34" charset="-128"/>
                <a:ea typeface="BIZ UDPGothic" panose="020B0400000000000000" pitchFamily="34" charset="-128"/>
              </a:rPr>
              <a:t>）「はじめよう、研究データ管理」</a:t>
            </a:r>
            <a:r>
              <a:rPr lang="en-US" altLang="ja-JP" sz="4400" dirty="0">
                <a:latin typeface="BIZ UDPGothic" panose="020B0400000000000000" pitchFamily="34" charset="-128"/>
                <a:ea typeface="BIZ UDPGothic" panose="020B0400000000000000" pitchFamily="34" charset="-128"/>
              </a:rPr>
              <a:t>, 5_</a:t>
            </a:r>
            <a:r>
              <a:rPr lang="ja-JP" altLang="en-US" sz="4400" dirty="0">
                <a:latin typeface="BIZ UDPGothic" panose="020B0400000000000000" pitchFamily="34" charset="-128"/>
                <a:ea typeface="BIZ UDPGothic" panose="020B0400000000000000" pitchFamily="34" charset="-128"/>
              </a:rPr>
              <a:t>研究データの公開</a:t>
            </a:r>
            <a:r>
              <a:rPr lang="en-US" altLang="ja-JP" sz="4400" dirty="0">
                <a:latin typeface="BIZ UDPGothic" panose="020B0400000000000000" pitchFamily="34" charset="-128"/>
                <a:ea typeface="BIZ UDPGothic" panose="020B0400000000000000" pitchFamily="34" charset="-128"/>
              </a:rPr>
              <a:t>_202407</a:t>
            </a:r>
            <a:r>
              <a:rPr lang="ja-JP" altLang="en-US" sz="4400" dirty="0">
                <a:latin typeface="BIZ UDPGothic" panose="020B0400000000000000" pitchFamily="34" charset="-128"/>
                <a:ea typeface="BIZ UDPGothic" panose="020B0400000000000000" pitchFamily="34" charset="-128"/>
              </a:rPr>
              <a:t>改訂</a:t>
            </a:r>
            <a:r>
              <a:rPr lang="en-US" altLang="ja-JP" sz="4400" dirty="0">
                <a:latin typeface="BIZ UDPGothic" panose="020B0400000000000000" pitchFamily="34" charset="-128"/>
                <a:ea typeface="BIZ UDPGothic" panose="020B0400000000000000" pitchFamily="34" charset="-128"/>
              </a:rPr>
              <a:t>,  </a:t>
            </a:r>
            <a:r>
              <a:rPr lang="en-US" altLang="ja-JP" sz="4400" dirty="0">
                <a:latin typeface="BIZ UDPGothic" panose="020B0400000000000000" pitchFamily="34" charset="-128"/>
                <a:ea typeface="BIZ UDPGothic" panose="020B0400000000000000" pitchFamily="34" charset="-128"/>
                <a:hlinkClick r:id="rId4"/>
              </a:rPr>
              <a:t>https://doi.org/10.15017/6796147</a:t>
            </a:r>
            <a:r>
              <a:rPr lang="ja-JP" altLang="en-US" sz="4400" dirty="0">
                <a:latin typeface="BIZ UDPGothic" panose="020B0400000000000000" pitchFamily="34" charset="-128"/>
                <a:ea typeface="BIZ UDPGothic" panose="020B0400000000000000" pitchFamily="34" charset="-128"/>
              </a:rPr>
              <a:t>　</a:t>
            </a:r>
            <a:endParaRPr lang="en-US" altLang="ja-JP" dirty="0">
              <a:solidFill>
                <a:prstClr val="black"/>
              </a:solidFill>
              <a:latin typeface="BIZ UDPGothic" panose="020B0400000000000000" pitchFamily="34" charset="-128"/>
              <a:ea typeface="BIZ UDPGothic" panose="020B0400000000000000" pitchFamily="34" charset="-128"/>
            </a:endParaRPr>
          </a:p>
          <a:p>
            <a:pPr>
              <a:lnSpc>
                <a:spcPct val="120000"/>
              </a:lnSpc>
            </a:pPr>
            <a:r>
              <a:rPr lang="ja-JP" altLang="en-US" dirty="0">
                <a:solidFill>
                  <a:prstClr val="black"/>
                </a:solidFill>
                <a:latin typeface="BIZ UDPGothic" panose="020B0400000000000000" pitchFamily="34" charset="-128"/>
                <a:ea typeface="BIZ UDPGothic" panose="020B0400000000000000" pitchFamily="34" charset="-128"/>
              </a:rPr>
              <a:t>研究データ利活用協議会・リサーチデータサイテーション小委員会（</a:t>
            </a:r>
            <a:r>
              <a:rPr lang="en-US" altLang="ja-JP" dirty="0">
                <a:solidFill>
                  <a:prstClr val="black"/>
                </a:solidFill>
                <a:latin typeface="BIZ UDPGothic" panose="020B0400000000000000" pitchFamily="34" charset="-128"/>
                <a:ea typeface="BIZ UDPGothic" panose="020B0400000000000000" pitchFamily="34" charset="-128"/>
              </a:rPr>
              <a:t>2019, 12, 20</a:t>
            </a:r>
            <a:r>
              <a:rPr lang="ja-JP" altLang="en-US" dirty="0">
                <a:solidFill>
                  <a:prstClr val="black"/>
                </a:solidFill>
                <a:latin typeface="BIZ UDPGothic" panose="020B0400000000000000" pitchFamily="34" charset="-128"/>
                <a:ea typeface="BIZ UDPGothic" panose="020B0400000000000000" pitchFamily="34" charset="-128"/>
              </a:rPr>
              <a:t>）「</a:t>
            </a:r>
            <a:r>
              <a:rPr lang="en-US" altLang="ja-JP" dirty="0">
                <a:solidFill>
                  <a:prstClr val="black"/>
                </a:solidFill>
                <a:latin typeface="BIZ UDPGothic" panose="020B0400000000000000" pitchFamily="34" charset="-128"/>
                <a:ea typeface="BIZ UDPGothic" panose="020B0400000000000000" pitchFamily="34" charset="-128"/>
              </a:rPr>
              <a:t> </a:t>
            </a:r>
            <a:r>
              <a:rPr lang="ja-JP" altLang="en-US" dirty="0">
                <a:solidFill>
                  <a:prstClr val="black"/>
                </a:solidFill>
                <a:latin typeface="BIZ UDPGothic" panose="020B0400000000000000" pitchFamily="34" charset="-128"/>
                <a:ea typeface="BIZ UDPGothic" panose="020B0400000000000000" pitchFamily="34" charset="-128"/>
              </a:rPr>
              <a:t>研究データに</a:t>
            </a:r>
            <a:r>
              <a:rPr lang="en-US" altLang="ja-JP" dirty="0">
                <a:solidFill>
                  <a:prstClr val="black"/>
                </a:solidFill>
                <a:latin typeface="BIZ UDPGothic" panose="020B0400000000000000" pitchFamily="34" charset="-128"/>
                <a:ea typeface="BIZ UDPGothic" panose="020B0400000000000000" pitchFamily="34" charset="-128"/>
              </a:rPr>
              <a:t>DOI</a:t>
            </a:r>
            <a:r>
              <a:rPr lang="ja-JP" altLang="en-US" dirty="0">
                <a:solidFill>
                  <a:prstClr val="black"/>
                </a:solidFill>
                <a:latin typeface="BIZ UDPGothic" panose="020B0400000000000000" pitchFamily="34" charset="-128"/>
                <a:ea typeface="BIZ UDPGothic" panose="020B0400000000000000" pitchFamily="34" charset="-128"/>
              </a:rPr>
              <a:t>を付与するには？</a:t>
            </a:r>
            <a:r>
              <a:rPr lang="en-US" altLang="ja-JP" dirty="0">
                <a:solidFill>
                  <a:prstClr val="black"/>
                </a:solidFill>
                <a:latin typeface="BIZ UDPGothic" panose="020B0400000000000000" pitchFamily="34" charset="-128"/>
                <a:ea typeface="BIZ UDPGothic" panose="020B0400000000000000" pitchFamily="34" charset="-128"/>
              </a:rPr>
              <a:t>5</a:t>
            </a:r>
            <a:r>
              <a:rPr lang="ja-JP" altLang="en-US" dirty="0">
                <a:solidFill>
                  <a:prstClr val="black"/>
                </a:solidFill>
                <a:latin typeface="BIZ UDPGothic" panose="020B0400000000000000" pitchFamily="34" charset="-128"/>
                <a:ea typeface="BIZ UDPGothic" panose="020B0400000000000000" pitchFamily="34" charset="-128"/>
              </a:rPr>
              <a:t>分で分かる研究データ</a:t>
            </a:r>
            <a:r>
              <a:rPr lang="en-US" altLang="ja-JP" dirty="0">
                <a:solidFill>
                  <a:prstClr val="black"/>
                </a:solidFill>
                <a:latin typeface="BIZ UDPGothic" panose="020B0400000000000000" pitchFamily="34" charset="-128"/>
                <a:ea typeface="BIZ UDPGothic" panose="020B0400000000000000" pitchFamily="34" charset="-128"/>
              </a:rPr>
              <a:t>DOI</a:t>
            </a:r>
            <a:r>
              <a:rPr lang="ja-JP" altLang="en-US" dirty="0">
                <a:solidFill>
                  <a:prstClr val="black"/>
                </a:solidFill>
                <a:latin typeface="BIZ UDPGothic" panose="020B0400000000000000" pitchFamily="34" charset="-128"/>
                <a:ea typeface="BIZ UDPGothic" panose="020B0400000000000000" pitchFamily="34" charset="-128"/>
              </a:rPr>
              <a:t>付与」</a:t>
            </a:r>
            <a:r>
              <a:rPr lang="en-US" altLang="ja-JP" dirty="0">
                <a:solidFill>
                  <a:prstClr val="black"/>
                </a:solidFill>
                <a:latin typeface="BIZ UDPGothic" panose="020B0400000000000000" pitchFamily="34" charset="-128"/>
                <a:ea typeface="BIZ UDPGothic" panose="020B0400000000000000" pitchFamily="34" charset="-128"/>
              </a:rPr>
              <a:t>. </a:t>
            </a:r>
            <a:r>
              <a:rPr lang="en-US" altLang="ja-JP" dirty="0">
                <a:solidFill>
                  <a:prstClr val="black"/>
                </a:solidFill>
                <a:latin typeface="BIZ UDPGothic" panose="020B0400000000000000" pitchFamily="34" charset="-128"/>
                <a:ea typeface="BIZ UDPGothic" panose="020B0400000000000000" pitchFamily="34" charset="-128"/>
                <a:hlinkClick r:id="rId5"/>
              </a:rPr>
              <a:t>https://doi.org/10.11502/rduf_rdc_doileaflet</a:t>
            </a:r>
            <a:endParaRPr lang="en-US" altLang="ja-JP" dirty="0">
              <a:latin typeface="BIZ UDPGothic" panose="020B0400000000000000" pitchFamily="34" charset="-128"/>
              <a:ea typeface="BIZ UDPGothic" panose="020B0400000000000000" pitchFamily="34" charset="-128"/>
            </a:endParaRPr>
          </a:p>
          <a:p>
            <a:pPr>
              <a:lnSpc>
                <a:spcPct val="120000"/>
              </a:lnSpc>
            </a:pPr>
            <a:r>
              <a:rPr lang="ja-JP" altLang="en-US" dirty="0">
                <a:latin typeface="BIZ UDPGothic" panose="020B0400000000000000" pitchFamily="34" charset="-128"/>
                <a:ea typeface="BIZ UDPGothic" panose="020B0400000000000000" pitchFamily="34" charset="-128"/>
              </a:rPr>
              <a:t>内閣府（</a:t>
            </a:r>
            <a:r>
              <a:rPr lang="en-US" altLang="ja-JP" dirty="0">
                <a:latin typeface="BIZ UDPGothic" panose="020B0400000000000000" pitchFamily="34" charset="-128"/>
                <a:ea typeface="BIZ UDPGothic" panose="020B0400000000000000" pitchFamily="34" charset="-128"/>
              </a:rPr>
              <a:t>2021, 6, 18</a:t>
            </a:r>
            <a:r>
              <a:rPr lang="ja-JP" altLang="en-US" dirty="0">
                <a:latin typeface="BIZ UDPGothic" panose="020B0400000000000000" pitchFamily="34" charset="-128"/>
                <a:ea typeface="BIZ UDPGothic" panose="020B0400000000000000" pitchFamily="34" charset="-128"/>
              </a:rPr>
              <a:t>）「統合イノベーション戦略</a:t>
            </a:r>
            <a:r>
              <a:rPr lang="en-US" altLang="ja-JP" dirty="0">
                <a:latin typeface="BIZ UDPGothic" panose="020B0400000000000000" pitchFamily="34" charset="-128"/>
                <a:ea typeface="BIZ UDPGothic" panose="020B0400000000000000" pitchFamily="34" charset="-128"/>
              </a:rPr>
              <a:t>2021</a:t>
            </a:r>
            <a:r>
              <a:rPr lang="ja-JP" altLang="en-US" dirty="0">
                <a:latin typeface="BIZ UDPGothic" panose="020B0400000000000000" pitchFamily="34" charset="-128"/>
                <a:ea typeface="BIZ UDPGothic" panose="020B0400000000000000" pitchFamily="34" charset="-128"/>
              </a:rPr>
              <a:t>」</a:t>
            </a:r>
            <a:r>
              <a:rPr lang="en-US" altLang="ja-JP" dirty="0">
                <a:latin typeface="BIZ UDPGothic" panose="020B0400000000000000" pitchFamily="34" charset="-128"/>
                <a:ea typeface="BIZ UDPGothic" panose="020B0400000000000000" pitchFamily="34" charset="-128"/>
              </a:rPr>
              <a:t> </a:t>
            </a:r>
            <a:r>
              <a:rPr lang="en-US" altLang="ja-JP" dirty="0">
                <a:latin typeface="BIZ UDPGothic" panose="020B0400000000000000" pitchFamily="34" charset="-128"/>
                <a:ea typeface="BIZ UDPGothic" panose="020B0400000000000000" pitchFamily="34" charset="-128"/>
                <a:hlinkClick r:id="rId6"/>
              </a:rPr>
              <a:t>https://www8.cao.go.jp/cstp/tougosenryaku/2021.html</a:t>
            </a:r>
            <a:endParaRPr lang="en-US" altLang="ja-JP" dirty="0">
              <a:latin typeface="BIZ UDPGothic" panose="020B0400000000000000" pitchFamily="34" charset="-128"/>
              <a:ea typeface="BIZ UDPGothic" panose="020B0400000000000000" pitchFamily="34" charset="-128"/>
            </a:endParaRPr>
          </a:p>
          <a:p>
            <a:pPr>
              <a:lnSpc>
                <a:spcPct val="120000"/>
              </a:lnSpc>
            </a:pPr>
            <a:r>
              <a:rPr lang="ja-JP" altLang="en-US" dirty="0">
                <a:latin typeface="BIZ UDPGothic" panose="020B0400000000000000" pitchFamily="34" charset="-128"/>
                <a:ea typeface="BIZ UDPGothic" panose="020B0400000000000000" pitchFamily="34" charset="-128"/>
              </a:rPr>
              <a:t>西薗由依 </a:t>
            </a:r>
            <a:r>
              <a:rPr lang="en-US" altLang="ja-JP" dirty="0">
                <a:latin typeface="BIZ UDPGothic" panose="020B0400000000000000" pitchFamily="34" charset="-128"/>
                <a:ea typeface="BIZ UDPGothic" panose="020B0400000000000000" pitchFamily="34" charset="-128"/>
              </a:rPr>
              <a:t>et al. </a:t>
            </a:r>
            <a:r>
              <a:rPr lang="ja-JP" altLang="en-US" dirty="0">
                <a:latin typeface="BIZ UDPGothic" panose="020B0400000000000000" pitchFamily="34" charset="-128"/>
                <a:ea typeface="BIZ UDPGothic" panose="020B0400000000000000" pitchFamily="34" charset="-128"/>
              </a:rPr>
              <a:t>（</a:t>
            </a:r>
            <a:r>
              <a:rPr lang="en-US" altLang="ja-JP" dirty="0">
                <a:latin typeface="BIZ UDPGothic" panose="020B0400000000000000" pitchFamily="34" charset="-128"/>
                <a:ea typeface="BIZ UDPGothic" panose="020B0400000000000000" pitchFamily="34" charset="-128"/>
              </a:rPr>
              <a:t>2020, 10, 29</a:t>
            </a:r>
            <a:r>
              <a:rPr lang="ja-JP" altLang="en-US" dirty="0">
                <a:latin typeface="BIZ UDPGothic" panose="020B0400000000000000" pitchFamily="34" charset="-128"/>
                <a:ea typeface="BIZ UDPGothic" panose="020B0400000000000000" pitchFamily="34" charset="-128"/>
              </a:rPr>
              <a:t>）「研究者のための研究データマネジメント</a:t>
            </a:r>
            <a:r>
              <a:rPr lang="en-US" altLang="ja-JP" dirty="0">
                <a:latin typeface="BIZ UDPGothic" panose="020B0400000000000000" pitchFamily="34" charset="-128"/>
                <a:ea typeface="BIZ UDPGothic" panose="020B0400000000000000" pitchFamily="34" charset="-128"/>
              </a:rPr>
              <a:t>_</a:t>
            </a:r>
            <a:r>
              <a:rPr lang="ja-JP" altLang="en-US" dirty="0">
                <a:latin typeface="BIZ UDPGothic" panose="020B0400000000000000" pitchFamily="34" charset="-128"/>
                <a:ea typeface="BIZ UDPGothic" panose="020B0400000000000000" pitchFamily="34" charset="-128"/>
              </a:rPr>
              <a:t>研究後</a:t>
            </a:r>
            <a:r>
              <a:rPr lang="en-US" altLang="ja-JP" dirty="0">
                <a:latin typeface="BIZ UDPGothic" panose="020B0400000000000000" pitchFamily="34" charset="-128"/>
                <a:ea typeface="BIZ UDPGothic" panose="020B0400000000000000" pitchFamily="34" charset="-128"/>
              </a:rPr>
              <a:t>_</a:t>
            </a:r>
            <a:r>
              <a:rPr lang="ja-JP" altLang="en-US" dirty="0">
                <a:latin typeface="BIZ UDPGothic" panose="020B0400000000000000" pitchFamily="34" charset="-128"/>
                <a:ea typeface="BIZ UDPGothic" panose="020B0400000000000000" pitchFamily="34" charset="-128"/>
              </a:rPr>
              <a:t>データ論文を通じたデータ公開」</a:t>
            </a:r>
            <a:r>
              <a:rPr lang="en-US" altLang="ja-JP" dirty="0">
                <a:latin typeface="BIZ UDPGothic" panose="020B0400000000000000" pitchFamily="34" charset="-128"/>
                <a:ea typeface="BIZ UDPGothic" panose="020B0400000000000000" pitchFamily="34" charset="-128"/>
              </a:rPr>
              <a:t>『</a:t>
            </a:r>
            <a:r>
              <a:rPr lang="ja-JP" altLang="en-US" dirty="0">
                <a:latin typeface="BIZ UDPGothic" panose="020B0400000000000000" pitchFamily="34" charset="-128"/>
                <a:ea typeface="BIZ UDPGothic" panose="020B0400000000000000" pitchFamily="34" charset="-128"/>
              </a:rPr>
              <a:t>教材「研究者のためのデータマネジメント」</a:t>
            </a:r>
            <a:r>
              <a:rPr lang="en-US" altLang="ja-JP" dirty="0">
                <a:latin typeface="BIZ UDPGothic" panose="020B0400000000000000" pitchFamily="34" charset="-128"/>
                <a:ea typeface="BIZ UDPGothic" panose="020B0400000000000000" pitchFamily="34" charset="-128"/>
              </a:rPr>
              <a:t>』. </a:t>
            </a:r>
            <a:r>
              <a:rPr lang="en-US" altLang="ja-JP" dirty="0">
                <a:latin typeface="BIZ UDPGothic" panose="020B0400000000000000" pitchFamily="34" charset="-128"/>
                <a:ea typeface="BIZ UDPGothic" panose="020B0400000000000000" pitchFamily="34" charset="-128"/>
                <a:hlinkClick r:id="rId7"/>
              </a:rPr>
              <a:t>https://jpcoar.repo.nii.ac.jp/records/294</a:t>
            </a:r>
            <a:endParaRPr lang="en-US" altLang="ja-JP" dirty="0">
              <a:latin typeface="BIZ UDPGothic" panose="020B0400000000000000" pitchFamily="34" charset="-128"/>
              <a:ea typeface="BIZ UDPGothic" panose="020B0400000000000000" pitchFamily="34" charset="-128"/>
            </a:endParaRPr>
          </a:p>
          <a:p>
            <a:pPr>
              <a:lnSpc>
                <a:spcPct val="120000"/>
              </a:lnSpc>
            </a:pPr>
            <a:r>
              <a:rPr lang="ja-JP" altLang="en-US" dirty="0">
                <a:solidFill>
                  <a:sysClr val="windowText" lastClr="000000"/>
                </a:solidFill>
                <a:latin typeface="BIZ UDPGothic" panose="020B0400000000000000" pitchFamily="34" charset="-128"/>
                <a:ea typeface="BIZ UDPGothic" panose="020B0400000000000000" pitchFamily="34" charset="-128"/>
              </a:rPr>
              <a:t>吉田幸苗</a:t>
            </a:r>
            <a:r>
              <a:rPr lang="en-US" altLang="ja-JP" dirty="0">
                <a:solidFill>
                  <a:sysClr val="windowText" lastClr="000000"/>
                </a:solidFill>
                <a:latin typeface="BIZ UDPGothic" panose="020B0400000000000000" pitchFamily="34" charset="-128"/>
                <a:ea typeface="BIZ UDPGothic" panose="020B0400000000000000" pitchFamily="34" charset="-128"/>
              </a:rPr>
              <a:t> et al.</a:t>
            </a:r>
            <a:r>
              <a:rPr lang="ja-JP" altLang="en-US" dirty="0">
                <a:solidFill>
                  <a:sysClr val="windowText" lastClr="000000"/>
                </a:solidFill>
                <a:latin typeface="BIZ UDPGothic" panose="020B0400000000000000" pitchFamily="34" charset="-128"/>
                <a:ea typeface="BIZ UDPGothic" panose="020B0400000000000000" pitchFamily="34" charset="-128"/>
              </a:rPr>
              <a:t>（</a:t>
            </a:r>
            <a:r>
              <a:rPr lang="en-US" altLang="ja-JP" dirty="0">
                <a:solidFill>
                  <a:sysClr val="windowText" lastClr="000000"/>
                </a:solidFill>
                <a:latin typeface="BIZ UDPGothic" panose="020B0400000000000000" pitchFamily="34" charset="-128"/>
                <a:ea typeface="BIZ UDPGothic" panose="020B0400000000000000" pitchFamily="34" charset="-128"/>
              </a:rPr>
              <a:t>2021, 2, 10</a:t>
            </a:r>
            <a:r>
              <a:rPr lang="ja-JP" altLang="en-US" dirty="0">
                <a:solidFill>
                  <a:sysClr val="windowText" lastClr="000000"/>
                </a:solidFill>
                <a:latin typeface="BIZ UDPGothic" panose="020B0400000000000000" pitchFamily="34" charset="-128"/>
                <a:ea typeface="BIZ UDPGothic" panose="020B0400000000000000" pitchFamily="34" charset="-128"/>
              </a:rPr>
              <a:t>）「研究データ管理サービスの設計と実践</a:t>
            </a:r>
            <a:r>
              <a:rPr lang="en-US" altLang="ja-JP" dirty="0">
                <a:solidFill>
                  <a:sysClr val="windowText" lastClr="000000"/>
                </a:solidFill>
                <a:latin typeface="BIZ UDPGothic" panose="020B0400000000000000" pitchFamily="34" charset="-128"/>
                <a:ea typeface="BIZ UDPGothic" panose="020B0400000000000000" pitchFamily="34" charset="-128"/>
              </a:rPr>
              <a:t>_</a:t>
            </a:r>
            <a:r>
              <a:rPr lang="ja-JP" altLang="en-US" dirty="0">
                <a:solidFill>
                  <a:sysClr val="windowText" lastClr="000000"/>
                </a:solidFill>
                <a:latin typeface="BIZ UDPGothic" panose="020B0400000000000000" pitchFamily="34" charset="-128"/>
                <a:ea typeface="BIZ UDPGothic" panose="020B0400000000000000" pitchFamily="34" charset="-128"/>
              </a:rPr>
              <a:t>第５章</a:t>
            </a:r>
            <a:r>
              <a:rPr lang="en-US" altLang="ja-JP" dirty="0">
                <a:solidFill>
                  <a:sysClr val="windowText" lastClr="000000"/>
                </a:solidFill>
                <a:latin typeface="BIZ UDPGothic" panose="020B0400000000000000" pitchFamily="34" charset="-128"/>
                <a:ea typeface="BIZ UDPGothic" panose="020B0400000000000000" pitchFamily="34" charset="-128"/>
              </a:rPr>
              <a:t>_</a:t>
            </a:r>
            <a:r>
              <a:rPr lang="ja-JP" altLang="en-US" dirty="0">
                <a:solidFill>
                  <a:sysClr val="windowText" lastClr="000000"/>
                </a:solidFill>
                <a:latin typeface="BIZ UDPGothic" panose="020B0400000000000000" pitchFamily="34" charset="-128"/>
                <a:ea typeface="BIZ UDPGothic" panose="020B0400000000000000" pitchFamily="34" charset="-128"/>
              </a:rPr>
              <a:t>第</a:t>
            </a:r>
            <a:r>
              <a:rPr lang="en-US" altLang="ja-JP" dirty="0">
                <a:solidFill>
                  <a:sysClr val="windowText" lastClr="000000"/>
                </a:solidFill>
                <a:latin typeface="BIZ UDPGothic" panose="020B0400000000000000" pitchFamily="34" charset="-128"/>
                <a:ea typeface="BIZ UDPGothic" panose="020B0400000000000000" pitchFamily="34" charset="-128"/>
              </a:rPr>
              <a:t>2</a:t>
            </a:r>
            <a:r>
              <a:rPr lang="ja-JP" altLang="en-US" dirty="0">
                <a:solidFill>
                  <a:sysClr val="windowText" lastClr="000000"/>
                </a:solidFill>
                <a:latin typeface="BIZ UDPGothic" panose="020B0400000000000000" pitchFamily="34" charset="-128"/>
                <a:ea typeface="BIZ UDPGothic" panose="020B0400000000000000" pitchFamily="34" charset="-128"/>
              </a:rPr>
              <a:t>版」</a:t>
            </a:r>
            <a:r>
              <a:rPr lang="en-US" altLang="ja-JP" dirty="0">
                <a:solidFill>
                  <a:sysClr val="windowText" lastClr="000000"/>
                </a:solidFill>
                <a:latin typeface="BIZ UDPGothic" panose="020B0400000000000000" pitchFamily="34" charset="-128"/>
                <a:ea typeface="BIZ UDPGothic" panose="020B0400000000000000" pitchFamily="34" charset="-128"/>
              </a:rPr>
              <a:t>. </a:t>
            </a:r>
            <a:r>
              <a:rPr lang="en-US" altLang="ja-JP" dirty="0">
                <a:solidFill>
                  <a:sysClr val="windowText" lastClr="000000"/>
                </a:solidFill>
                <a:latin typeface="BIZ UDPGothic" panose="020B0400000000000000" pitchFamily="34" charset="-128"/>
                <a:ea typeface="BIZ UDPGothic" panose="020B0400000000000000" pitchFamily="34" charset="-128"/>
                <a:hlinkClick r:id="rId8"/>
              </a:rPr>
              <a:t>https://jpcoar.repo.nii.ac.jp/records/607</a:t>
            </a:r>
            <a:endParaRPr lang="ja-JP" altLang="en-US" dirty="0">
              <a:solidFill>
                <a:sysClr val="windowText" lastClr="000000"/>
              </a:solidFill>
              <a:latin typeface="BIZ UDPGothic" panose="020B0400000000000000" pitchFamily="34" charset="-128"/>
              <a:ea typeface="BIZ UDPGothic" panose="020B0400000000000000" pitchFamily="34" charset="-128"/>
            </a:endParaRPr>
          </a:p>
          <a:p>
            <a:pPr>
              <a:lnSpc>
                <a:spcPct val="120000"/>
              </a:lnSpc>
            </a:pPr>
            <a:endParaRPr kumimoji="1" lang="ja-JP" altLang="en-US" dirty="0"/>
          </a:p>
        </p:txBody>
      </p:sp>
    </p:spTree>
    <p:extLst>
      <p:ext uri="{BB962C8B-B14F-4D97-AF65-F5344CB8AC3E}">
        <p14:creationId xmlns:p14="http://schemas.microsoft.com/office/powerpoint/2010/main" val="764295147"/>
      </p:ext>
    </p:extLst>
  </p:cSld>
  <p:clrMapOvr>
    <a:masterClrMapping/>
  </p:clrMapOvr>
</p:sld>
</file>

<file path=ppt/theme/theme1.xml><?xml version="1.0" encoding="utf-8"?>
<a:theme xmlns:a="http://schemas.openxmlformats.org/drawingml/2006/main" name="Office ​​テーマ">
  <a:themeElements>
    <a:clrScheme name="阪大">
      <a:dk1>
        <a:sysClr val="windowText" lastClr="000000"/>
      </a:dk1>
      <a:lt1>
        <a:sysClr val="window" lastClr="FFFFFF"/>
      </a:lt1>
      <a:dk2>
        <a:srgbClr val="1F497D"/>
      </a:dk2>
      <a:lt2>
        <a:srgbClr val="EEECE1"/>
      </a:lt2>
      <a:accent1>
        <a:srgbClr val="2D287F"/>
      </a:accent1>
      <a:accent2>
        <a:srgbClr val="FDD000"/>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テーマ">
  <a:themeElements>
    <a:clrScheme name="阪大">
      <a:dk1>
        <a:sysClr val="windowText" lastClr="000000"/>
      </a:dk1>
      <a:lt1>
        <a:sysClr val="window" lastClr="FFFFFF"/>
      </a:lt1>
      <a:dk2>
        <a:srgbClr val="1F497D"/>
      </a:dk2>
      <a:lt2>
        <a:srgbClr val="EEECE1"/>
      </a:lt2>
      <a:accent1>
        <a:srgbClr val="2D287F"/>
      </a:accent1>
      <a:accent2>
        <a:srgbClr val="FDD000"/>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3">
      <a:majorFont>
        <a:latin typeface="Segoe UI Semibold"/>
        <a:ea typeface="BIZ UDPゴシック"/>
        <a:cs typeface=""/>
      </a:majorFont>
      <a:minorFont>
        <a:latin typeface="Segoe UI"/>
        <a:ea typeface="BIZ UDP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 dockstate="right" visibility="0" width="438" row="1">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03D215D5-E49E-E44F-B14C-F6C580424CE6}">
  <we:reference id="bd5fb07b-f3e7-4d3f-af08-fcc3868e6623" version="1.0.0.0" store="developer" storeType="Registry"/>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FB151C37-45AA-4ED2-8106-3630C0BA6E0E}">
  <we:reference id="wa200005566" version="3.0.0.2" store="ja-JP" storeType="OMEX"/>
  <we:alternateReferences>
    <we:reference id="WA200005566" version="3.0.0.2" store=""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64AF282F3FD21C4691766E5AE4BD5EED" ma:contentTypeVersion="16" ma:contentTypeDescription="新しいドキュメントを作成します。" ma:contentTypeScope="" ma:versionID="55f21621ac193ac57186be264a8a469e">
  <xsd:schema xmlns:xsd="http://www.w3.org/2001/XMLSchema" xmlns:xs="http://www.w3.org/2001/XMLSchema" xmlns:p="http://schemas.microsoft.com/office/2006/metadata/properties" xmlns:ns3="dab3743c-5885-42b2-8a5b-0c482e5cc22e" xmlns:ns4="f442479b-4cef-4f0c-9e23-11b7edf4abd3" targetNamespace="http://schemas.microsoft.com/office/2006/metadata/properties" ma:root="true" ma:fieldsID="d5b5ac0fd66fe50f55ad6fecf3239127" ns3:_="" ns4:_="">
    <xsd:import namespace="dab3743c-5885-42b2-8a5b-0c482e5cc22e"/>
    <xsd:import namespace="f442479b-4cef-4f0c-9e23-11b7edf4abd3"/>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Location" minOccurs="0"/>
                <xsd:element ref="ns3:MediaServiceGenerationTime" minOccurs="0"/>
                <xsd:element ref="ns3:MediaServiceEventHashCode" minOccurs="0"/>
                <xsd:element ref="ns3:MediaServiceSearchProperties" minOccurs="0"/>
                <xsd:element ref="ns3:MediaServiceObjectDetectorVersions" minOccurs="0"/>
                <xsd:element ref="ns3:MediaServiceSystemTags" minOccurs="0"/>
                <xsd:element ref="ns3:_activity"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b3743c-5885-42b2-8a5b-0c482e5cc22e"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ystemTags" ma:index="21" nillable="true" ma:displayName="MediaServiceSystemTags" ma:hidden="true" ma:internalName="MediaServiceSystemTags" ma:readOnly="true">
      <xsd:simpleType>
        <xsd:restriction base="dms:Note"/>
      </xsd:simpleType>
    </xsd:element>
    <xsd:element name="_activity" ma:index="22" nillable="true" ma:displayName="_activity" ma:hidden="true" ma:internalName="_activity">
      <xsd:simpleType>
        <xsd:restriction base="dms:Note"/>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442479b-4cef-4f0c-9e23-11b7edf4abd3" elementFormDefault="qualified">
    <xsd:import namespace="http://schemas.microsoft.com/office/2006/documentManagement/types"/>
    <xsd:import namespace="http://schemas.microsoft.com/office/infopath/2007/PartnerControls"/>
    <xsd:element name="SharedWithUsers" ma:index="10" nillable="true" ma:displayName="共有相手"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共有相手の詳細情報" ma:description="" ma:internalName="SharedWithDetails" ma:readOnly="true">
      <xsd:simpleType>
        <xsd:restriction base="dms:Note">
          <xsd:maxLength value="255"/>
        </xsd:restriction>
      </xsd:simpleType>
    </xsd:element>
    <xsd:element name="SharingHintHash" ma:index="12" nillable="true" ma:displayName="共有のヒントのハッシュ"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dab3743c-5885-42b2-8a5b-0c482e5cc22e" xsi:nil="true"/>
  </documentManagement>
</p:properties>
</file>

<file path=customXml/itemProps1.xml><?xml version="1.0" encoding="utf-8"?>
<ds:datastoreItem xmlns:ds="http://schemas.openxmlformats.org/officeDocument/2006/customXml" ds:itemID="{65DB3D6A-A1EC-4C54-9E3C-0803F240A27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ab3743c-5885-42b2-8a5b-0c482e5cc22e"/>
    <ds:schemaRef ds:uri="f442479b-4cef-4f0c-9e23-11b7edf4abd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41B93F1-20C4-4774-9174-0898B298B304}">
  <ds:schemaRefs>
    <ds:schemaRef ds:uri="http://schemas.microsoft.com/sharepoint/v3/contenttype/forms"/>
  </ds:schemaRefs>
</ds:datastoreItem>
</file>

<file path=customXml/itemProps3.xml><?xml version="1.0" encoding="utf-8"?>
<ds:datastoreItem xmlns:ds="http://schemas.openxmlformats.org/officeDocument/2006/customXml" ds:itemID="{173D61F9-9971-4A56-9402-7FCF32C90537}">
  <ds:schemaRefs>
    <ds:schemaRef ds:uri="http://purl.org/dc/dcmitype/"/>
    <ds:schemaRef ds:uri="http://purl.org/dc/terms/"/>
    <ds:schemaRef ds:uri="http://schemas.microsoft.com/office/2006/metadata/properties"/>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f442479b-4cef-4f0c-9e23-11b7edf4abd3"/>
    <ds:schemaRef ds:uri="dab3743c-5885-42b2-8a5b-0c482e5cc22e"/>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546</TotalTime>
  <Words>12267</Words>
  <Application>Microsoft Office PowerPoint</Application>
  <PresentationFormat>ワイド画面</PresentationFormat>
  <Paragraphs>682</Paragraphs>
  <Slides>22</Slides>
  <Notes>22</Notes>
  <HiddenSlides>0</HiddenSlides>
  <MMClips>0</MMClips>
  <ScaleCrop>false</ScaleCrop>
  <HeadingPairs>
    <vt:vector size="6" baseType="variant">
      <vt:variant>
        <vt:lpstr>使用されているフォント</vt:lpstr>
      </vt:variant>
      <vt:variant>
        <vt:i4>11</vt:i4>
      </vt:variant>
      <vt:variant>
        <vt:lpstr>テーマ</vt:lpstr>
      </vt:variant>
      <vt:variant>
        <vt:i4>3</vt:i4>
      </vt:variant>
      <vt:variant>
        <vt:lpstr>スライド タイトル</vt:lpstr>
      </vt:variant>
      <vt:variant>
        <vt:i4>22</vt:i4>
      </vt:variant>
    </vt:vector>
  </HeadingPairs>
  <TitlesOfParts>
    <vt:vector size="36" baseType="lpstr">
      <vt:lpstr>BIZ UDPGothic</vt:lpstr>
      <vt:lpstr>BIZ UDPGothic</vt:lpstr>
      <vt:lpstr>Meiryo UI</vt:lpstr>
      <vt:lpstr>ＭＳ Ｐゴシック</vt:lpstr>
      <vt:lpstr>ヒラギノ角ゴ Pro W6</vt:lpstr>
      <vt:lpstr>游ゴシック</vt:lpstr>
      <vt:lpstr>Arial</vt:lpstr>
      <vt:lpstr>Calibri</vt:lpstr>
      <vt:lpstr>Segoe UI</vt:lpstr>
      <vt:lpstr>Segoe UI Semibold</vt:lpstr>
      <vt:lpstr>Wingdings</vt:lpstr>
      <vt:lpstr>Office ​​テーマ</vt:lpstr>
      <vt:lpstr>1_Office ​​テーマ</vt:lpstr>
      <vt:lpstr>Office テーマ</vt:lpstr>
      <vt:lpstr>研究データを公開する</vt:lpstr>
      <vt:lpstr>研究データ公開の意義と動向</vt:lpstr>
      <vt:lpstr>公開前の確認事項</vt:lpstr>
      <vt:lpstr>PowerPoint プレゼンテーション</vt:lpstr>
      <vt:lpstr>研究データの公開</vt:lpstr>
      <vt:lpstr>PowerPoint プレゼンテーション</vt:lpstr>
      <vt:lpstr>研究データ公開に関わるポリシー</vt:lpstr>
      <vt:lpstr>機関リポジトリとは</vt:lpstr>
      <vt:lpstr>データリポジトリとは</vt:lpstr>
      <vt:lpstr>研究データにDOIを付与する</vt:lpstr>
      <vt:lpstr>PowerPoint プレゼンテーション</vt:lpstr>
      <vt:lpstr>PowerPoint プレゼンテーション</vt:lpstr>
      <vt:lpstr>PowerPoint プレゼンテーション</vt:lpstr>
      <vt:lpstr>ライセンシング</vt:lpstr>
      <vt:lpstr>PowerPoint プレゼンテーション</vt:lpstr>
      <vt:lpstr>著者によるライセンス表示</vt:lpstr>
      <vt:lpstr>管理者側からの意思表示</vt:lpstr>
      <vt:lpstr>データ論文とは</vt:lpstr>
      <vt:lpstr>研究データ公開の流れ（機関リポジトリ）</vt:lpstr>
      <vt:lpstr>機関リポジトリで研究データを公開する</vt:lpstr>
      <vt:lpstr>メタデータの流通</vt:lpstr>
      <vt:lpstr>参照資料</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研究データを公開する</dc:title>
  <dc:creator>松野　渉</dc:creator>
  <cp:lastModifiedBy>南山　泰之</cp:lastModifiedBy>
  <cp:revision>28</cp:revision>
  <dcterms:created xsi:type="dcterms:W3CDTF">2011-07-07T11:53:11Z</dcterms:created>
  <dcterms:modified xsi:type="dcterms:W3CDTF">2024-11-26T13:07:32Z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0x01010064AF282F3FD21C4691766E5AE4BD5EED</vt:lpwstr>
  </property>
</Properties>
</file>