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80" r:id="rId2"/>
    <p:sldMasterId id="2147483831" r:id="rId3"/>
    <p:sldMasterId id="2147483843" r:id="rId4"/>
  </p:sldMasterIdLst>
  <p:notesMasterIdLst>
    <p:notesMasterId r:id="rId30"/>
  </p:notesMasterIdLst>
  <p:handoutMasterIdLst>
    <p:handoutMasterId r:id="rId31"/>
  </p:handoutMasterIdLst>
  <p:sldIdLst>
    <p:sldId id="704" r:id="rId5"/>
    <p:sldId id="720" r:id="rId6"/>
    <p:sldId id="705" r:id="rId7"/>
    <p:sldId id="257" r:id="rId8"/>
    <p:sldId id="258" r:id="rId9"/>
    <p:sldId id="259" r:id="rId10"/>
    <p:sldId id="732" r:id="rId11"/>
    <p:sldId id="733" r:id="rId12"/>
    <p:sldId id="739" r:id="rId13"/>
    <p:sldId id="740" r:id="rId14"/>
    <p:sldId id="417" r:id="rId15"/>
    <p:sldId id="734" r:id="rId16"/>
    <p:sldId id="735" r:id="rId17"/>
    <p:sldId id="736" r:id="rId18"/>
    <p:sldId id="737" r:id="rId19"/>
    <p:sldId id="738" r:id="rId20"/>
    <p:sldId id="741" r:id="rId21"/>
    <p:sldId id="723" r:id="rId22"/>
    <p:sldId id="724" r:id="rId23"/>
    <p:sldId id="4717" r:id="rId24"/>
    <p:sldId id="725" r:id="rId25"/>
    <p:sldId id="726" r:id="rId26"/>
    <p:sldId id="4719" r:id="rId27"/>
    <p:sldId id="727" r:id="rId28"/>
    <p:sldId id="730" r:id="rId29"/>
  </p:sldIdLst>
  <p:sldSz cx="12192000" cy="6858000"/>
  <p:notesSz cx="6858000" cy="9144000"/>
  <p:defaultTextStyle>
    <a:defPPr>
      <a:defRPr lang="ja-JP"/>
    </a:defPPr>
    <a:lvl1pPr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1pPr>
    <a:lvl2pPr marL="609585"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2pPr>
    <a:lvl3pPr marL="121917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3pPr>
    <a:lvl4pPr marL="1828754"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4pPr>
    <a:lvl5pPr marL="2438339"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5pPr>
    <a:lvl6pPr marL="3047924"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6pPr>
    <a:lvl7pPr marL="3657509"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7pPr>
    <a:lvl8pPr marL="4267093"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8pPr>
    <a:lvl9pPr marL="4876678"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2BC086-7A08-20D9-5CEA-BF3C2EE7015F}" name="甲斐　尚人" initials="尚甲" userId="S::u007547e@icho2.osaka-u.ac.jp::b2a5f177-e61e-4f98-bc9d-bc8789b87e7a" providerId="AD"/>
  <p188:author id="{DD5E7ECB-246D-6858-E468-6EF65A1AC774}" name="南山　泰之" initials="泰南" userId="S::minamiyama@nii.ac.jp::65e26fd8-d4d7-4e1c-9f8d-7bc3aa9588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28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50737" autoAdjust="0"/>
  </p:normalViewPr>
  <p:slideViewPr>
    <p:cSldViewPr snapToGrid="0">
      <p:cViewPr varScale="1">
        <p:scale>
          <a:sx n="51" d="100"/>
          <a:sy n="51" d="100"/>
        </p:scale>
        <p:origin x="2824" y="20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甲斐　尚人" userId="b2a5f177-e61e-4f98-bc9d-bc8789b87e7a" providerId="ADAL" clId="{9B92D9B1-6ECE-4F83-A1AA-955F3323F0D7}"/>
    <pc:docChg chg="modSld">
      <pc:chgData name="甲斐　尚人" userId="b2a5f177-e61e-4f98-bc9d-bc8789b87e7a" providerId="ADAL" clId="{9B92D9B1-6ECE-4F83-A1AA-955F3323F0D7}" dt="2024-11-21T05:18:46.879" v="30" actId="20577"/>
      <pc:docMkLst>
        <pc:docMk/>
      </pc:docMkLst>
      <pc:sldChg chg="modSp mod">
        <pc:chgData name="甲斐　尚人" userId="b2a5f177-e61e-4f98-bc9d-bc8789b87e7a" providerId="ADAL" clId="{9B92D9B1-6ECE-4F83-A1AA-955F3323F0D7}" dt="2024-11-21T05:18:46.879" v="30" actId="20577"/>
        <pc:sldMkLst>
          <pc:docMk/>
          <pc:sldMk cId="2200107181" sldId="720"/>
        </pc:sldMkLst>
        <pc:spChg chg="mod">
          <ac:chgData name="甲斐　尚人" userId="b2a5f177-e61e-4f98-bc9d-bc8789b87e7a" providerId="ADAL" clId="{9B92D9B1-6ECE-4F83-A1AA-955F3323F0D7}" dt="2024-11-21T05:16:43.415" v="20" actId="1036"/>
          <ac:spMkLst>
            <pc:docMk/>
            <pc:sldMk cId="2200107181" sldId="720"/>
            <ac:spMk id="2" creationId="{9CE8B71F-C5F5-71E6-BC0D-9A373DC45BF5}"/>
          </ac:spMkLst>
        </pc:spChg>
        <pc:spChg chg="mod">
          <ac:chgData name="甲斐　尚人" userId="b2a5f177-e61e-4f98-bc9d-bc8789b87e7a" providerId="ADAL" clId="{9B92D9B1-6ECE-4F83-A1AA-955F3323F0D7}" dt="2024-11-21T05:18:46.879" v="30" actId="20577"/>
          <ac:spMkLst>
            <pc:docMk/>
            <pc:sldMk cId="2200107181" sldId="720"/>
            <ac:spMk id="17" creationId="{1BC0E428-AC7D-4D52-1015-58E7B72CF43F}"/>
          </ac:spMkLst>
        </pc:spChg>
      </pc:sldChg>
    </pc:docChg>
  </pc:docChgLst>
  <pc:docChgLst>
    <pc:chgData name="南山　泰之" userId="65e26fd8-d4d7-4e1c-9f8d-7bc3aa9588e5" providerId="ADAL" clId="{EE5AAEAF-86D4-4390-8C80-C02EA7B7EB0A}"/>
    <pc:docChg chg="modSld">
      <pc:chgData name="南山　泰之" userId="65e26fd8-d4d7-4e1c-9f8d-7bc3aa9588e5" providerId="ADAL" clId="{EE5AAEAF-86D4-4390-8C80-C02EA7B7EB0A}" dt="2024-11-19T05:37:38.782" v="19" actId="27636"/>
      <pc:docMkLst>
        <pc:docMk/>
      </pc:docMkLst>
      <pc:sldChg chg="modSp mod">
        <pc:chgData name="南山　泰之" userId="65e26fd8-d4d7-4e1c-9f8d-7bc3aa9588e5" providerId="ADAL" clId="{EE5AAEAF-86D4-4390-8C80-C02EA7B7EB0A}" dt="2024-11-19T05:35:02.334" v="12" actId="14100"/>
        <pc:sldMkLst>
          <pc:docMk/>
          <pc:sldMk cId="3183443276" sldId="417"/>
        </pc:sldMkLst>
        <pc:spChg chg="mod">
          <ac:chgData name="南山　泰之" userId="65e26fd8-d4d7-4e1c-9f8d-7bc3aa9588e5" providerId="ADAL" clId="{EE5AAEAF-86D4-4390-8C80-C02EA7B7EB0A}" dt="2024-11-19T05:35:02.334" v="12" actId="14100"/>
          <ac:spMkLst>
            <pc:docMk/>
            <pc:sldMk cId="3183443276" sldId="417"/>
            <ac:spMk id="8" creationId="{DEDF12DD-097E-DB05-49A2-909909B38BFA}"/>
          </ac:spMkLst>
        </pc:spChg>
        <pc:spChg chg="mod">
          <ac:chgData name="南山　泰之" userId="65e26fd8-d4d7-4e1c-9f8d-7bc3aa9588e5" providerId="ADAL" clId="{EE5AAEAF-86D4-4390-8C80-C02EA7B7EB0A}" dt="2024-11-19T05:34:55.190" v="10" actId="14100"/>
          <ac:spMkLst>
            <pc:docMk/>
            <pc:sldMk cId="3183443276" sldId="417"/>
            <ac:spMk id="28" creationId="{DAB12548-81E2-7B1A-92C6-079E1CA1CCEC}"/>
          </ac:spMkLst>
        </pc:spChg>
        <pc:spChg chg="mod">
          <ac:chgData name="南山　泰之" userId="65e26fd8-d4d7-4e1c-9f8d-7bc3aa9588e5" providerId="ADAL" clId="{EE5AAEAF-86D4-4390-8C80-C02EA7B7EB0A}" dt="2024-11-19T05:34:59.133" v="11" actId="14100"/>
          <ac:spMkLst>
            <pc:docMk/>
            <pc:sldMk cId="3183443276" sldId="417"/>
            <ac:spMk id="36" creationId="{35CBDB14-759D-31C8-7EF7-C57EFE329800}"/>
          </ac:spMkLst>
        </pc:spChg>
      </pc:sldChg>
      <pc:sldChg chg="modSp mod">
        <pc:chgData name="南山　泰之" userId="65e26fd8-d4d7-4e1c-9f8d-7bc3aa9588e5" providerId="ADAL" clId="{EE5AAEAF-86D4-4390-8C80-C02EA7B7EB0A}" dt="2024-11-19T05:30:17.283" v="0" actId="20577"/>
        <pc:sldMkLst>
          <pc:docMk/>
          <pc:sldMk cId="2888067598" sldId="704"/>
        </pc:sldMkLst>
        <pc:spChg chg="mod">
          <ac:chgData name="南山　泰之" userId="65e26fd8-d4d7-4e1c-9f8d-7bc3aa9588e5" providerId="ADAL" clId="{EE5AAEAF-86D4-4390-8C80-C02EA7B7EB0A}" dt="2024-11-19T05:30:17.283" v="0" actId="20577"/>
          <ac:spMkLst>
            <pc:docMk/>
            <pc:sldMk cId="2888067598" sldId="704"/>
            <ac:spMk id="3" creationId="{A9C3213C-06BC-871B-F40A-50049107188F}"/>
          </ac:spMkLst>
        </pc:spChg>
      </pc:sldChg>
      <pc:sldChg chg="modSp mod">
        <pc:chgData name="南山　泰之" userId="65e26fd8-d4d7-4e1c-9f8d-7bc3aa9588e5" providerId="ADAL" clId="{EE5AAEAF-86D4-4390-8C80-C02EA7B7EB0A}" dt="2024-11-19T05:30:23.983" v="9" actId="20577"/>
        <pc:sldMkLst>
          <pc:docMk/>
          <pc:sldMk cId="2200107181" sldId="720"/>
        </pc:sldMkLst>
        <pc:spChg chg="mod">
          <ac:chgData name="南山　泰之" userId="65e26fd8-d4d7-4e1c-9f8d-7bc3aa9588e5" providerId="ADAL" clId="{EE5AAEAF-86D4-4390-8C80-C02EA7B7EB0A}" dt="2024-11-19T05:30:23.983" v="9" actId="20577"/>
          <ac:spMkLst>
            <pc:docMk/>
            <pc:sldMk cId="2200107181" sldId="720"/>
            <ac:spMk id="17" creationId="{1BC0E428-AC7D-4D52-1015-58E7B72CF43F}"/>
          </ac:spMkLst>
        </pc:spChg>
      </pc:sldChg>
      <pc:sldChg chg="modSp mod">
        <pc:chgData name="南山　泰之" userId="65e26fd8-d4d7-4e1c-9f8d-7bc3aa9588e5" providerId="ADAL" clId="{EE5AAEAF-86D4-4390-8C80-C02EA7B7EB0A}" dt="2024-11-19T05:36:24.765" v="14" actId="14100"/>
        <pc:sldMkLst>
          <pc:docMk/>
          <pc:sldMk cId="1862247803" sldId="724"/>
        </pc:sldMkLst>
        <pc:picChg chg="mod">
          <ac:chgData name="南山　泰之" userId="65e26fd8-d4d7-4e1c-9f8d-7bc3aa9588e5" providerId="ADAL" clId="{EE5AAEAF-86D4-4390-8C80-C02EA7B7EB0A}" dt="2024-11-19T05:36:24.765" v="14" actId="14100"/>
          <ac:picMkLst>
            <pc:docMk/>
            <pc:sldMk cId="1862247803" sldId="724"/>
            <ac:picMk id="3" creationId="{DFACEA3C-C2D1-A532-7B41-4EC56F232D8E}"/>
          </ac:picMkLst>
        </pc:picChg>
      </pc:sldChg>
      <pc:sldChg chg="modSp">
        <pc:chgData name="南山　泰之" userId="65e26fd8-d4d7-4e1c-9f8d-7bc3aa9588e5" providerId="ADAL" clId="{EE5AAEAF-86D4-4390-8C80-C02EA7B7EB0A}" dt="2024-11-19T05:37:38.782" v="19" actId="27636"/>
        <pc:sldMkLst>
          <pc:docMk/>
          <pc:sldMk cId="3622493990" sldId="730"/>
        </pc:sldMkLst>
        <pc:spChg chg="mod">
          <ac:chgData name="南山　泰之" userId="65e26fd8-d4d7-4e1c-9f8d-7bc3aa9588e5" providerId="ADAL" clId="{EE5AAEAF-86D4-4390-8C80-C02EA7B7EB0A}" dt="2024-11-19T05:37:38.782" v="19" actId="27636"/>
          <ac:spMkLst>
            <pc:docMk/>
            <pc:sldMk cId="3622493990" sldId="730"/>
            <ac:spMk id="3" creationId="{B9BD0D23-035C-F691-9367-2C8FCF176C7C}"/>
          </ac:spMkLst>
        </pc:spChg>
      </pc:sldChg>
      <pc:sldChg chg="modSp mod">
        <pc:chgData name="南山　泰之" userId="65e26fd8-d4d7-4e1c-9f8d-7bc3aa9588e5" providerId="ADAL" clId="{EE5AAEAF-86D4-4390-8C80-C02EA7B7EB0A}" dt="2024-11-19T05:37:11.643" v="17" actId="20577"/>
        <pc:sldMkLst>
          <pc:docMk/>
          <pc:sldMk cId="2074387650" sldId="4719"/>
        </pc:sldMkLst>
        <pc:spChg chg="mod">
          <ac:chgData name="南山　泰之" userId="65e26fd8-d4d7-4e1c-9f8d-7bc3aa9588e5" providerId="ADAL" clId="{EE5AAEAF-86D4-4390-8C80-C02EA7B7EB0A}" dt="2024-11-19T05:37:11.643" v="17" actId="20577"/>
          <ac:spMkLst>
            <pc:docMk/>
            <pc:sldMk cId="2074387650" sldId="4719"/>
            <ac:spMk id="5" creationId="{70690080-0D63-AE7A-B4C1-498E49A7361D}"/>
          </ac:spMkLst>
        </pc:spChg>
      </pc:sldChg>
    </pc:docChg>
  </pc:docChgLst>
  <pc:docChgLst>
    <pc:chgData name="神崎　隼人" userId="6558da01-6b01-4713-85e4-26a01af9bb9a" providerId="ADAL" clId="{8D871E28-DFF6-704D-AC9B-9D2DB9DDC130}"/>
    <pc:docChg chg="modSld">
      <pc:chgData name="神崎　隼人" userId="6558da01-6b01-4713-85e4-26a01af9bb9a" providerId="ADAL" clId="{8D871E28-DFF6-704D-AC9B-9D2DB9DDC130}" dt="2024-11-21T05:18:23.157" v="225" actId="20577"/>
      <pc:docMkLst>
        <pc:docMk/>
      </pc:docMkLst>
      <pc:sldChg chg="modSp mod">
        <pc:chgData name="神崎　隼人" userId="6558da01-6b01-4713-85e4-26a01af9bb9a" providerId="ADAL" clId="{8D871E28-DFF6-704D-AC9B-9D2DB9DDC130}" dt="2024-11-21T05:18:23.157" v="225" actId="20577"/>
        <pc:sldMkLst>
          <pc:docMk/>
          <pc:sldMk cId="2200107181" sldId="720"/>
        </pc:sldMkLst>
        <pc:spChg chg="mod">
          <ac:chgData name="神崎　隼人" userId="6558da01-6b01-4713-85e4-26a01af9bb9a" providerId="ADAL" clId="{8D871E28-DFF6-704D-AC9B-9D2DB9DDC130}" dt="2024-11-21T05:18:23.157" v="225" actId="20577"/>
          <ac:spMkLst>
            <pc:docMk/>
            <pc:sldMk cId="2200107181" sldId="720"/>
            <ac:spMk id="2" creationId="{9CE8B71F-C5F5-71E6-BC0D-9A373DC45BF5}"/>
          </ac:spMkLst>
        </pc:spChg>
      </pc:sldChg>
    </pc:docChg>
  </pc:docChgLst>
  <pc:docChgLst>
    <pc:chgData name="神崎　隼人" userId="6558da01-6b01-4713-85e4-26a01af9bb9a" providerId="ADAL" clId="{F0F4BE19-0A9E-8145-93EB-9C065C0E162F}"/>
    <pc:docChg chg="modSld">
      <pc:chgData name="神崎　隼人" userId="6558da01-6b01-4713-85e4-26a01af9bb9a" providerId="ADAL" clId="{F0F4BE19-0A9E-8145-93EB-9C065C0E162F}" dt="2024-11-27T05:41:50.521" v="3" actId="20577"/>
      <pc:docMkLst>
        <pc:docMk/>
      </pc:docMkLst>
      <pc:sldChg chg="modNotesTx">
        <pc:chgData name="神崎　隼人" userId="6558da01-6b01-4713-85e4-26a01af9bb9a" providerId="ADAL" clId="{F0F4BE19-0A9E-8145-93EB-9C065C0E162F}" dt="2024-11-27T05:41:50.521" v="3" actId="20577"/>
        <pc:sldMkLst>
          <pc:docMk/>
          <pc:sldMk cId="4123420756" sldId="471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FE70768-FF60-7790-C943-9158CB56F1C4}"/>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ndParaRPr>
          </a:p>
        </p:txBody>
      </p:sp>
      <p:sp>
        <p:nvSpPr>
          <p:cNvPr id="3" name="日付プレースホルダー 2">
            <a:extLst>
              <a:ext uri="{FF2B5EF4-FFF2-40B4-BE49-F238E27FC236}">
                <a16:creationId xmlns:a16="http://schemas.microsoft.com/office/drawing/2014/main" id="{F5B5DDB4-DC08-4381-27B4-ADED5DAD5EE6}"/>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7897D691-4F80-9D4E-9C52-F4B080B9412B}" type="datetimeFigureOut">
              <a:rPr lang="ja-JP" altLang="en-US">
                <a:latin typeface="BIZ UDPGothic" panose="020B0400000000000000" pitchFamily="34" charset="-128"/>
              </a:rPr>
              <a:pPr>
                <a:defRPr/>
              </a:pPr>
              <a:t>2024/11/27</a:t>
            </a:fld>
            <a:endParaRPr lang="ja-JP" altLang="en-US">
              <a:latin typeface="BIZ UDPGothic" panose="020B0400000000000000" pitchFamily="34" charset="-128"/>
            </a:endParaRPr>
          </a:p>
        </p:txBody>
      </p:sp>
      <p:sp>
        <p:nvSpPr>
          <p:cNvPr id="4" name="フッター プレースホルダー 3">
            <a:extLst>
              <a:ext uri="{FF2B5EF4-FFF2-40B4-BE49-F238E27FC236}">
                <a16:creationId xmlns:a16="http://schemas.microsoft.com/office/drawing/2014/main" id="{E14B8DE5-E512-198C-AB9B-82D8FF754897}"/>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ndParaRPr>
          </a:p>
        </p:txBody>
      </p:sp>
      <p:sp>
        <p:nvSpPr>
          <p:cNvPr id="5" name="スライド番号プレースホルダー 4">
            <a:extLst>
              <a:ext uri="{FF2B5EF4-FFF2-40B4-BE49-F238E27FC236}">
                <a16:creationId xmlns:a16="http://schemas.microsoft.com/office/drawing/2014/main" id="{05B03A83-06B4-8737-A1CB-6422C658A52B}"/>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269EB8D-3217-264B-8166-2CF5B4859268}" type="slidenum">
              <a:rPr lang="ja-JP" altLang="en-US">
                <a:latin typeface="BIZ UDPGothic" panose="020B0400000000000000" pitchFamily="34" charset="-128"/>
              </a:rPr>
              <a:pPr>
                <a:defRPr/>
              </a:pPr>
              <a:t>‹#›</a:t>
            </a:fld>
            <a:endParaRPr lang="ja-JP" altLang="en-US">
              <a:latin typeface="BIZ UDPGothic" panose="020B0400000000000000" pitchFamily="34" charset="-128"/>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BIZ UDPGothic" panose="020B0400000000000000" pitchFamily="34"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BIZ UDPGothic" panose="020B0400000000000000" pitchFamily="34" charset="-128"/>
              </a:defRPr>
            </a:lvl1pPr>
          </a:lstStyle>
          <a:p>
            <a:fld id="{4DBDFE3B-FB0B-604C-A360-90B94D2D9C4D}" type="datetimeFigureOut">
              <a:rPr lang="ja-JP" altLang="en-US" smtClean="0"/>
              <a:pPr/>
              <a:t>2024/11/27</a:t>
            </a:fld>
            <a:endParaRPr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BIZ UDPGothic" panose="020B0400000000000000" pitchFamily="34"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BIZ UDPGothic" panose="020B0400000000000000" pitchFamily="34" charset="-128"/>
              </a:defRPr>
            </a:lvl1pPr>
          </a:lstStyle>
          <a:p>
            <a:fld id="{787FC0C2-89E7-574B-B5F1-A91587E698A8}" type="slidenum">
              <a:rPr lang="ja-JP" altLang="en-US" smtClean="0"/>
              <a:pPr/>
              <a:t>‹#›</a:t>
            </a:fld>
            <a:endParaRPr lang="ja-JP" altLang="en-US"/>
          </a:p>
        </p:txBody>
      </p:sp>
    </p:spTree>
    <p:extLst>
      <p:ext uri="{BB962C8B-B14F-4D97-AF65-F5344CB8AC3E}">
        <p14:creationId xmlns:p14="http://schemas.microsoft.com/office/powerpoint/2010/main" val="926192278"/>
      </p:ext>
    </p:extLst>
  </p:cSld>
  <p:clrMap bg1="lt1" tx1="dk1" bg2="lt2" tx2="dk2" accent1="accent1" accent2="accent2" accent3="accent3" accent4="accent4" accent5="accent5" accent6="accent6" hlink="hlink" folHlink="folHlink"/>
  <p:notesStyle>
    <a:lvl1pPr marL="0"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1pPr>
    <a:lvl2pPr marL="609585"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2pPr>
    <a:lvl3pPr marL="1219170"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3pPr>
    <a:lvl4pPr marL="1828754"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4pPr>
    <a:lvl5pPr marL="2438339"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5pPr>
    <a:lvl6pPr marL="3047924" algn="l" defTabSz="1219170" rtl="0" eaLnBrk="1" latinLnBrk="0" hangingPunct="1">
      <a:defRPr kumimoji="1" sz="1600" kern="1200">
        <a:solidFill>
          <a:schemeClr val="tx1"/>
        </a:solidFill>
        <a:latin typeface="+mn-lt"/>
        <a:ea typeface="+mn-ea"/>
        <a:cs typeface="+mn-cs"/>
      </a:defRPr>
    </a:lvl6pPr>
    <a:lvl7pPr marL="3657509" algn="l" defTabSz="1219170" rtl="0" eaLnBrk="1" latinLnBrk="0" hangingPunct="1">
      <a:defRPr kumimoji="1" sz="1600" kern="1200">
        <a:solidFill>
          <a:schemeClr val="tx1"/>
        </a:solidFill>
        <a:latin typeface="+mn-lt"/>
        <a:ea typeface="+mn-ea"/>
        <a:cs typeface="+mn-cs"/>
      </a:defRPr>
    </a:lvl7pPr>
    <a:lvl8pPr marL="4267093" algn="l" defTabSz="1219170" rtl="0" eaLnBrk="1" latinLnBrk="0" hangingPunct="1">
      <a:defRPr kumimoji="1" sz="1600" kern="1200">
        <a:solidFill>
          <a:schemeClr val="tx1"/>
        </a:solidFill>
        <a:latin typeface="+mn-lt"/>
        <a:ea typeface="+mn-ea"/>
        <a:cs typeface="+mn-cs"/>
      </a:defRPr>
    </a:lvl8pPr>
    <a:lvl9pPr marL="4876678" algn="l" defTabSz="1219170" rtl="0" eaLnBrk="1" latinLnBrk="0" hangingPunct="1">
      <a:defRPr kumimoji="1"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speechmarkdown.org/basics/what/"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8.cao.go.jp/cstp/tyousakai/kokusaiopen/houkokusho.pdf"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dmponline.dcc.ac.uk/public_templates"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chema.irdb.nii.ac.jp/ja/2.0/resource_type_vocabulary"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jpcoar.repo.nii.ac.jp/records/607"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osaka-u.ac.jp/ja/research/researchintegrity/files/data_guideline.pdf"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jpcoar.repo.nii.ac.jp/records/294" TargetMode="External"/><Relationship Id="rId4" Type="http://schemas.openxmlformats.org/officeDocument/2006/relationships/hyperlink" Target="https://www.oict.osaka-u.ac.jp/securitypolicy/"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jsps.go.jp/j-di/guide.html"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jdcat.jsps.go.jp/"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codh.rois.ac.jp/"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hpc.cmc.osaka-u.ac.jp/onion/"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www.hpc.cmc.osaka-u.ac.jp/public_data/axies2021_paper_onion/" TargetMode="Externa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s://jpcoar.repo.nii.ac.jp/records/294" TargetMode="External"/><Relationship Id="rId3" Type="http://schemas.openxmlformats.org/officeDocument/2006/relationships/hyperlink" Target="http://www.hpc.cmc.osaka-u.ac.jp/onion/" TargetMode="External"/><Relationship Id="rId7" Type="http://schemas.openxmlformats.org/officeDocument/2006/relationships/hyperlink" Target="https://www8.cao.go.jp/cstp/tyousakai/kokusaiopen/houkokusho.pdf" TargetMode="External"/><Relationship Id="rId12" Type="http://schemas.openxmlformats.org/officeDocument/2006/relationships/hyperlink" Target="https://dmponline.dcc.ac.uk/public_templates"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codh.rois.ac.jp/" TargetMode="External"/><Relationship Id="rId11" Type="http://schemas.openxmlformats.org/officeDocument/2006/relationships/hyperlink" Target="https://jpcoar.repo.nii.ac.jp/records/607" TargetMode="External"/><Relationship Id="rId5" Type="http://schemas.openxmlformats.org/officeDocument/2006/relationships/hyperlink" Target="http://www.hpc.cmc.osaka-u.ac.jp/public_data/axies2021_paper_onion/" TargetMode="External"/><Relationship Id="rId10" Type="http://schemas.openxmlformats.org/officeDocument/2006/relationships/hyperlink" Target="https://jdcat.jsps.go.jp/" TargetMode="External"/><Relationship Id="rId4" Type="http://schemas.openxmlformats.org/officeDocument/2006/relationships/hyperlink" Target="https://schema.irdb.nii.ac.jp/ja/2.0/resource_type_vocabulary" TargetMode="External"/><Relationship Id="rId9" Type="http://schemas.openxmlformats.org/officeDocument/2006/relationships/hyperlink" Target="https://www.jsps.go.jp/j-di/guide.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Topic:</a:t>
            </a:r>
            <a:r>
              <a:rPr kumimoji="1" lang="ja-JP" altLang="en-US"/>
              <a:t>研究データの取得・収集、保存・共有</a:t>
            </a:r>
            <a:endParaRPr kumimoji="1" lang="en-US" altLang="ja-JP"/>
          </a:p>
          <a:p>
            <a:endParaRPr lang="en-US" altLang="ja-JP" sz="900" u="none" strike="noStrike">
              <a:solidFill>
                <a:srgbClr val="000000"/>
              </a:solidFill>
              <a:effectLst/>
            </a:endParaRPr>
          </a:p>
          <a:p>
            <a:r>
              <a:rPr lang="en-US" altLang="ja-JP" sz="900" u="none" strike="noStrike">
                <a:solidFill>
                  <a:srgbClr val="000000"/>
                </a:solidFill>
                <a:effectLst/>
              </a:rPr>
              <a:t>```text</a:t>
            </a:r>
            <a:endParaRPr kumimoji="1" lang="en-US" altLang="ja-JP"/>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a:t>ここでは、研究データの取得・収集、および、保存・共有について解説します。</a:t>
            </a:r>
            <a:endParaRPr kumimoji="1" lang="en-US" altLang="ja-JP"/>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a:solidFill>
                  <a:srgbClr val="000000"/>
                </a:solidFill>
                <a:effectLst/>
              </a:rPr>
              <a:t>```</a:t>
            </a:r>
            <a:endParaRPr kumimoji="1" lang="en-US" altLang="ja-JP"/>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a:p>
          <a:p>
            <a:r>
              <a:rPr lang="en-US" altLang="ja-JP" sz="900" u="none" strike="noStrike">
                <a:solidFill>
                  <a:srgbClr val="000000"/>
                </a:solidFill>
                <a:effectLst/>
              </a:rPr>
              <a:t>```description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a:t>ここでは、研究データの取得・収集および保存・共有について解説します。</a:t>
            </a:r>
            <a:endParaRPr kumimoji="1" lang="en-US" altLang="ja-JP"/>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a:solidFill>
                  <a:srgbClr val="000000"/>
                </a:solidFill>
                <a:effectLst/>
              </a:rPr>
              <a:t>```</a:t>
            </a:r>
            <a:r>
              <a:rPr lang="en-US" altLang="ja-JP" sz="900">
                <a:hlinkClick r:id="rId3"/>
              </a:rPr>
              <a:t>What Is Speech Markdown?</a:t>
            </a:r>
            <a:endParaRPr lang="en-US" altLang="ja-JP" sz="900" u="none" strike="noStrike">
              <a:solidFill>
                <a:srgbClr val="000000"/>
              </a:solidFill>
              <a:effectLst/>
            </a:endParaRPr>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1</a:t>
            </a:fld>
            <a:endParaRPr kumimoji="1" lang="ja-JP" altLang="en-US"/>
          </a:p>
        </p:txBody>
      </p:sp>
    </p:spTree>
    <p:extLst>
      <p:ext uri="{BB962C8B-B14F-4D97-AF65-F5344CB8AC3E}">
        <p14:creationId xmlns:p14="http://schemas.microsoft.com/office/powerpoint/2010/main" val="2193932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a:t>Topic:</a:t>
            </a:r>
            <a:r>
              <a:rPr kumimoji="1" lang="ja-JP" altLang="en-US" sz="4800"/>
              <a:t>研究データの取得・収集</a:t>
            </a:r>
            <a:r>
              <a:rPr lang="ja-JP" altLang="en-US" sz="4800"/>
              <a:t>、保存・共有</a:t>
            </a:r>
            <a:endParaRPr kumimoji="1" lang="en-US" altLang="ja-JP" sz="1200"/>
          </a:p>
          <a:p>
            <a:endParaRPr lang="en-US" altLang="ja-JP" sz="1200" u="none" strike="noStrike">
              <a:solidFill>
                <a:srgbClr val="000000"/>
              </a:solidFill>
              <a:effectLst/>
            </a:endParaRPr>
          </a:p>
          <a:p>
            <a:r>
              <a:rPr lang="en-US" altLang="ja-JP" sz="1200" u="none" strike="noStrike">
                <a:solidFill>
                  <a:srgbClr val="000000"/>
                </a:solidFill>
                <a:effectLst/>
              </a:rPr>
              <a:t>```text</a:t>
            </a:r>
          </a:p>
          <a:p>
            <a:r>
              <a:rPr kumimoji="1" lang="ja-JP" altLang="en-US" sz="1200" u="none" strike="noStrike">
                <a:solidFill>
                  <a:srgbClr val="000000"/>
                </a:solidFill>
                <a:effectLst/>
              </a:rPr>
              <a:t> </a:t>
            </a:r>
            <a:r>
              <a:rPr kumimoji="1" lang="en-US" altLang="ja-JP" sz="1200" u="none" strike="noStrike">
                <a:solidFill>
                  <a:srgbClr val="000000"/>
                </a:solidFill>
                <a:effectLst/>
              </a:rPr>
              <a:t>(</a:t>
            </a:r>
            <a:r>
              <a:rPr kumimoji="1" lang="ja-JP" altLang="en-US" sz="1200" u="none" strike="noStrike">
                <a:solidFill>
                  <a:srgbClr val="000000"/>
                </a:solidFill>
                <a:effectLst/>
              </a:rPr>
              <a:t>研究データライフサイクル</a:t>
            </a:r>
            <a:r>
              <a:rPr kumimoji="1" lang="en-US" altLang="ja-JP" sz="1200" u="none" strike="noStrike">
                <a:solidFill>
                  <a:srgbClr val="000000"/>
                </a:solidFill>
                <a:effectLst/>
              </a:rPr>
              <a:t>)[kana:"</a:t>
            </a:r>
            <a:r>
              <a:rPr kumimoji="1" lang="ja-JP" altLang="en-US" sz="1200" u="none" strike="noStrike">
                <a:solidFill>
                  <a:srgbClr val="000000"/>
                </a:solidFill>
                <a:effectLst/>
              </a:rPr>
              <a:t>ケ</a:t>
            </a:r>
            <a:r>
              <a:rPr kumimoji="1" lang="en-US" altLang="ja-JP" sz="1200" u="none" strike="noStrike">
                <a:solidFill>
                  <a:srgbClr val="000000"/>
                </a:solidFill>
                <a:effectLst/>
              </a:rPr>
              <a:t>'</a:t>
            </a:r>
            <a:r>
              <a:rPr kumimoji="1" lang="ja-JP" altLang="en-US" sz="1200" u="none" strike="noStrike">
                <a:solidFill>
                  <a:srgbClr val="000000"/>
                </a:solidFill>
                <a:effectLst/>
              </a:rPr>
              <a:t>ンキュウデータライフサ</a:t>
            </a:r>
            <a:r>
              <a:rPr kumimoji="1" lang="en-US" altLang="ja-JP" sz="1200" u="none" strike="noStrike">
                <a:solidFill>
                  <a:srgbClr val="000000"/>
                </a:solidFill>
                <a:effectLst/>
              </a:rPr>
              <a:t>'</a:t>
            </a:r>
            <a:r>
              <a:rPr kumimoji="1" lang="ja-JP" altLang="en-US" sz="1200" u="none" strike="noStrike">
                <a:solidFill>
                  <a:srgbClr val="000000"/>
                </a:solidFill>
                <a:effectLst/>
              </a:rPr>
              <a:t>イクル</a:t>
            </a:r>
            <a:r>
              <a:rPr kumimoji="1" lang="en-US" altLang="ja-JP" sz="1200" u="none" strike="noStrike">
                <a:solidFill>
                  <a:srgbClr val="000000"/>
                </a:solidFill>
                <a:effectLst/>
              </a:rPr>
              <a:t>"]</a:t>
            </a:r>
            <a:r>
              <a:rPr kumimoji="1" lang="ja-JP" altLang="en-US" sz="1200" u="none" strike="noStrike">
                <a:solidFill>
                  <a:srgbClr val="000000"/>
                </a:solidFill>
                <a:effectLst/>
              </a:rPr>
              <a:t>における取得・収集、保存について、 </a:t>
            </a:r>
            <a:r>
              <a:rPr kumimoji="1" lang="en-US" altLang="ja-JP" sz="1200" u="none" strike="noStrike">
                <a:solidFill>
                  <a:srgbClr val="000000"/>
                </a:solidFill>
                <a:effectLst/>
              </a:rPr>
              <a:t>(</a:t>
            </a:r>
            <a:r>
              <a:rPr kumimoji="1" lang="ja-JP" altLang="en-US" sz="1200" u="none" strike="noStrike">
                <a:solidFill>
                  <a:srgbClr val="000000"/>
                </a:solidFill>
                <a:effectLst/>
              </a:rPr>
              <a:t>研究データマネジメント</a:t>
            </a:r>
            <a:r>
              <a:rPr kumimoji="1" lang="en-US" altLang="ja-JP" sz="1200" u="none" strike="noStrike">
                <a:solidFill>
                  <a:srgbClr val="000000"/>
                </a:solidFill>
                <a:effectLst/>
              </a:rPr>
              <a:t>)[kana:"</a:t>
            </a:r>
            <a:r>
              <a:rPr kumimoji="1" lang="ja-JP" altLang="en-US" sz="1200" u="none" strike="noStrike">
                <a:solidFill>
                  <a:srgbClr val="000000"/>
                </a:solidFill>
                <a:effectLst/>
              </a:rPr>
              <a:t>ケ</a:t>
            </a:r>
            <a:r>
              <a:rPr kumimoji="1" lang="en-US" altLang="ja-JP" sz="1200" u="none" strike="noStrike">
                <a:solidFill>
                  <a:srgbClr val="000000"/>
                </a:solidFill>
                <a:effectLst/>
              </a:rPr>
              <a:t>'</a:t>
            </a:r>
            <a:r>
              <a:rPr kumimoji="1" lang="ja-JP" altLang="en-US" sz="1200" u="none" strike="noStrike">
                <a:solidFill>
                  <a:srgbClr val="000000"/>
                </a:solidFill>
                <a:effectLst/>
              </a:rPr>
              <a:t>ンキュウデ</a:t>
            </a:r>
            <a:r>
              <a:rPr kumimoji="1" lang="en-US" altLang="ja-JP" sz="1200" u="none" strike="noStrike">
                <a:solidFill>
                  <a:srgbClr val="000000"/>
                </a:solidFill>
                <a:effectLst/>
              </a:rPr>
              <a:t>'</a:t>
            </a:r>
            <a:r>
              <a:rPr kumimoji="1" lang="ja-JP" altLang="en-US" sz="1200" u="none" strike="noStrike">
                <a:solidFill>
                  <a:srgbClr val="000000"/>
                </a:solidFill>
                <a:effectLst/>
              </a:rPr>
              <a:t>ータマ</a:t>
            </a:r>
            <a:r>
              <a:rPr kumimoji="1" lang="en-US" altLang="ja-JP" sz="1200" u="none" strike="noStrike">
                <a:solidFill>
                  <a:srgbClr val="000000"/>
                </a:solidFill>
                <a:effectLst/>
              </a:rPr>
              <a:t>'</a:t>
            </a:r>
            <a:r>
              <a:rPr kumimoji="1" lang="ja-JP" altLang="en-US" sz="1200" u="none" strike="noStrike">
                <a:solidFill>
                  <a:srgbClr val="000000"/>
                </a:solidFill>
                <a:effectLst/>
              </a:rPr>
              <a:t>ネジメント</a:t>
            </a:r>
            <a:r>
              <a:rPr kumimoji="1" lang="en-US" altLang="ja-JP" sz="1200" u="none" strike="noStrike">
                <a:solidFill>
                  <a:srgbClr val="000000"/>
                </a:solidFill>
                <a:effectLst/>
              </a:rPr>
              <a:t>"]</a:t>
            </a:r>
            <a:r>
              <a:rPr kumimoji="1" lang="ja-JP" altLang="en-US" sz="1200" u="none" strike="noStrike">
                <a:solidFill>
                  <a:srgbClr val="000000"/>
                </a:solidFill>
                <a:effectLst/>
              </a:rPr>
              <a:t>の観点から考察します。</a:t>
            </a:r>
          </a:p>
          <a:p>
            <a:r>
              <a:rPr kumimoji="1" lang="en-US" altLang="ja-JP" sz="1200" u="none" strike="noStrike">
                <a:solidFill>
                  <a:srgbClr val="000000"/>
                </a:solidFill>
                <a:effectLst/>
              </a:rPr>
              <a:t>[break:"0.5s"]</a:t>
            </a:r>
            <a:r>
              <a:rPr kumimoji="1" lang="ja-JP" altLang="en-US" sz="1200" u="none" strike="noStrike">
                <a:solidFill>
                  <a:srgbClr val="000000"/>
                </a:solidFill>
                <a:effectLst/>
              </a:rPr>
              <a:t>このスライドは、イギリスの </a:t>
            </a:r>
            <a:r>
              <a:rPr kumimoji="1" lang="en-US" altLang="ja-JP" sz="1200" u="none" strike="noStrike">
                <a:solidFill>
                  <a:srgbClr val="000000"/>
                </a:solidFill>
                <a:effectLst/>
              </a:rPr>
              <a:t>(</a:t>
            </a:r>
            <a:r>
              <a:rPr kumimoji="1" lang="ja-JP" altLang="en-US" sz="1200" u="none" strike="noStrike">
                <a:solidFill>
                  <a:srgbClr val="000000"/>
                </a:solidFill>
                <a:effectLst/>
              </a:rPr>
              <a:t>データキュレーションセンター</a:t>
            </a:r>
            <a:r>
              <a:rPr kumimoji="1" lang="en-US" altLang="ja-JP" sz="1200" u="none" strike="noStrike">
                <a:solidFill>
                  <a:srgbClr val="000000"/>
                </a:solidFill>
                <a:effectLst/>
              </a:rPr>
              <a:t>)[kana:"</a:t>
            </a:r>
            <a:r>
              <a:rPr kumimoji="1" lang="ja-JP" altLang="en-US" sz="1200" u="none" strike="noStrike">
                <a:solidFill>
                  <a:srgbClr val="000000"/>
                </a:solidFill>
                <a:effectLst/>
              </a:rPr>
              <a:t>デ</a:t>
            </a:r>
            <a:r>
              <a:rPr kumimoji="1" lang="en-US" altLang="ja-JP" sz="1200" u="none" strike="noStrike">
                <a:solidFill>
                  <a:srgbClr val="000000"/>
                </a:solidFill>
                <a:effectLst/>
              </a:rPr>
              <a:t>'</a:t>
            </a:r>
            <a:r>
              <a:rPr kumimoji="1" lang="ja-JP" altLang="en-US" sz="1200" u="none" strike="noStrike">
                <a:solidFill>
                  <a:srgbClr val="000000"/>
                </a:solidFill>
                <a:effectLst/>
              </a:rPr>
              <a:t>ータキュレ</a:t>
            </a:r>
            <a:r>
              <a:rPr kumimoji="1" lang="en-US" altLang="ja-JP" sz="1200" u="none" strike="noStrike">
                <a:solidFill>
                  <a:srgbClr val="000000"/>
                </a:solidFill>
                <a:effectLst/>
              </a:rPr>
              <a:t>'</a:t>
            </a:r>
            <a:r>
              <a:rPr kumimoji="1" lang="ja-JP" altLang="en-US" sz="1200" u="none" strike="noStrike">
                <a:solidFill>
                  <a:srgbClr val="000000"/>
                </a:solidFill>
                <a:effectLst/>
              </a:rPr>
              <a:t>ーションセ</a:t>
            </a:r>
            <a:r>
              <a:rPr kumimoji="1" lang="en-US" altLang="ja-JP" sz="1200" u="none" strike="noStrike">
                <a:solidFill>
                  <a:srgbClr val="000000"/>
                </a:solidFill>
                <a:effectLst/>
              </a:rPr>
              <a:t>'</a:t>
            </a:r>
            <a:r>
              <a:rPr kumimoji="1" lang="ja-JP" altLang="en-US" sz="1200" u="none" strike="noStrike">
                <a:solidFill>
                  <a:srgbClr val="000000"/>
                </a:solidFill>
                <a:effectLst/>
              </a:rPr>
              <a:t>ンター</a:t>
            </a:r>
            <a:r>
              <a:rPr kumimoji="1" lang="en-US" altLang="ja-JP" sz="1200" u="none" strike="noStrike">
                <a:solidFill>
                  <a:srgbClr val="000000"/>
                </a:solidFill>
                <a:effectLst/>
              </a:rPr>
              <a:t>"]</a:t>
            </a:r>
            <a:r>
              <a:rPr kumimoji="1" lang="ja-JP" altLang="en-US" sz="1200" u="none" strike="noStrike">
                <a:solidFill>
                  <a:srgbClr val="000000"/>
                </a:solidFill>
                <a:effectLst/>
              </a:rPr>
              <a:t>が提供する、</a:t>
            </a:r>
            <a:r>
              <a:rPr kumimoji="1" lang="en-US" altLang="ja-JP" sz="1200" u="none" strike="noStrike">
                <a:solidFill>
                  <a:srgbClr val="000000"/>
                </a:solidFill>
                <a:effectLst/>
              </a:rPr>
              <a:t>DMP</a:t>
            </a:r>
            <a:r>
              <a:rPr kumimoji="1" lang="ja-JP" altLang="en-US" sz="1200" u="none" strike="noStrike">
                <a:solidFill>
                  <a:srgbClr val="000000"/>
                </a:solidFill>
                <a:effectLst/>
              </a:rPr>
              <a:t>テンプレートです。</a:t>
            </a:r>
          </a:p>
          <a:p>
            <a:r>
              <a:rPr kumimoji="1" lang="en-US" altLang="ja-JP" sz="1200" u="none" strike="noStrike">
                <a:solidFill>
                  <a:srgbClr val="000000"/>
                </a:solidFill>
                <a:effectLst/>
              </a:rPr>
              <a:t>[break:"0.3s"]</a:t>
            </a:r>
            <a:r>
              <a:rPr kumimoji="1" lang="ja-JP" altLang="en-US" sz="1200" u="none" strike="noStrike">
                <a:solidFill>
                  <a:srgbClr val="000000"/>
                </a:solidFill>
                <a:effectLst/>
              </a:rPr>
              <a:t>その中でも特に、研究データの取得・収集、保存に関するものを抜粋し、日本語に翻訳したものを示しています。</a:t>
            </a:r>
          </a:p>
          <a:p>
            <a:r>
              <a:rPr kumimoji="1" lang="en-US" altLang="ja-JP" sz="1200" u="none" strike="noStrike">
                <a:solidFill>
                  <a:srgbClr val="000000"/>
                </a:solidFill>
                <a:effectLst/>
              </a:rPr>
              <a:t>[break:"0.5s"]DCC</a:t>
            </a:r>
            <a:r>
              <a:rPr kumimoji="1" lang="ja-JP" altLang="en-US" sz="1200" u="none" strike="noStrike">
                <a:solidFill>
                  <a:srgbClr val="000000"/>
                </a:solidFill>
                <a:effectLst/>
              </a:rPr>
              <a:t>は、研究データの保管、管理、共有などの方法に関する専門的な助言と、実用的な</a:t>
            </a:r>
            <a:r>
              <a:rPr kumimoji="1" lang="en-US" altLang="ja-JP" sz="1200" u="none" strike="noStrike">
                <a:solidFill>
                  <a:srgbClr val="000000"/>
                </a:solidFill>
                <a:effectLst/>
              </a:rPr>
              <a:t>(</a:t>
            </a:r>
            <a:r>
              <a:rPr kumimoji="1" lang="ja-JP" altLang="en-US" sz="1200" u="none" strike="noStrike">
                <a:solidFill>
                  <a:srgbClr val="000000"/>
                </a:solidFill>
                <a:effectLst/>
              </a:rPr>
              <a:t>支援</a:t>
            </a:r>
            <a:r>
              <a:rPr kumimoji="1" lang="en-US" altLang="ja-JP" sz="1200" u="none" strike="noStrike">
                <a:solidFill>
                  <a:srgbClr val="000000"/>
                </a:solidFill>
                <a:effectLst/>
              </a:rPr>
              <a:t>)[kana:"</a:t>
            </a:r>
            <a:r>
              <a:rPr kumimoji="1" lang="ja-JP" altLang="en-US" sz="1200" u="none" strike="noStrike">
                <a:solidFill>
                  <a:srgbClr val="000000"/>
                </a:solidFill>
                <a:effectLst/>
              </a:rPr>
              <a:t>シ</a:t>
            </a:r>
            <a:r>
              <a:rPr kumimoji="1" lang="en-US" altLang="ja-JP" sz="1200" u="none" strike="noStrike">
                <a:solidFill>
                  <a:srgbClr val="000000"/>
                </a:solidFill>
                <a:effectLst/>
              </a:rPr>
              <a:t>'</a:t>
            </a:r>
            <a:r>
              <a:rPr kumimoji="1" lang="ja-JP" altLang="en-US" sz="1200" u="none" strike="noStrike">
                <a:solidFill>
                  <a:srgbClr val="000000"/>
                </a:solidFill>
                <a:effectLst/>
              </a:rPr>
              <a:t>エン</a:t>
            </a:r>
            <a:r>
              <a:rPr kumimoji="1" lang="en-US" altLang="ja-JP" sz="1200" u="none" strike="noStrike">
                <a:solidFill>
                  <a:srgbClr val="000000"/>
                </a:solidFill>
                <a:effectLst/>
              </a:rPr>
              <a:t>"]</a:t>
            </a:r>
            <a:r>
              <a:rPr kumimoji="1" lang="ja-JP" altLang="en-US" sz="1200" u="none" strike="noStrike">
                <a:solidFill>
                  <a:srgbClr val="000000"/>
                </a:solidFill>
                <a:effectLst/>
              </a:rPr>
              <a:t>を提供しています。</a:t>
            </a:r>
            <a:endParaRPr kumimoji="1" lang="en-US" altLang="ja-JP" sz="1200" u="none" strike="noStrike">
              <a:solidFill>
                <a:srgbClr val="000000"/>
              </a:solidFill>
              <a:effectLst/>
            </a:endParaRPr>
          </a:p>
          <a:p>
            <a:endParaRPr kumimoji="1" lang="en-US" altLang="ja-JP" sz="1200"/>
          </a:p>
          <a:p>
            <a:r>
              <a:rPr lang="en-US" altLang="ja-JP" sz="1200" u="none" strike="noStrike">
                <a:solidFill>
                  <a:srgbClr val="000000"/>
                </a:solidFill>
                <a:effectLst/>
              </a:rPr>
              <a:t>```</a:t>
            </a:r>
            <a:r>
              <a:rPr lang="ja-JP" altLang="en-US" sz="1200">
                <a:effectLst/>
              </a:rPr>
              <a:t> </a:t>
            </a:r>
            <a:endParaRPr lang="en-US" altLang="ja-JP" sz="1200">
              <a:effectLst/>
            </a:endParaRPr>
          </a:p>
          <a:p>
            <a:endParaRPr kumimoji="1" lang="en-US" altLang="ja-JP" sz="1200"/>
          </a:p>
          <a:p>
            <a:r>
              <a:rPr lang="en-US" altLang="ja-JP" sz="1200" u="none" strike="noStrike">
                <a:solidFill>
                  <a:srgbClr val="000000"/>
                </a:solidFill>
                <a:effectLst/>
              </a:rPr>
              <a:t>```description</a:t>
            </a:r>
          </a:p>
          <a:p>
            <a:r>
              <a:rPr kumimoji="1" lang="ja-JP" altLang="en-US" sz="1200" kern="1200">
                <a:solidFill>
                  <a:schemeClr val="tx1"/>
                </a:solidFill>
                <a:effectLst/>
                <a:cs typeface="+mn-cs"/>
              </a:rPr>
              <a:t>研究データライフサイクルにおける取得・収集、保存について、研究データマネジメントの観点から考察します。</a:t>
            </a:r>
            <a:endParaRPr kumimoji="1" lang="en-US" altLang="ja-JP" sz="1200" kern="1200">
              <a:solidFill>
                <a:schemeClr val="tx1"/>
              </a:solidFill>
              <a:effectLst/>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kern="1200">
                <a:solidFill>
                  <a:schemeClr val="tx1"/>
                </a:solidFill>
                <a:effectLst/>
                <a:cs typeface="+mn-cs"/>
              </a:rPr>
              <a:t>このスライドは、イギリスのデータキュレーションセンターが提供する</a:t>
            </a:r>
            <a:r>
              <a:rPr kumimoji="1" lang="en-US" altLang="ja-JP" sz="1200" kern="1200">
                <a:solidFill>
                  <a:schemeClr val="tx1"/>
                </a:solidFill>
                <a:effectLst/>
                <a:cs typeface="+mn-cs"/>
              </a:rPr>
              <a:t>DMP</a:t>
            </a:r>
            <a:r>
              <a:rPr kumimoji="1" lang="ja-JP" altLang="en-US" sz="1200" kern="1200">
                <a:solidFill>
                  <a:schemeClr val="tx1"/>
                </a:solidFill>
                <a:effectLst/>
                <a:cs typeface="+mn-cs"/>
              </a:rPr>
              <a:t>テンプレートです。</a:t>
            </a:r>
            <a:endParaRPr kumimoji="1" lang="en-US" altLang="ja-JP" sz="1200" kern="1200">
              <a:solidFill>
                <a:schemeClr val="tx1"/>
              </a:solidFill>
              <a:effectLst/>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kern="1200">
                <a:solidFill>
                  <a:schemeClr val="tx1"/>
                </a:solidFill>
                <a:effectLst/>
                <a:cs typeface="+mn-cs"/>
              </a:rPr>
              <a:t>その中でも特に、研究データの取得・収集、保存に関するものを抜粋し、日本語に翻訳したものを示しています。</a:t>
            </a:r>
          </a:p>
          <a:p>
            <a:r>
              <a:rPr kumimoji="1" lang="en-US" altLang="ja-JP" sz="1200" kern="1200">
                <a:solidFill>
                  <a:schemeClr val="tx1"/>
                </a:solidFill>
                <a:effectLst/>
                <a:cs typeface="+mn-cs"/>
              </a:rPr>
              <a:t>DCC</a:t>
            </a:r>
            <a:r>
              <a:rPr kumimoji="1" lang="ja-JP" altLang="en-US" sz="1200" kern="1200">
                <a:solidFill>
                  <a:schemeClr val="tx1"/>
                </a:solidFill>
                <a:effectLst/>
                <a:cs typeface="+mn-cs"/>
              </a:rPr>
              <a:t>は、研究データの保管、管理、共有などの方法に関する専門的な助言と実用的な支援を提供しています。</a:t>
            </a:r>
            <a:endParaRPr kumimoji="1" lang="en-US" altLang="ja-JP" sz="1200" kern="1200">
              <a:solidFill>
                <a:schemeClr val="tx1"/>
              </a:solidFill>
              <a:effectLst/>
              <a:cs typeface="+mn-cs"/>
            </a:endParaRPr>
          </a:p>
          <a:p>
            <a:pPr marL="171450" indent="-171450">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内閣府研究データ基盤整備と国際展開ワーキング・グループ（</a:t>
            </a:r>
            <a:r>
              <a:rPr lang="en-US" altLang="ja-JP" sz="1200">
                <a:latin typeface="BIZ UDPGothic" panose="020B0400000000000000" pitchFamily="34" charset="-128"/>
                <a:ea typeface="BIZ UDPGothic" panose="020B0400000000000000" pitchFamily="34" charset="-128"/>
              </a:rPr>
              <a:t>2019, 10</a:t>
            </a:r>
            <a:r>
              <a:rPr lang="ja-JP" altLang="en-US" sz="1200">
                <a:latin typeface="BIZ UDPGothic" panose="020B0400000000000000" pitchFamily="34" charset="-128"/>
                <a:ea typeface="BIZ UDPGothic" panose="020B0400000000000000" pitchFamily="34" charset="-128"/>
              </a:rPr>
              <a:t>）「研究データ基盤整備と国際展開ワーキング・グループ報告書</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研究データ基盤整備と国際展開に関する戦略</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rPr>
              <a:t>p.20-24. </a:t>
            </a:r>
            <a:r>
              <a:rPr lang="en-US" altLang="ja-JP" sz="1200">
                <a:latin typeface="BIZ UDPGothic" panose="020B0400000000000000" pitchFamily="34" charset="-128"/>
                <a:ea typeface="BIZ UDPGothic" panose="020B0400000000000000" pitchFamily="34" charset="-128"/>
                <a:hlinkClick r:id="rId3"/>
              </a:rPr>
              <a:t>https://www8.cao.go.jp/cstp/tyousakai/kokusaiopen/houkokusho.pdf</a:t>
            </a:r>
            <a:r>
              <a:rPr lang="en-US" altLang="ja-JP" sz="1200">
                <a:latin typeface="BIZ UDPGothic" panose="020B0400000000000000" pitchFamily="34" charset="-128"/>
                <a:ea typeface="BIZ UDPGothic" panose="020B0400000000000000" pitchFamily="34" charset="-128"/>
              </a:rPr>
              <a:t> </a:t>
            </a:r>
          </a:p>
          <a:p>
            <a:pPr marL="171450" indent="-171450">
              <a:buFont typeface="Arial" panose="020B0604020202020204" pitchFamily="34" charset="0"/>
              <a:buChar char="•"/>
            </a:pPr>
            <a:r>
              <a:rPr lang="en-US" altLang="ja-JP" sz="1200" err="1">
                <a:latin typeface="BIZ UDPGothic" panose="020B0400000000000000" pitchFamily="34" charset="-128"/>
                <a:ea typeface="BIZ UDPGothic" panose="020B0400000000000000" pitchFamily="34" charset="-128"/>
              </a:rPr>
              <a:t>DMPonline</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n.d.</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Funder requirements</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https://dmponline.dcc.ac.uk/public_templates</a:t>
            </a:r>
            <a:r>
              <a:rPr lang="en-US" altLang="ja-JP" sz="1200">
                <a:latin typeface="BIZ UDPGothic" panose="020B0400000000000000" pitchFamily="34" charset="-128"/>
                <a:ea typeface="BIZ UDPGothic" panose="020B0400000000000000" pitchFamily="34" charset="-128"/>
              </a:rPr>
              <a:t> </a:t>
            </a:r>
            <a:endParaRPr lang="ja-JP" altLang="en-US" sz="12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kumimoji="1" lang="en-US" altLang="ja-JP" sz="1200" kern="1200">
              <a:solidFill>
                <a:schemeClr val="tx1"/>
              </a:solidFill>
              <a:effectLst/>
              <a:cs typeface="+mn-cs"/>
            </a:endParaRPr>
          </a:p>
          <a:p>
            <a:endParaRPr kumimoji="1" lang="en-US" altLang="ja-JP" sz="1200" kern="120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a:solidFill>
                  <a:srgbClr val="000000"/>
                </a:solidFill>
                <a:effectLst/>
              </a:rPr>
              <a:t>```</a:t>
            </a:r>
          </a:p>
          <a:p>
            <a:endParaRPr kumimoji="1" lang="en-US" altLang="ja-JP" sz="1200" kern="1200">
              <a:solidFill>
                <a:schemeClr val="tx1"/>
              </a:solidFill>
              <a:effectLst/>
              <a:cs typeface="+mn-cs"/>
            </a:endParaRPr>
          </a:p>
        </p:txBody>
      </p:sp>
      <p:sp>
        <p:nvSpPr>
          <p:cNvPr id="4" name="スライド番号プレースホルダー 3"/>
          <p:cNvSpPr>
            <a:spLocks noGrp="1"/>
          </p:cNvSpPr>
          <p:nvPr>
            <p:ph type="sldNum" sz="quarter" idx="10"/>
          </p:nvPr>
        </p:nvSpPr>
        <p:spPr/>
        <p:txBody>
          <a:bodyPr/>
          <a:lstStyle/>
          <a:p>
            <a:fld id="{02A533E8-CEFB-4333-8701-ECD923891AD4}" type="slidenum">
              <a:rPr kumimoji="1" lang="ja-JP" altLang="en-US" smtClean="0"/>
              <a:t>2</a:t>
            </a:fld>
            <a:endParaRPr kumimoji="1" lang="ja-JP" altLang="en-US"/>
          </a:p>
        </p:txBody>
      </p:sp>
    </p:spTree>
    <p:extLst>
      <p:ext uri="{BB962C8B-B14F-4D97-AF65-F5344CB8AC3E}">
        <p14:creationId xmlns:p14="http://schemas.microsoft.com/office/powerpoint/2010/main" val="3821435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dirty="0"/>
              <a:t>Topic:</a:t>
            </a:r>
            <a:r>
              <a:rPr kumimoji="1" lang="ja-JP" altLang="en-US" sz="4800"/>
              <a:t>研究データの取得・収集</a:t>
            </a:r>
            <a:endParaRPr kumimoji="1" lang="en-US" altLang="ja-JP" sz="4800" dirty="0"/>
          </a:p>
          <a:p>
            <a:endParaRPr lang="en-US" altLang="ja-JP" sz="1200" u="none" strike="noStrike" dirty="0">
              <a:solidFill>
                <a:srgbClr val="000000"/>
              </a:solidFill>
              <a:effectLst/>
            </a:endParaRPr>
          </a:p>
          <a:p>
            <a:r>
              <a:rPr lang="en-US" altLang="ja-JP" sz="1200" u="none" strike="noStrike" dirty="0">
                <a:solidFill>
                  <a:srgbClr val="000000"/>
                </a:solidFill>
                <a:effectLst/>
              </a:rPr>
              <a:t>```text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200" u="none" strike="noStrike">
                <a:solidFill>
                  <a:srgbClr val="000000"/>
                </a:solidFill>
                <a:effectLst/>
              </a:rPr>
              <a:t>「どのようなデータを収集・生成するのか」について、</a:t>
            </a:r>
            <a:r>
              <a:rPr lang="en-US" altLang="ja-JP" sz="1200" u="none" strike="noStrike" dirty="0">
                <a:solidFill>
                  <a:srgbClr val="000000"/>
                </a:solidFill>
                <a:effectLst/>
              </a:rPr>
              <a:t>(</a:t>
            </a:r>
            <a:r>
              <a:rPr lang="ja-JP" altLang="en-US" sz="1200" u="none" strike="noStrike">
                <a:solidFill>
                  <a:srgbClr val="000000"/>
                </a:solidFill>
                <a:effectLst/>
              </a:rPr>
              <a:t>考慮</a:t>
            </a:r>
            <a:r>
              <a:rPr lang="en-US" altLang="ja-JP" sz="1200" u="none" strike="noStrike" dirty="0">
                <a:solidFill>
                  <a:srgbClr val="000000"/>
                </a:solidFill>
                <a:effectLst/>
              </a:rPr>
              <a:t>)[kana:"</a:t>
            </a:r>
            <a:r>
              <a:rPr lang="ja-JP" altLang="en-US" sz="1200" u="none" strike="noStrike">
                <a:solidFill>
                  <a:srgbClr val="000000"/>
                </a:solidFill>
                <a:effectLst/>
              </a:rPr>
              <a:t>コ</a:t>
            </a:r>
            <a:r>
              <a:rPr lang="en-US" altLang="ja-JP" sz="1200" u="none" strike="noStrike" dirty="0">
                <a:solidFill>
                  <a:srgbClr val="000000"/>
                </a:solidFill>
                <a:effectLst/>
              </a:rPr>
              <a:t>'</a:t>
            </a:r>
            <a:r>
              <a:rPr lang="ja-JP" altLang="en-US" sz="1200" u="none" strike="noStrike">
                <a:solidFill>
                  <a:srgbClr val="000000"/>
                </a:solidFill>
                <a:effectLst/>
              </a:rPr>
              <a:t>ウリョ</a:t>
            </a:r>
            <a:r>
              <a:rPr lang="en-US" altLang="ja-JP" sz="1200" u="none" strike="noStrike" dirty="0">
                <a:solidFill>
                  <a:srgbClr val="000000"/>
                </a:solidFill>
                <a:effectLst/>
              </a:rPr>
              <a:t>"]</a:t>
            </a:r>
            <a:r>
              <a:rPr lang="ja-JP" altLang="en-US" sz="1200" u="none" strike="noStrike">
                <a:solidFill>
                  <a:srgbClr val="000000"/>
                </a:solidFill>
                <a:effectLst/>
              </a:rPr>
              <a:t>すべきポイントは、データの種別や</a:t>
            </a:r>
            <a:r>
              <a:rPr lang="en-US" altLang="ja-JP" sz="1200" u="none" strike="noStrike" dirty="0">
                <a:solidFill>
                  <a:srgbClr val="000000"/>
                </a:solidFill>
                <a:effectLst/>
              </a:rPr>
              <a:t>[break:"0.02s"]</a:t>
            </a:r>
            <a:r>
              <a:rPr lang="ja-JP" altLang="en-US" sz="1200" u="none" strike="noStrike">
                <a:solidFill>
                  <a:srgbClr val="000000"/>
                </a:solidFill>
                <a:effectLst/>
              </a:rPr>
              <a:t>フォーマット、容量などです。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[break:"0.5s"]</a:t>
            </a:r>
            <a:r>
              <a:rPr lang="ja-JP" altLang="en-US" sz="1200" u="none" strike="noStrike">
                <a:solidFill>
                  <a:srgbClr val="000000"/>
                </a:solidFill>
                <a:effectLst/>
              </a:rPr>
              <a:t>また、選択したフォーマットやソフトウェアについては、データの共有・長期アクセスに適しているか </a:t>
            </a:r>
            <a:r>
              <a:rPr lang="en-US" altLang="ja-JP" sz="1200" u="none" strike="noStrike" dirty="0">
                <a:solidFill>
                  <a:srgbClr val="000000"/>
                </a:solidFill>
                <a:effectLst/>
              </a:rPr>
              <a:t>[break:"0.02s"]</a:t>
            </a:r>
            <a:r>
              <a:rPr lang="ja-JP" altLang="en-US" sz="1200" u="none" strike="noStrike">
                <a:solidFill>
                  <a:srgbClr val="000000"/>
                </a:solidFill>
                <a:effectLst/>
              </a:rPr>
              <a:t>、</a:t>
            </a:r>
            <a:r>
              <a:rPr lang="en-US" altLang="ja-JP" sz="1200" u="none" strike="noStrike" dirty="0">
                <a:solidFill>
                  <a:srgbClr val="000000"/>
                </a:solidFill>
                <a:effectLst/>
              </a:rPr>
              <a:t>(</a:t>
            </a:r>
            <a:r>
              <a:rPr lang="ja-JP" altLang="en-US" sz="1200" u="none" strike="noStrike">
                <a:solidFill>
                  <a:srgbClr val="000000"/>
                </a:solidFill>
                <a:effectLst/>
              </a:rPr>
              <a:t>再利用</a:t>
            </a:r>
            <a:r>
              <a:rPr lang="en-US" altLang="ja-JP" sz="1200" u="none" strike="noStrike" dirty="0">
                <a:solidFill>
                  <a:srgbClr val="000000"/>
                </a:solidFill>
                <a:effectLst/>
              </a:rPr>
              <a:t>)[kana:"</a:t>
            </a:r>
            <a:r>
              <a:rPr lang="ja-JP" altLang="en-US" sz="1200" u="none" strike="noStrike">
                <a:solidFill>
                  <a:srgbClr val="000000"/>
                </a:solidFill>
                <a:effectLst/>
              </a:rPr>
              <a:t>サイリ</a:t>
            </a:r>
            <a:r>
              <a:rPr lang="en-US" altLang="ja-JP" sz="1200" u="none" strike="noStrike" dirty="0">
                <a:solidFill>
                  <a:srgbClr val="000000"/>
                </a:solidFill>
                <a:effectLst/>
              </a:rPr>
              <a:t>'</a:t>
            </a:r>
            <a:r>
              <a:rPr lang="ja-JP" altLang="en-US" sz="1200" u="none" strike="noStrike">
                <a:solidFill>
                  <a:srgbClr val="000000"/>
                </a:solidFill>
                <a:effectLst/>
              </a:rPr>
              <a:t>ヨウ</a:t>
            </a:r>
            <a:r>
              <a:rPr lang="en-US" altLang="ja-JP" sz="1200" u="none" strike="noStrike" dirty="0">
                <a:solidFill>
                  <a:srgbClr val="000000"/>
                </a:solidFill>
                <a:effectLst/>
              </a:rPr>
              <a:t>"]</a:t>
            </a:r>
            <a:r>
              <a:rPr lang="ja-JP" altLang="en-US" sz="1200" u="none" strike="noStrike">
                <a:solidFill>
                  <a:srgbClr val="000000"/>
                </a:solidFill>
                <a:effectLst/>
              </a:rPr>
              <a:t>可能な既存データはあるか </a:t>
            </a:r>
            <a:r>
              <a:rPr lang="en-US" altLang="ja-JP" sz="1200" u="none" strike="noStrike" dirty="0">
                <a:solidFill>
                  <a:srgbClr val="000000"/>
                </a:solidFill>
                <a:effectLst/>
              </a:rPr>
              <a:t>[break:"0.02s"]</a:t>
            </a:r>
            <a:r>
              <a:rPr lang="ja-JP" altLang="en-US" sz="1200" u="none" strike="noStrike">
                <a:solidFill>
                  <a:srgbClr val="000000"/>
                </a:solidFill>
                <a:effectLst/>
              </a:rPr>
              <a:t>、といったことが挙げられます。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[break:"0.5s"]</a:t>
            </a:r>
            <a:r>
              <a:rPr lang="ja-JP" altLang="en-US" sz="1200" u="none" strike="noStrike">
                <a:solidFill>
                  <a:srgbClr val="000000"/>
                </a:solidFill>
                <a:effectLst/>
              </a:rPr>
              <a:t>データ種別は、例えば、「</a:t>
            </a:r>
            <a:r>
              <a:rPr lang="en-US" altLang="ja-JP" sz="1200" u="none" strike="noStrike" dirty="0">
                <a:solidFill>
                  <a:srgbClr val="000000"/>
                </a:solidFill>
                <a:effectLst/>
              </a:rPr>
              <a:t>J.P.</a:t>
            </a:r>
            <a:r>
              <a:rPr lang="ja-JP" altLang="en-US" sz="1200" u="none" strike="noStrike">
                <a:solidFill>
                  <a:srgbClr val="000000"/>
                </a:solidFill>
                <a:effectLst/>
              </a:rPr>
              <a:t>コア</a:t>
            </a:r>
            <a:r>
              <a:rPr lang="en-US" altLang="ja-JP" sz="1200" u="none" strike="noStrike" dirty="0">
                <a:solidFill>
                  <a:srgbClr val="000000"/>
                </a:solidFill>
                <a:effectLst/>
              </a:rPr>
              <a:t>-</a:t>
            </a:r>
            <a:r>
              <a:rPr lang="ja-JP" altLang="en-US" sz="1200" u="none" strike="noStrike">
                <a:solidFill>
                  <a:srgbClr val="000000"/>
                </a:solidFill>
                <a:effectLst/>
              </a:rPr>
              <a:t>スキーマガイドラインに基づく、研究データの</a:t>
            </a:r>
            <a:r>
              <a:rPr lang="en-US" altLang="ja-JP" sz="1200" u="none" strike="noStrike" dirty="0">
                <a:solidFill>
                  <a:srgbClr val="000000"/>
                </a:solidFill>
                <a:effectLst/>
              </a:rPr>
              <a:t>(</a:t>
            </a:r>
            <a:r>
              <a:rPr lang="ja-JP" altLang="en-US" sz="1200" u="none" strike="noStrike">
                <a:solidFill>
                  <a:srgbClr val="000000"/>
                </a:solidFill>
                <a:effectLst/>
              </a:rPr>
              <a:t>データセット区分</a:t>
            </a:r>
            <a:r>
              <a:rPr lang="en-US" altLang="ja-JP" sz="1200" u="none" strike="noStrike" dirty="0">
                <a:solidFill>
                  <a:srgbClr val="000000"/>
                </a:solidFill>
                <a:effectLst/>
              </a:rPr>
              <a:t>)[kana:"</a:t>
            </a:r>
            <a:r>
              <a:rPr lang="ja-JP" altLang="en-US" sz="1200" u="none" strike="noStrike">
                <a:solidFill>
                  <a:srgbClr val="000000"/>
                </a:solidFill>
                <a:effectLst/>
              </a:rPr>
              <a:t>デ</a:t>
            </a:r>
            <a:r>
              <a:rPr lang="en-US" altLang="ja-JP" sz="1200" u="none" strike="noStrike" dirty="0">
                <a:solidFill>
                  <a:srgbClr val="000000"/>
                </a:solidFill>
                <a:effectLst/>
              </a:rPr>
              <a:t>'</a:t>
            </a:r>
            <a:r>
              <a:rPr lang="ja-JP" altLang="en-US" sz="1200" u="none" strike="noStrike">
                <a:solidFill>
                  <a:srgbClr val="000000"/>
                </a:solidFill>
                <a:effectLst/>
              </a:rPr>
              <a:t>ータセットク</a:t>
            </a:r>
            <a:r>
              <a:rPr lang="en-US" altLang="ja-JP" sz="1200" u="none" strike="noStrike" dirty="0">
                <a:solidFill>
                  <a:srgbClr val="000000"/>
                </a:solidFill>
                <a:effectLst/>
              </a:rPr>
              <a:t>'</a:t>
            </a:r>
            <a:r>
              <a:rPr lang="ja-JP" altLang="en-US" sz="1200" u="none" strike="noStrike">
                <a:solidFill>
                  <a:srgbClr val="000000"/>
                </a:solidFill>
                <a:effectLst/>
              </a:rPr>
              <a:t>ブン</a:t>
            </a:r>
            <a:r>
              <a:rPr lang="en-US" altLang="ja-JP" sz="1200" u="none" strike="noStrike" dirty="0">
                <a:solidFill>
                  <a:srgbClr val="000000"/>
                </a:solidFill>
                <a:effectLst/>
              </a:rPr>
              <a:t>"]</a:t>
            </a:r>
            <a:r>
              <a:rPr lang="ja-JP" altLang="en-US" sz="1200" u="none" strike="noStrike">
                <a:solidFill>
                  <a:srgbClr val="000000"/>
                </a:solidFill>
                <a:effectLst/>
              </a:rPr>
              <a:t>（資源タイプ）」において、集計データ、臨床試験データ、編集データ、符号化データ、実験データ、地理空間データ、測定・評価データ、観測データ、記録データ、シミュレーションデータ、調査データに分類されてい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[break:"0.5s"]</a:t>
            </a:r>
            <a:r>
              <a:rPr lang="ja-JP" altLang="en-US" sz="1200" u="none" strike="noStrike">
                <a:solidFill>
                  <a:srgbClr val="000000"/>
                </a:solidFill>
                <a:effectLst/>
              </a:rPr>
              <a:t>データ種別に応じた取り扱いを</a:t>
            </a:r>
            <a:r>
              <a:rPr lang="en-US" altLang="ja-JP" sz="1200" u="none" strike="noStrike" dirty="0">
                <a:solidFill>
                  <a:srgbClr val="000000"/>
                </a:solidFill>
                <a:effectLst/>
              </a:rPr>
              <a:t>(</a:t>
            </a:r>
            <a:r>
              <a:rPr lang="ja-JP" altLang="en-US" sz="1200" u="none" strike="noStrike">
                <a:solidFill>
                  <a:srgbClr val="000000"/>
                </a:solidFill>
                <a:effectLst/>
              </a:rPr>
              <a:t>考慮</a:t>
            </a:r>
            <a:r>
              <a:rPr lang="en-US" altLang="ja-JP" sz="1200" u="none" strike="noStrike" dirty="0">
                <a:solidFill>
                  <a:srgbClr val="000000"/>
                </a:solidFill>
                <a:effectLst/>
              </a:rPr>
              <a:t>)[kana:"</a:t>
            </a:r>
            <a:r>
              <a:rPr lang="ja-JP" altLang="en-US" sz="1200" u="none" strike="noStrike">
                <a:solidFill>
                  <a:srgbClr val="000000"/>
                </a:solidFill>
                <a:effectLst/>
              </a:rPr>
              <a:t>コ</a:t>
            </a:r>
            <a:r>
              <a:rPr lang="en-US" altLang="ja-JP" sz="1200" u="none" strike="noStrike" dirty="0">
                <a:solidFill>
                  <a:srgbClr val="000000"/>
                </a:solidFill>
                <a:effectLst/>
              </a:rPr>
              <a:t>'</a:t>
            </a:r>
            <a:r>
              <a:rPr lang="ja-JP" altLang="en-US" sz="1200" u="none" strike="noStrike">
                <a:solidFill>
                  <a:srgbClr val="000000"/>
                </a:solidFill>
                <a:effectLst/>
              </a:rPr>
              <a:t>ウリョ</a:t>
            </a:r>
            <a:r>
              <a:rPr lang="en-US" altLang="ja-JP" sz="1200" u="none" strike="noStrike" dirty="0">
                <a:solidFill>
                  <a:srgbClr val="000000"/>
                </a:solidFill>
                <a:effectLst/>
              </a:rPr>
              <a:t>"]</a:t>
            </a:r>
            <a:r>
              <a:rPr lang="ja-JP" altLang="en-US" sz="1200" u="none" strike="noStrike">
                <a:solidFill>
                  <a:srgbClr val="000000"/>
                </a:solidFill>
                <a:effectLst/>
              </a:rPr>
              <a:t>することが大切です。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ja-JP" altLang="en-US" sz="1200" u="none" strike="noStrike">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[break:"0.5s"]</a:t>
            </a:r>
            <a:r>
              <a:rPr lang="ja-JP" altLang="en-US" sz="1200" u="none" strike="noStrike">
                <a:solidFill>
                  <a:srgbClr val="000000"/>
                </a:solidFill>
                <a:effectLst/>
              </a:rPr>
              <a:t>また、「どのようにデータを収集・生成するのか」について、</a:t>
            </a:r>
            <a:r>
              <a:rPr lang="en-US" altLang="ja-JP" sz="1200" u="none" strike="noStrike" dirty="0">
                <a:solidFill>
                  <a:srgbClr val="000000"/>
                </a:solidFill>
                <a:effectLst/>
              </a:rPr>
              <a:t>(</a:t>
            </a:r>
            <a:r>
              <a:rPr lang="ja-JP" altLang="en-US" sz="1200" u="none" strike="noStrike">
                <a:solidFill>
                  <a:srgbClr val="000000"/>
                </a:solidFill>
                <a:effectLst/>
              </a:rPr>
              <a:t>考慮</a:t>
            </a:r>
            <a:r>
              <a:rPr lang="en-US" altLang="ja-JP" sz="1200" u="none" strike="noStrike" dirty="0">
                <a:solidFill>
                  <a:srgbClr val="000000"/>
                </a:solidFill>
                <a:effectLst/>
              </a:rPr>
              <a:t>)[kana:"</a:t>
            </a:r>
            <a:r>
              <a:rPr lang="ja-JP" altLang="en-US" sz="1200" u="none" strike="noStrike">
                <a:solidFill>
                  <a:srgbClr val="000000"/>
                </a:solidFill>
                <a:effectLst/>
              </a:rPr>
              <a:t>コ</a:t>
            </a:r>
            <a:r>
              <a:rPr lang="en-US" altLang="ja-JP" sz="1200" u="none" strike="noStrike" dirty="0">
                <a:solidFill>
                  <a:srgbClr val="000000"/>
                </a:solidFill>
                <a:effectLst/>
              </a:rPr>
              <a:t>'</a:t>
            </a:r>
            <a:r>
              <a:rPr lang="ja-JP" altLang="en-US" sz="1200" u="none" strike="noStrike">
                <a:solidFill>
                  <a:srgbClr val="000000"/>
                </a:solidFill>
                <a:effectLst/>
              </a:rPr>
              <a:t>ウリョ</a:t>
            </a:r>
            <a:r>
              <a:rPr lang="en-US" altLang="ja-JP" sz="1200" u="none" strike="noStrike" dirty="0">
                <a:solidFill>
                  <a:srgbClr val="000000"/>
                </a:solidFill>
                <a:effectLst/>
              </a:rPr>
              <a:t>"]</a:t>
            </a:r>
            <a:r>
              <a:rPr lang="ja-JP" altLang="en-US" sz="1200" u="none" strike="noStrike">
                <a:solidFill>
                  <a:srgbClr val="000000"/>
                </a:solidFill>
                <a:effectLst/>
              </a:rPr>
              <a:t>すべきポイントは</a:t>
            </a:r>
            <a:r>
              <a:rPr lang="en-US" altLang="ja-JP" sz="1200" u="none" strike="noStrike" dirty="0">
                <a:solidFill>
                  <a:srgbClr val="000000"/>
                </a:solidFill>
                <a:effectLst/>
              </a:rPr>
              <a:t>[break:"0.02s"]</a:t>
            </a:r>
            <a:r>
              <a:rPr lang="ja-JP" altLang="en-US" sz="1200" u="none" strike="noStrike">
                <a:solidFill>
                  <a:srgbClr val="000000"/>
                </a:solidFill>
                <a:effectLst/>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200" u="none" strike="noStrike">
                <a:solidFill>
                  <a:srgbClr val="000000"/>
                </a:solidFill>
                <a:effectLst/>
              </a:rPr>
              <a:t>どの標準や方法論を用いるのか </a:t>
            </a:r>
            <a:r>
              <a:rPr lang="en-US" altLang="ja-JP" sz="1200" u="none" strike="noStrike" dirty="0">
                <a:solidFill>
                  <a:srgbClr val="000000"/>
                </a:solidFill>
                <a:effectLst/>
              </a:rPr>
              <a:t>[break:"0.02s"]</a:t>
            </a:r>
            <a:r>
              <a:rPr lang="ja-JP" altLang="en-US" sz="1200" u="none" strike="noStrike">
                <a:solidFill>
                  <a:srgbClr val="000000"/>
                </a:solidFill>
                <a:effectLst/>
              </a:rPr>
              <a:t>、フォルダやファイルをどのように構造化するのか</a:t>
            </a:r>
            <a:r>
              <a:rPr lang="en-US" altLang="ja-JP" sz="1200" u="none" strike="noStrike" dirty="0">
                <a:solidFill>
                  <a:srgbClr val="000000"/>
                </a:solidFill>
                <a:effectLst/>
              </a:rPr>
              <a:t>[break:"0.02s"]</a:t>
            </a:r>
            <a:r>
              <a:rPr lang="ja-JP" altLang="en-US" sz="1200" u="none" strike="noStrike">
                <a:solidFill>
                  <a:srgbClr val="000000"/>
                </a:solidFill>
                <a:effectLst/>
              </a:rPr>
              <a:t>、バージョン管理をどのように行うのか</a:t>
            </a:r>
            <a:r>
              <a:rPr lang="en-US" altLang="ja-JP" sz="1200" u="none" strike="noStrike" dirty="0">
                <a:solidFill>
                  <a:srgbClr val="000000"/>
                </a:solidFill>
                <a:effectLst/>
              </a:rPr>
              <a:t>[break:"0.02s"]</a:t>
            </a:r>
            <a:r>
              <a:rPr lang="ja-JP" altLang="en-US" sz="1200" u="none" strike="noStrike">
                <a:solidFill>
                  <a:srgbClr val="000000"/>
                </a:solidFill>
                <a:effectLst/>
              </a:rPr>
              <a:t>、といったことです。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[break:"0.5s"]</a:t>
            </a:r>
            <a:r>
              <a:rPr lang="ja-JP" altLang="en-US" sz="1200" u="none" strike="noStrike">
                <a:solidFill>
                  <a:srgbClr val="000000"/>
                </a:solidFill>
                <a:effectLst/>
              </a:rPr>
              <a:t>例えば、関係する法令を遵守する形でデータ収集をしなければならない場合があります。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[break:"0.5s"]</a:t>
            </a:r>
            <a:r>
              <a:rPr lang="ja-JP" altLang="en-US" sz="1200" u="none" strike="noStrike">
                <a:solidFill>
                  <a:srgbClr val="000000"/>
                </a:solidFill>
                <a:effectLst/>
              </a:rPr>
              <a:t>このように、研究活動を開始する上で、どのような研究データをどのように収集・生成するか計画することは、研究活動の公正性 </a:t>
            </a:r>
            <a:r>
              <a:rPr lang="en-US" altLang="ja-JP" sz="1200" u="none" strike="noStrike" dirty="0">
                <a:solidFill>
                  <a:srgbClr val="000000"/>
                </a:solidFill>
                <a:effectLst/>
              </a:rPr>
              <a:t>[break:"0.02s"]</a:t>
            </a:r>
            <a:r>
              <a:rPr lang="ja-JP" altLang="en-US" sz="1200" u="none" strike="noStrike">
                <a:solidFill>
                  <a:srgbClr val="000000"/>
                </a:solidFill>
                <a:effectLst/>
              </a:rPr>
              <a:t>、研究データの価値向上に繋がります。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20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p>
          <a:p>
            <a:r>
              <a:rPr lang="en-US" altLang="ja-JP" sz="1200" u="none" strike="noStrike" dirty="0">
                <a:solidFill>
                  <a:srgbClr val="000000"/>
                </a:solidFill>
                <a:effectLst/>
              </a:rPr>
              <a:t>```description</a:t>
            </a:r>
          </a:p>
          <a:p>
            <a:r>
              <a:rPr kumimoji="1" lang="ja-JP" altLang="ja-JP" sz="1200" kern="1200">
                <a:solidFill>
                  <a:schemeClr val="tx1"/>
                </a:solidFill>
                <a:effectLst/>
                <a:cs typeface="+mn-cs"/>
              </a:rPr>
              <a:t>「どのようなデータを収集・生成するのか」について考慮すべきポイントは、データの種別やフォーマット、容量など</a:t>
            </a:r>
            <a:r>
              <a:rPr kumimoji="1" lang="ja-JP" altLang="en-US" sz="1200" kern="1200">
                <a:solidFill>
                  <a:schemeClr val="tx1"/>
                </a:solidFill>
                <a:effectLst/>
                <a:cs typeface="+mn-cs"/>
              </a:rPr>
              <a:t>です。</a:t>
            </a:r>
            <a:endParaRPr kumimoji="1" lang="en-US" altLang="ja-JP" sz="1200" kern="1200" dirty="0">
              <a:solidFill>
                <a:schemeClr val="tx1"/>
              </a:solidFill>
              <a:effectLst/>
              <a:cs typeface="+mn-cs"/>
            </a:endParaRPr>
          </a:p>
          <a:p>
            <a:r>
              <a:rPr kumimoji="1" lang="ja-JP" altLang="en-US" sz="1200" kern="1200">
                <a:solidFill>
                  <a:schemeClr val="tx1"/>
                </a:solidFill>
                <a:effectLst/>
                <a:cs typeface="+mn-cs"/>
              </a:rPr>
              <a:t>また、</a:t>
            </a:r>
            <a:r>
              <a:rPr kumimoji="1" lang="ja-JP" altLang="ja-JP" sz="1200" kern="1200">
                <a:solidFill>
                  <a:schemeClr val="tx1"/>
                </a:solidFill>
                <a:effectLst/>
                <a:cs typeface="+mn-cs"/>
              </a:rPr>
              <a:t>選択したフォーマットやソフトウェアはデータの共有・長期アクセスに適しているか</a:t>
            </a:r>
            <a:r>
              <a:rPr kumimoji="1" lang="ja-JP" altLang="en-US" sz="1200" kern="1200">
                <a:solidFill>
                  <a:schemeClr val="tx1"/>
                </a:solidFill>
                <a:effectLst/>
                <a:cs typeface="+mn-cs"/>
              </a:rPr>
              <a:t>、</a:t>
            </a:r>
            <a:r>
              <a:rPr kumimoji="1" lang="ja-JP" altLang="ja-JP" sz="1200" kern="1200">
                <a:solidFill>
                  <a:schemeClr val="tx1"/>
                </a:solidFill>
                <a:effectLst/>
                <a:cs typeface="+mn-cs"/>
              </a:rPr>
              <a:t>再利用できる既存のデータはあるか</a:t>
            </a:r>
            <a:r>
              <a:rPr kumimoji="1" lang="ja-JP" altLang="en-US" sz="1200" kern="1200">
                <a:solidFill>
                  <a:schemeClr val="tx1"/>
                </a:solidFill>
                <a:effectLst/>
                <a:cs typeface="+mn-cs"/>
              </a:rPr>
              <a:t>、</a:t>
            </a:r>
            <a:r>
              <a:rPr kumimoji="1" lang="ja-JP" altLang="ja-JP" sz="1200" kern="1200">
                <a:solidFill>
                  <a:schemeClr val="tx1"/>
                </a:solidFill>
                <a:effectLst/>
                <a:cs typeface="+mn-cs"/>
              </a:rPr>
              <a:t>といったことが挙げられます。</a:t>
            </a:r>
            <a:endParaRPr kumimoji="1" lang="en-US" altLang="ja-JP" sz="1200" kern="1200" dirty="0">
              <a:solidFill>
                <a:schemeClr val="tx1"/>
              </a:solidFill>
              <a:effectLst/>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kern="1200">
                <a:solidFill>
                  <a:schemeClr val="tx1"/>
                </a:solidFill>
                <a:effectLst/>
                <a:cs typeface="+mn-cs"/>
              </a:rPr>
              <a:t>データ種別は、例えば「</a:t>
            </a:r>
            <a:r>
              <a:rPr lang="en-US" altLang="ja-JP" sz="1200" dirty="0"/>
              <a:t>JPCOAR Schema Guidelines</a:t>
            </a:r>
            <a:r>
              <a:rPr lang="ja-JP" altLang="en-US" sz="1200"/>
              <a:t>に基づく研究データの</a:t>
            </a:r>
            <a:r>
              <a:rPr lang="en-US" altLang="ja-JP" sz="1200" dirty="0"/>
              <a:t>dataset</a:t>
            </a:r>
            <a:r>
              <a:rPr lang="ja-JP" altLang="en-US" sz="1200"/>
              <a:t>区分（資源タイプ）</a:t>
            </a:r>
            <a:r>
              <a:rPr kumimoji="1" lang="ja-JP" altLang="en-US" sz="1200" kern="1200">
                <a:solidFill>
                  <a:schemeClr val="tx1"/>
                </a:solidFill>
                <a:effectLst/>
                <a:cs typeface="+mn-cs"/>
              </a:rPr>
              <a:t>」において、</a:t>
            </a:r>
            <a:endParaRPr kumimoji="1" lang="en-US" altLang="ja-JP" sz="1200" kern="1200" dirty="0">
              <a:solidFill>
                <a:schemeClr val="tx1"/>
              </a:solidFill>
              <a:effectLst/>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a:t>集計データ、臨床試験データ、編集データ、符号化データ、実験データ、地理空間データ、測定・評価データ、観測データ、記録データ、シミュレーションデータ、調査データ</a:t>
            </a:r>
            <a:endParaRPr lang="en-US" altLang="ja-JP" sz="1200" dirty="0"/>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a:t>に分類されています。</a:t>
            </a:r>
            <a:endParaRPr lang="en-US" altLang="ja-JP" sz="1200" dirty="0"/>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a:t>データ種別に応じた取り扱いを考慮することが大切です。（詳細はリンクをご確認ください。）</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a:solidFill>
                  <a:schemeClr val="tx1"/>
                </a:solidFill>
                <a:effectLst/>
                <a:cs typeface="+mn-cs"/>
              </a:rPr>
              <a:t>また、「どのようにデータを収集・生成するのか」について考慮すべきポイントは、</a:t>
            </a:r>
          </a:p>
          <a:p>
            <a:r>
              <a:rPr kumimoji="1" lang="ja-JP" altLang="ja-JP" sz="1200" kern="1200">
                <a:solidFill>
                  <a:schemeClr val="tx1"/>
                </a:solidFill>
                <a:effectLst/>
                <a:cs typeface="+mn-cs"/>
              </a:rPr>
              <a:t>どの標準や方法論を用いるのか</a:t>
            </a:r>
            <a:r>
              <a:rPr kumimoji="1" lang="ja-JP" altLang="en-US" sz="1200" kern="1200">
                <a:solidFill>
                  <a:schemeClr val="tx1"/>
                </a:solidFill>
                <a:effectLst/>
                <a:cs typeface="+mn-cs"/>
              </a:rPr>
              <a:t>、</a:t>
            </a:r>
            <a:r>
              <a:rPr kumimoji="1" lang="ja-JP" altLang="ja-JP" sz="1200" kern="1200">
                <a:solidFill>
                  <a:schemeClr val="tx1"/>
                </a:solidFill>
                <a:effectLst/>
                <a:cs typeface="+mn-cs"/>
              </a:rPr>
              <a:t>フォルダやファイルをどのように構造化するのか</a:t>
            </a:r>
            <a:r>
              <a:rPr kumimoji="1" lang="ja-JP" altLang="en-US" sz="1200" kern="1200">
                <a:solidFill>
                  <a:schemeClr val="tx1"/>
                </a:solidFill>
                <a:effectLst/>
                <a:cs typeface="+mn-cs"/>
              </a:rPr>
              <a:t>、</a:t>
            </a:r>
            <a:r>
              <a:rPr kumimoji="1" lang="ja-JP" altLang="ja-JP" sz="1200" kern="1200">
                <a:solidFill>
                  <a:schemeClr val="tx1"/>
                </a:solidFill>
                <a:effectLst/>
                <a:cs typeface="+mn-cs"/>
              </a:rPr>
              <a:t>バージョン管理をどのように行うのかといったことです。</a:t>
            </a:r>
            <a:endParaRPr kumimoji="1" lang="en-US" altLang="ja-JP" sz="1200" kern="1200" dirty="0">
              <a:solidFill>
                <a:schemeClr val="tx1"/>
              </a:solidFill>
              <a:effectLst/>
              <a:cs typeface="+mn-cs"/>
            </a:endParaRPr>
          </a:p>
          <a:p>
            <a:r>
              <a:rPr kumimoji="1" lang="ja-JP" altLang="en-US" sz="1200" kern="1200">
                <a:solidFill>
                  <a:schemeClr val="tx1"/>
                </a:solidFill>
                <a:effectLst/>
                <a:cs typeface="+mn-cs"/>
              </a:rPr>
              <a:t>例えば、関係する法令を遵守する形でデータ収集をしなければならない場合があります。</a:t>
            </a:r>
            <a:endParaRPr kumimoji="1" lang="en-US" altLang="ja-JP" sz="1200" kern="1200" dirty="0">
              <a:solidFill>
                <a:schemeClr val="tx1"/>
              </a:solidFill>
              <a:effectLst/>
              <a:cs typeface="+mn-cs"/>
            </a:endParaRPr>
          </a:p>
          <a:p>
            <a:r>
              <a:rPr kumimoji="1" lang="ja-JP" altLang="en-US" sz="1200" kern="1200">
                <a:solidFill>
                  <a:schemeClr val="tx1"/>
                </a:solidFill>
                <a:effectLst/>
                <a:cs typeface="+mn-cs"/>
              </a:rPr>
              <a:t>このように、研究活動を開始する上で、どのような研究データをどのように収集・生成するか計画することは、研究活動の公正性、研究データの価値向上に繋がります。</a:t>
            </a:r>
            <a:endParaRPr kumimoji="1" lang="en-US" altLang="ja-JP" sz="1200" kern="1200" dirty="0">
              <a:solidFill>
                <a:schemeClr val="tx1"/>
              </a:solidFill>
              <a:effectLst/>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latin typeface="BIZ UDPGothic" panose="020B0400000000000000" pitchFamily="34" charset="-128"/>
                <a:ea typeface="BIZ UDPGothic" panose="020B0400000000000000" pitchFamily="34" charset="-128"/>
              </a:rPr>
              <a:t>オープンアクセスリポジトリ推進協会（</a:t>
            </a:r>
            <a:r>
              <a:rPr lang="en-US" altLang="ja-JP" sz="1200" dirty="0">
                <a:latin typeface="BIZ UDPGothic" panose="020B0400000000000000" pitchFamily="34" charset="-128"/>
                <a:ea typeface="BIZ UDPGothic" panose="020B0400000000000000" pitchFamily="34" charset="-128"/>
              </a:rPr>
              <a:t>2019, 11, 27</a:t>
            </a:r>
            <a:r>
              <a:rPr lang="ja-JP" altLang="en-US" sz="1200">
                <a:latin typeface="BIZ UDPGothic" panose="020B0400000000000000" pitchFamily="34" charset="-128"/>
                <a:ea typeface="BIZ UDPGothic" panose="020B0400000000000000" pitchFamily="34" charset="-128"/>
              </a:rPr>
              <a:t>）「資源タイプ語彙別表」</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3"/>
              </a:rPr>
              <a:t>https://schema.irdb.nii.ac.jp/ja/2.0/resource_type_vocabulary</a:t>
            </a:r>
            <a:r>
              <a:rPr lang="ja-JP" altLang="en-US" sz="120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latin typeface="BIZ UDPGothic" panose="020B0400000000000000" pitchFamily="34" charset="-128"/>
                <a:ea typeface="BIZ UDPGothic" panose="020B0400000000000000" pitchFamily="34" charset="-128"/>
              </a:rPr>
              <a:t>吉田幸苗</a:t>
            </a:r>
            <a:r>
              <a:rPr lang="en-US" altLang="ja-JP" sz="1200" dirty="0">
                <a:latin typeface="BIZ UDPGothic" panose="020B0400000000000000" pitchFamily="34" charset="-128"/>
                <a:ea typeface="BIZ UDPGothic" panose="020B0400000000000000" pitchFamily="34" charset="-128"/>
              </a:rPr>
              <a:t> et al.</a:t>
            </a:r>
            <a:r>
              <a:rPr lang="ja-JP" altLang="en-US" sz="120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2021, 2, 10</a:t>
            </a:r>
            <a:r>
              <a:rPr lang="ja-JP" altLang="en-US" sz="1200">
                <a:latin typeface="BIZ UDPGothic" panose="020B0400000000000000" pitchFamily="34" charset="-128"/>
                <a:ea typeface="BIZ UDPGothic" panose="020B0400000000000000" pitchFamily="34" charset="-128"/>
              </a:rPr>
              <a:t>）「研究データ管理サービスの設計と実践</a:t>
            </a:r>
            <a:r>
              <a:rPr lang="en-US" altLang="ja-JP" sz="1200" dirty="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dirty="0">
                <a:latin typeface="BIZ UDPGothic" panose="020B0400000000000000" pitchFamily="34" charset="-128"/>
                <a:ea typeface="BIZ UDPGothic" panose="020B0400000000000000" pitchFamily="34" charset="-128"/>
              </a:rPr>
              <a:t>3</a:t>
            </a:r>
            <a:r>
              <a:rPr lang="ja-JP" altLang="en-US" sz="1200">
                <a:latin typeface="BIZ UDPGothic" panose="020B0400000000000000" pitchFamily="34" charset="-128"/>
                <a:ea typeface="BIZ UDPGothic" panose="020B0400000000000000" pitchFamily="34" charset="-128"/>
              </a:rPr>
              <a:t>章</a:t>
            </a:r>
            <a:r>
              <a:rPr lang="en-US" altLang="ja-JP" sz="1200" dirty="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dirty="0">
                <a:latin typeface="BIZ UDPGothic" panose="020B0400000000000000" pitchFamily="34" charset="-128"/>
                <a:ea typeface="BIZ UDPGothic" panose="020B0400000000000000" pitchFamily="34" charset="-128"/>
              </a:rPr>
              <a:t>2</a:t>
            </a:r>
            <a:r>
              <a:rPr lang="ja-JP" altLang="en-US" sz="1200">
                <a:latin typeface="BIZ UDPGothic" panose="020B0400000000000000" pitchFamily="34" charset="-128"/>
                <a:ea typeface="BIZ UDPGothic" panose="020B0400000000000000" pitchFamily="34" charset="-128"/>
              </a:rPr>
              <a:t>版」</a:t>
            </a:r>
            <a:r>
              <a:rPr lang="en-US" altLang="ja-JP" sz="1200" dirty="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教材「研究データ管理サービスの設計と実践」</a:t>
            </a:r>
            <a:r>
              <a:rPr lang="en-US" altLang="ja-JP" sz="1200" dirty="0">
                <a:latin typeface="BIZ UDPGothic" panose="020B0400000000000000" pitchFamily="34" charset="-128"/>
                <a:ea typeface="BIZ UDPGothic" panose="020B0400000000000000" pitchFamily="34" charset="-128"/>
              </a:rPr>
              <a:t>』, p.23. </a:t>
            </a:r>
            <a:r>
              <a:rPr lang="en-US" altLang="ja-JP" sz="1200" dirty="0">
                <a:latin typeface="BIZ UDPGothic" panose="020B0400000000000000" pitchFamily="34" charset="-128"/>
                <a:ea typeface="BIZ UDPGothic" panose="020B0400000000000000" pitchFamily="34" charset="-128"/>
                <a:hlinkClick r:id="rId4"/>
              </a:rPr>
              <a:t>https://jpcoar.repo.nii.ac.jp/records/607</a:t>
            </a:r>
            <a:endParaRPr kumimoji="1" lang="en-US" altLang="ja-JP" sz="1200" kern="1200" dirty="0">
              <a:solidFill>
                <a:schemeClr val="tx1"/>
              </a:solidFill>
              <a:effectLst/>
              <a:cs typeface="+mn-cs"/>
            </a:endParaRPr>
          </a:p>
          <a:p>
            <a:endParaRPr kumimoji="1" lang="ja-JP" altLang="ja-JP" sz="1200" kern="120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p>
          <a:p>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p:txBody>
      </p:sp>
      <p:sp>
        <p:nvSpPr>
          <p:cNvPr id="4" name="スライド番号プレースホルダー 3"/>
          <p:cNvSpPr>
            <a:spLocks noGrp="1"/>
          </p:cNvSpPr>
          <p:nvPr>
            <p:ph type="sldNum" sz="quarter" idx="10"/>
          </p:nvPr>
        </p:nvSpPr>
        <p:spPr/>
        <p:txBody>
          <a:bodyPr/>
          <a:lstStyle/>
          <a:p>
            <a:fld id="{02A533E8-CEFB-4333-8701-ECD923891AD4}" type="slidenum">
              <a:rPr kumimoji="1" lang="ja-JP" altLang="en-US" smtClean="0"/>
              <a:t>3</a:t>
            </a:fld>
            <a:endParaRPr kumimoji="1" lang="ja-JP" altLang="en-US"/>
          </a:p>
        </p:txBody>
      </p:sp>
    </p:spTree>
    <p:extLst>
      <p:ext uri="{BB962C8B-B14F-4D97-AF65-F5344CB8AC3E}">
        <p14:creationId xmlns:p14="http://schemas.microsoft.com/office/powerpoint/2010/main" val="2706366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r>
              <a:rPr kumimoji="1" lang="en-US" altLang="ja-JP" sz="1200" dirty="0"/>
              <a:t>Topic:</a:t>
            </a:r>
            <a:r>
              <a:rPr kumimoji="1" lang="ja-JP" altLang="en-US" sz="1200"/>
              <a:t>研究データの取得・収集</a:t>
            </a:r>
            <a:endParaRPr kumimoji="1" lang="en-US" altLang="ja-JP" sz="1200" dirty="0"/>
          </a:p>
          <a:p>
            <a:endParaRPr kumimoji="1" lang="en-US" altLang="ja-JP" sz="1200"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r>
              <a:rPr kumimoji="1" lang="ja-JP" altLang="en-US" sz="1200"/>
              <a:t>フォルダ構造の組織化とは、データファイルをフォルダに格納する際に、適切なルールを設けて管理することです。</a:t>
            </a:r>
          </a:p>
          <a:p>
            <a:r>
              <a:rPr kumimoji="1" lang="ja-JP" altLang="en-US" sz="1200"/>
              <a:t>研究が進むに従い、数多くのデータが生成されます。</a:t>
            </a:r>
          </a:p>
          <a:p>
            <a:r>
              <a:rPr kumimoji="1" lang="ja-JP" altLang="en-US" sz="1200"/>
              <a:t>一貫性のある適切なルールを設けてフォルダ構造を組織化することで、効率的なアクセスが可能になり、効率的に研究を進めることに繋がります。</a:t>
            </a:r>
          </a:p>
          <a:p>
            <a:endParaRPr kumimoji="1" lang="ja-JP" altLang="en-US" sz="1200"/>
          </a:p>
          <a:p>
            <a:r>
              <a:rPr kumimoji="1" lang="ja-JP" altLang="en-US" sz="1200"/>
              <a:t>適切なフォルダ管理を行うことで、次にあげるメリットが考えられます。</a:t>
            </a:r>
          </a:p>
          <a:p>
            <a:endParaRPr kumimoji="1" lang="ja-JP" altLang="en-US" sz="1200"/>
          </a:p>
          <a:p>
            <a:r>
              <a:rPr kumimoji="1" lang="en-US" altLang="ja-JP" sz="1200" dirty="0"/>
              <a:t>[break:"0.3s"]</a:t>
            </a:r>
            <a:r>
              <a:rPr kumimoji="1" lang="ja-JP" altLang="en-US" sz="1200"/>
              <a:t>一定のルールのもとでファイルが保存され、場所の特定と閲覧が容易になる。</a:t>
            </a:r>
          </a:p>
          <a:p>
            <a:r>
              <a:rPr kumimoji="1" lang="en-US" altLang="ja-JP" sz="1200" dirty="0"/>
              <a:t>[break:"0.3s"]</a:t>
            </a:r>
            <a:r>
              <a:rPr kumimoji="1" lang="ja-JP" altLang="en-US" sz="1200"/>
              <a:t>作成者も利用者もファイルを容易に区別、発見できる。</a:t>
            </a:r>
          </a:p>
          <a:p>
            <a:r>
              <a:rPr kumimoji="1" lang="en-US" altLang="ja-JP" sz="1200" dirty="0"/>
              <a:t>[break:"0.3s"]</a:t>
            </a:r>
            <a:r>
              <a:rPr kumimoji="1" lang="ja-JP" altLang="en-US" sz="1200"/>
              <a:t>誤った上書きや削除がされにくくなる。</a:t>
            </a:r>
          </a:p>
          <a:p>
            <a:r>
              <a:rPr kumimoji="1" lang="en-US" altLang="ja-JP" sz="1200" dirty="0"/>
              <a:t>[break:"0.3s"]</a:t>
            </a:r>
            <a:r>
              <a:rPr kumimoji="1" lang="ja-JP" altLang="en-US" sz="1200"/>
              <a:t>バージョン違いを明確に区別できる。</a:t>
            </a:r>
          </a:p>
          <a:p>
            <a:r>
              <a:rPr kumimoji="1" lang="en-US" altLang="ja-JP" sz="1200" dirty="0"/>
              <a:t>[break:"0.3s"]</a:t>
            </a:r>
            <a:r>
              <a:rPr kumimoji="1" lang="ja-JP" altLang="en-US" sz="1200"/>
              <a:t>別のプラットフォームに移行しても文脈を維持できる。</a:t>
            </a: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sz="1200" dirty="0"/>
          </a:p>
          <a:p>
            <a:r>
              <a:rPr kumimoji="1" lang="ja-JP" altLang="en-US" sz="1200"/>
              <a:t>フォルダ構造の組織化とは、データファイルをフォルダに格納する際に、適切なルールを設けて管理することです。
</a:t>
            </a:r>
            <a:r>
              <a:rPr lang="ja-JP" altLang="en-US" sz="1200"/>
              <a:t>研究が進むに従い、数多くのデータが生成されます。一貫性のある適切なルールを設けてフォルダ構造を組織化することで、効率的なアクセスが可能になり、効率的に研究を進めることに繋がります。</a:t>
            </a:r>
            <a:r>
              <a:rPr kumimoji="1" lang="ja-JP" altLang="en-US" sz="1200"/>
              <a:t>
</a:t>
            </a:r>
            <a:endParaRPr kumimoji="1" lang="en-US" altLang="ja-JP" sz="1200" dirty="0"/>
          </a:p>
          <a:p>
            <a:r>
              <a:rPr kumimoji="1" lang="ja-JP" altLang="en-US" sz="1200"/>
              <a:t>適切なフォルダ管理を行うことで、次にあげるメリットが考えられます。</a:t>
            </a:r>
          </a:p>
          <a:p>
            <a:endParaRPr kumimoji="1" lang="ja-JP" altLang="en-US" sz="1200"/>
          </a:p>
          <a:p>
            <a:r>
              <a:rPr kumimoji="1" lang="ja-JP" altLang="en-US" sz="1200"/>
              <a:t>・一定のルールのもとでファイルが保存され、場所の特定と閲覧が容易になる。</a:t>
            </a:r>
          </a:p>
          <a:p>
            <a:r>
              <a:rPr kumimoji="1" lang="ja-JP" altLang="en-US" sz="1200"/>
              <a:t>・作成者も利用者もファイルを容易に区別、発見できる。</a:t>
            </a:r>
          </a:p>
          <a:p>
            <a:r>
              <a:rPr kumimoji="1" lang="ja-JP" altLang="en-US" sz="1200"/>
              <a:t>・誤った上書きや削除がされにくくなる。</a:t>
            </a:r>
          </a:p>
          <a:p>
            <a:r>
              <a:rPr kumimoji="1" lang="ja-JP" altLang="en-US" sz="1200"/>
              <a:t>・バージョン違いを明確に区別できる。</a:t>
            </a:r>
          </a:p>
          <a:p>
            <a:r>
              <a:rPr kumimoji="1" lang="ja-JP" altLang="en-US" sz="1200"/>
              <a:t>・別のプラットフォームに移行しても文脈を維持できる。</a:t>
            </a:r>
            <a:endParaRPr kumimoji="1" lang="en-US" altLang="ja-JP" sz="1200"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17816F-797F-4E87-9304-7DF9146055AA}" type="slidenum">
              <a:rPr kumimoji="1" lang="en-US" altLang="ja-JP"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en-US" altLang="ja-JP"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2475197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r>
              <a:rPr kumimoji="1" lang="en-US" altLang="ja-JP" sz="800" dirty="0"/>
              <a:t>Topic:</a:t>
            </a:r>
            <a:r>
              <a:rPr kumimoji="1" lang="ja-JP" altLang="en-US" sz="1600"/>
              <a:t>研究データの取得・収集</a:t>
            </a:r>
            <a:endParaRPr kumimoji="1" lang="en-US" altLang="ja-JP" sz="1600"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r>
              <a:rPr kumimoji="1" lang="ja-JP" altLang="en-US"/>
              <a:t>フォルダ構造に関するルールとして、次のような例が挙げられます。</a:t>
            </a:r>
          </a:p>
          <a:p>
            <a:r>
              <a:rPr kumimoji="1" lang="en-US" altLang="ja-JP" dirty="0"/>
              <a:t>[break:"0.3s"]</a:t>
            </a:r>
            <a:r>
              <a:rPr kumimoji="1" lang="ja-JP" altLang="en-US"/>
              <a:t>研究プロジェクトごとにフォルダを作成し、フォルダ名には日付をいれる。</a:t>
            </a:r>
          </a:p>
          <a:p>
            <a:r>
              <a:rPr kumimoji="1" lang="en-US" altLang="ja-JP" dirty="0"/>
              <a:t>[break:"0.3s"]</a:t>
            </a:r>
            <a:r>
              <a:rPr kumimoji="1" lang="ja-JP" altLang="en-US"/>
              <a:t>実験や調査ごと、またはメンバーそれぞれでフォルダを作成する。</a:t>
            </a:r>
          </a:p>
          <a:p>
            <a:r>
              <a:rPr kumimoji="1" lang="en-US" altLang="ja-JP" dirty="0"/>
              <a:t>[break:"0.3s"]</a:t>
            </a:r>
            <a:r>
              <a:rPr kumimoji="1" lang="ja-JP" altLang="en-US"/>
              <a:t>フォルダの下にはそのフォルダの中身を説明する文書を作成し、おいておく。</a:t>
            </a:r>
          </a:p>
          <a:p>
            <a:r>
              <a:rPr kumimoji="1" lang="en-US" altLang="ja-JP" dirty="0"/>
              <a:t>[break:"0.3s"]</a:t>
            </a:r>
            <a:r>
              <a:rPr kumimoji="1" lang="ja-JP" altLang="en-US"/>
              <a:t>実験の場合は、実験のフォルダの下に、生データ、加工データ、論文等のフォルダをそれぞれ作成する。</a:t>
            </a:r>
          </a:p>
          <a:p>
            <a:r>
              <a:rPr kumimoji="1" lang="en-US" altLang="ja-JP" dirty="0"/>
              <a:t>[break:"0.3s"]</a:t>
            </a:r>
            <a:r>
              <a:rPr kumimoji="1" lang="ja-JP" altLang="en-US"/>
              <a:t>様々な実験や調査をする場合には、実験や調査の違いが分かるような情報をファイル名に含める。</a:t>
            </a:r>
          </a:p>
          <a:p>
            <a:r>
              <a:rPr kumimoji="1" lang="en-US" altLang="ja-JP" dirty="0"/>
              <a:t>[break:"0.3s"]</a:t>
            </a:r>
            <a:r>
              <a:rPr kumimoji="1" lang="ja-JP" altLang="en-US"/>
              <a:t>深すぎる構造にしない。</a:t>
            </a:r>
          </a:p>
          <a:p>
            <a:r>
              <a:rPr kumimoji="1" lang="en-US" altLang="ja-JP" dirty="0"/>
              <a:t>[break:"0.3s"]</a:t>
            </a:r>
            <a:r>
              <a:rPr kumimoji="1" lang="ja-JP" altLang="en-US"/>
              <a:t>次で説明するファイルの命名法も参考にする。</a:t>
            </a:r>
          </a:p>
          <a:p>
            <a:r>
              <a:rPr kumimoji="1" lang="en-US" altLang="ja-JP" dirty="0"/>
              <a:t>[break:"0.5s"]</a:t>
            </a:r>
            <a:r>
              <a:rPr kumimoji="1" lang="ja-JP" altLang="en-US"/>
              <a:t>適切なフォルダ構造は、研究内容によっても異なります。</a:t>
            </a:r>
          </a:p>
          <a:p>
            <a:r>
              <a:rPr kumimoji="1" lang="ja-JP" altLang="en-US"/>
              <a:t>研究プロジェクトごとに、相談して一定のルールを決めましょう。</a:t>
            </a: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p>
          <a:p>
            <a:r>
              <a:rPr kumimoji="1" lang="ja-JP" altLang="en-US"/>
              <a:t>フォルダ構造に関するルールとして、次のような例が挙げられます。</a:t>
            </a:r>
            <a:endParaRPr kumimoji="1" lang="en-US" altLang="ja-JP" dirty="0"/>
          </a:p>
          <a:p>
            <a:endParaRPr kumimoji="1" lang="en-US" altLang="ja-JP" dirty="0"/>
          </a:p>
          <a:p>
            <a:r>
              <a:rPr kumimoji="1" lang="ja-JP" altLang="en-US"/>
              <a:t>・研究プロジェクトごとにフォルダを作成し、フォルダ名には日付をいれる。</a:t>
            </a:r>
            <a:endParaRPr kumimoji="1" lang="en-US" altLang="ja-JP" dirty="0"/>
          </a:p>
          <a:p>
            <a:r>
              <a:rPr kumimoji="1" lang="ja-JP" altLang="en-US"/>
              <a:t>・実験や調査ごと、またはメンバーそれぞれでフォルダを作成する。フォルダの下にはそのフォルダの中身を説明する文書を作成しおいておく。</a:t>
            </a:r>
            <a:endParaRPr kumimoji="1" lang="en-US" altLang="ja-JP" dirty="0"/>
          </a:p>
          <a:p>
            <a:r>
              <a:rPr kumimoji="1" lang="ja-JP" altLang="en-US"/>
              <a:t>・実験の場合は、実験のフォルダの下に、生データ、加工データ、論文等のフォルダをそれぞれ作成する。</a:t>
            </a:r>
            <a:endParaRPr kumimoji="1" lang="en-US" altLang="ja-JP" dirty="0"/>
          </a:p>
          <a:p>
            <a:r>
              <a:rPr kumimoji="1" lang="ja-JP" altLang="en-US"/>
              <a:t>・様々な実験や調査をする場合には、実験や調査の違いが分かるような情報をファイル名に含める。</a:t>
            </a:r>
            <a:endParaRPr kumimoji="1" lang="en-US" altLang="ja-JP" dirty="0"/>
          </a:p>
          <a:p>
            <a:r>
              <a:rPr kumimoji="1" lang="ja-JP" altLang="en-US"/>
              <a:t>・深すぎる構造にしない。</a:t>
            </a:r>
            <a:endParaRPr kumimoji="1" lang="en-US" altLang="ja-JP" dirty="0"/>
          </a:p>
          <a:p>
            <a:r>
              <a:rPr kumimoji="1" lang="ja-JP" altLang="en-US"/>
              <a:t>・次で説明するファイルの命名法も参考にする。</a:t>
            </a:r>
            <a:endParaRPr kumimoji="1" lang="en-US" altLang="ja-JP" dirty="0"/>
          </a:p>
          <a:p>
            <a:endParaRPr kumimoji="1" lang="en-US" altLang="ja-JP" dirty="0"/>
          </a:p>
          <a:p>
            <a:r>
              <a:rPr kumimoji="1" lang="ja-JP" altLang="en-US"/>
              <a:t>適切なフォルダ構造は、研究内容によっても異なります。</a:t>
            </a:r>
            <a:endParaRPr kumimoji="1" lang="en-US" altLang="ja-JP" dirty="0"/>
          </a:p>
          <a:p>
            <a:r>
              <a:rPr kumimoji="1" lang="ja-JP" altLang="en-US"/>
              <a:t>研究プロジェクトごとに、相談して一定のルールを決めましょう。</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17816F-797F-4E87-9304-7DF9146055AA}" type="slidenum">
              <a:rPr kumimoji="1" lang="en-US" altLang="ja-JP"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en-US" altLang="ja-JP"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1370448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r>
              <a:rPr kumimoji="1" lang="en-US" altLang="ja-JP" sz="800" dirty="0"/>
              <a:t>Topic:</a:t>
            </a:r>
            <a:r>
              <a:rPr kumimoji="1" lang="ja-JP" altLang="en-US" sz="1600"/>
              <a:t>研究データの取得・収集</a:t>
            </a:r>
            <a:endParaRPr kumimoji="1" lang="en-US" altLang="ja-JP" sz="1600"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pPr marL="0" indent="0">
              <a:buFont typeface="Arial" panose="020B0604020202020204" pitchFamily="34" charset="0"/>
              <a:buNone/>
            </a:pPr>
            <a:r>
              <a:rPr kumimoji="1" lang="ja-JP" altLang="en-US"/>
              <a:t>ファイルの命名は、研究データの出所を保証したり、後で利用をする際に、間違ったデータを使用するのを避けるためにも重要です。</a:t>
            </a:r>
          </a:p>
          <a:p>
            <a:pPr marL="0" indent="0">
              <a:buFont typeface="Arial" panose="020B0604020202020204" pitchFamily="34" charset="0"/>
              <a:buNone/>
            </a:pPr>
            <a:r>
              <a:rPr kumimoji="1" lang="en-US" altLang="ja-JP" dirty="0"/>
              <a:t>[break:"0.5s"]</a:t>
            </a:r>
            <a:r>
              <a:rPr kumimoji="1" lang="ja-JP" altLang="en-US"/>
              <a:t>命名時は、主に以下を考慮しましょう。</a:t>
            </a:r>
          </a:p>
          <a:p>
            <a:pPr marL="0" indent="0">
              <a:buFont typeface="Arial" panose="020B0604020202020204" pitchFamily="34" charset="0"/>
              <a:buNone/>
            </a:pPr>
            <a:r>
              <a:rPr kumimoji="1" lang="en-US" altLang="ja-JP" dirty="0"/>
              <a:t>[break:"0.5s"]</a:t>
            </a:r>
            <a:r>
              <a:rPr kumimoji="1" lang="ja-JP" altLang="en-US"/>
              <a:t>１。ファイル名の構成。</a:t>
            </a:r>
          </a:p>
          <a:p>
            <a:pPr marL="0" indent="0">
              <a:buFont typeface="Arial" panose="020B0604020202020204" pitchFamily="34" charset="0"/>
              <a:buNone/>
            </a:pPr>
            <a:r>
              <a:rPr kumimoji="1" lang="en-US" altLang="ja-JP" dirty="0"/>
              <a:t>[break:"0.3s"]</a:t>
            </a:r>
            <a:r>
              <a:rPr kumimoji="1" lang="ja-JP" altLang="en-US"/>
              <a:t>保存先システムのファイル名の制約を考慮する。 </a:t>
            </a:r>
          </a:p>
          <a:p>
            <a:pPr marL="0" indent="0">
              <a:buFont typeface="Arial" panose="020B0604020202020204" pitchFamily="34" charset="0"/>
              <a:buNone/>
            </a:pPr>
            <a:r>
              <a:rPr kumimoji="1" lang="en-US" altLang="ja-JP" dirty="0"/>
              <a:t>[break:"0.3s"](OS)[kana:"</a:t>
            </a:r>
            <a:r>
              <a:rPr kumimoji="1" lang="ja-JP" altLang="en-US"/>
              <a:t>オーエ</a:t>
            </a:r>
            <a:r>
              <a:rPr kumimoji="1" lang="en-US" altLang="ja-JP" dirty="0"/>
              <a:t>'</a:t>
            </a:r>
            <a:r>
              <a:rPr kumimoji="1" lang="ja-JP" altLang="en-US"/>
              <a:t>ス</a:t>
            </a:r>
            <a:r>
              <a:rPr kumimoji="1" lang="en-US" altLang="ja-JP" dirty="0"/>
              <a:t>"]</a:t>
            </a:r>
            <a:r>
              <a:rPr kumimoji="1" lang="ja-JP" altLang="en-US"/>
              <a:t>で特別な意味を持つ場合がある</a:t>
            </a:r>
            <a:r>
              <a:rPr kumimoji="1" lang="en-US" altLang="ja-JP" dirty="0"/>
              <a:t>[break:"0.02s"]</a:t>
            </a:r>
            <a:r>
              <a:rPr kumimoji="1" lang="ja-JP" altLang="en-US"/>
              <a:t>特殊記号は用いない。</a:t>
            </a:r>
          </a:p>
          <a:p>
            <a:pPr marL="0" indent="0">
              <a:buFont typeface="Arial" panose="020B0604020202020204" pitchFamily="34" charset="0"/>
              <a:buNone/>
            </a:pPr>
            <a:r>
              <a:rPr kumimoji="1" lang="en-US" altLang="ja-JP" dirty="0"/>
              <a:t>[break:"0.3s"]</a:t>
            </a:r>
            <a:r>
              <a:rPr kumimoji="1" lang="ja-JP" altLang="en-US"/>
              <a:t>ピリオド、スペースの代わりに</a:t>
            </a:r>
            <a:r>
              <a:rPr kumimoji="1" lang="en-US" altLang="ja-JP" dirty="0"/>
              <a:t>[break:"0.02s"]</a:t>
            </a:r>
            <a:r>
              <a:rPr kumimoji="1" lang="ja-JP" altLang="en-US"/>
              <a:t>アンダーバーを用いる。</a:t>
            </a:r>
          </a:p>
          <a:p>
            <a:pPr marL="0" indent="0">
              <a:buFont typeface="Arial" panose="020B0604020202020204" pitchFamily="34" charset="0"/>
              <a:buNone/>
            </a:pPr>
            <a:r>
              <a:rPr kumimoji="1" lang="en-US" altLang="ja-JP" dirty="0"/>
              <a:t>[break:"0.3s"]</a:t>
            </a:r>
            <a:r>
              <a:rPr kumimoji="1" lang="ja-JP" altLang="en-US"/>
              <a:t>ファイル名は短く</a:t>
            </a:r>
            <a:r>
              <a:rPr kumimoji="1" lang="en-US" altLang="ja-JP" dirty="0"/>
              <a:t>[break:"0.02s"]</a:t>
            </a:r>
            <a:r>
              <a:rPr kumimoji="1" lang="ja-JP" altLang="en-US"/>
              <a:t>示唆的なものにする。</a:t>
            </a:r>
          </a:p>
          <a:p>
            <a:pPr marL="0" indent="0">
              <a:buFont typeface="Arial" panose="020B0604020202020204" pitchFamily="34" charset="0"/>
              <a:buNone/>
            </a:pPr>
            <a:r>
              <a:rPr kumimoji="1" lang="en-US" altLang="ja-JP" dirty="0"/>
              <a:t>[break:"0.3s"]</a:t>
            </a:r>
            <a:r>
              <a:rPr kumimoji="1" lang="ja-JP" altLang="en-US"/>
              <a:t>ファイル名は約</a:t>
            </a:r>
            <a:r>
              <a:rPr kumimoji="1" lang="en-US" altLang="ja-JP" dirty="0"/>
              <a:t>25</a:t>
            </a:r>
            <a:r>
              <a:rPr kumimoji="1" lang="ja-JP" altLang="en-US"/>
              <a:t>文字程度で、内容がわかるものにする。</a:t>
            </a:r>
            <a:endParaRPr kumimoji="1" lang="en-US" altLang="ja-JP" dirty="0"/>
          </a:p>
          <a:p>
            <a:pPr marL="0" indent="0">
              <a:buFont typeface="Arial" panose="020B0604020202020204" pitchFamily="34" charset="0"/>
              <a:buNone/>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r>
              <a:rPr kumimoji="1" lang="ja-JP" altLang="en-US"/>
              <a:t>ファイルの命名は、研究データの出所を保証したり、後で利用をする際に間違ったデータを使用するのを避けるためにも重要です。命名時は、主に以下を考慮しましょう。</a:t>
            </a:r>
            <a:endParaRPr kumimoji="1" lang="en-US" altLang="ja-JP" dirty="0"/>
          </a:p>
          <a:p>
            <a:r>
              <a:rPr kumimoji="1" lang="ja-JP" altLang="en-US"/>
              <a:t>１ファイル名の構成</a:t>
            </a:r>
            <a:endParaRPr kumimoji="1" lang="en-US" altLang="ja-JP" dirty="0"/>
          </a:p>
          <a:p>
            <a:pPr marL="171450" indent="-171450">
              <a:buFont typeface="Arial" panose="020B0604020202020204" pitchFamily="34" charset="0"/>
              <a:buChar char="•"/>
            </a:pPr>
            <a:r>
              <a:rPr kumimoji="1" lang="ja-JP" altLang="en-US"/>
              <a:t>保存先システムのファイル名の制約を考慮する。</a:t>
            </a:r>
            <a:endParaRPr kumimoji="1" lang="en-US" altLang="ja-JP" dirty="0"/>
          </a:p>
          <a:p>
            <a:pPr marL="171450" indent="-171450">
              <a:buFont typeface="Arial" panose="020B0604020202020204" pitchFamily="34" charset="0"/>
              <a:buChar char="•"/>
            </a:pPr>
            <a:r>
              <a:rPr kumimoji="1" lang="en-US" altLang="ja-JP" dirty="0"/>
              <a:t>OS</a:t>
            </a:r>
            <a:r>
              <a:rPr kumimoji="1" lang="ja-JP" altLang="en-US"/>
              <a:t>で特別な意味を持つ場合がある特殊記号は用いない。</a:t>
            </a:r>
            <a:endParaRPr kumimoji="1" lang="en-US" altLang="ja-JP" dirty="0"/>
          </a:p>
          <a:p>
            <a:pPr marL="171450" indent="-171450">
              <a:buFont typeface="Arial" panose="020B0604020202020204" pitchFamily="34" charset="0"/>
              <a:buChar char="•"/>
            </a:pPr>
            <a:r>
              <a:rPr kumimoji="1" lang="ja-JP" altLang="en-US"/>
              <a:t>ピリオド、スペースの代わりにアンダーバーを用いる。</a:t>
            </a:r>
            <a:endParaRPr kumimoji="1" lang="en-US" altLang="ja-JP" dirty="0"/>
          </a:p>
          <a:p>
            <a:pPr marL="171450" indent="-171450">
              <a:buFont typeface="Arial" panose="020B0604020202020204" pitchFamily="34" charset="0"/>
              <a:buChar char="•"/>
            </a:pPr>
            <a:r>
              <a:rPr kumimoji="1" lang="ja-JP" altLang="en-US"/>
              <a:t>ファイル名は短く示唆的なものにする。</a:t>
            </a:r>
            <a:endParaRPr kumimoji="1" lang="en-US" altLang="ja-JP" dirty="0"/>
          </a:p>
          <a:p>
            <a:pPr marL="171450" indent="-171450">
              <a:buFont typeface="Arial" panose="020B0604020202020204" pitchFamily="34" charset="0"/>
              <a:buChar char="•"/>
            </a:pPr>
            <a:r>
              <a:rPr kumimoji="1" lang="ja-JP" altLang="en-US"/>
              <a:t>ファイル名は約</a:t>
            </a:r>
            <a:r>
              <a:rPr kumimoji="1" lang="en-US" altLang="ja-JP" dirty="0"/>
              <a:t>25</a:t>
            </a:r>
            <a:r>
              <a:rPr kumimoji="1" lang="ja-JP" altLang="en-US"/>
              <a:t>文字程度で、内容がわかるものにする。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17816F-797F-4E87-9304-7DF9146055AA}" type="slidenum">
              <a:rPr kumimoji="1" lang="en-US" altLang="ja-JP"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en-US" altLang="ja-JP"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1753546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noChangeArrowheads="1" noTextEdit="1"/>
          </p:cNvSpPr>
          <p:nvPr>
            <p:ph type="sldImg"/>
          </p:nvPr>
        </p:nvSpPr>
        <p:spPr>
          <a:xfrm>
            <a:off x="381000" y="685800"/>
            <a:ext cx="6096000" cy="3429000"/>
          </a:xfrm>
          <a:ln/>
        </p:spPr>
      </p:sp>
      <p:sp>
        <p:nvSpPr>
          <p:cNvPr id="40962" name="备注占位符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sz="800"/>
              <a:t>Topic:</a:t>
            </a:r>
            <a:r>
              <a:rPr kumimoji="1" lang="ja-JP" altLang="en-US" sz="1600"/>
              <a:t>研究データの取得・収集</a:t>
            </a:r>
            <a:endParaRPr kumimoji="1" lang="en-US" altLang="ja-JP" sz="1600"/>
          </a:p>
          <a:p>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```text</a:t>
            </a:r>
          </a:p>
          <a:p>
            <a:r>
              <a:rPr kumimoji="1" lang="ja-JP" altLang="en-US"/>
              <a:t>また、保存先を変更する際に混乱が生じるような一般的なファイル名や、実験機器等が出力するファイル名は、そのまま、利用しないように​しましょう。</a:t>
            </a:r>
          </a:p>
          <a:p>
            <a:r>
              <a:rPr kumimoji="1" lang="en-US" altLang="ja-JP"/>
              <a:t>[break:"0.5s"]</a:t>
            </a:r>
            <a:r>
              <a:rPr kumimoji="1" lang="ja-JP" altLang="en-US"/>
              <a:t>ファイル名を付ける際に考慮すべき要素として、次のものが挙げられます。</a:t>
            </a:r>
          </a:p>
          <a:p>
            <a:r>
              <a:rPr kumimoji="1" lang="en-US" altLang="ja-JP"/>
              <a:t>[break:"0.3s"]</a:t>
            </a:r>
            <a:r>
              <a:rPr kumimoji="1" lang="ja-JP" altLang="en-US"/>
              <a:t> </a:t>
            </a:r>
            <a:r>
              <a:rPr kumimoji="1" lang="en-US" altLang="ja-JP"/>
              <a:t>(</a:t>
            </a:r>
            <a:r>
              <a:rPr kumimoji="1" lang="ja-JP" altLang="en-US"/>
              <a:t>プロジェクト番号</a:t>
            </a:r>
            <a:r>
              <a:rPr kumimoji="1" lang="en-US" altLang="ja-JP"/>
              <a:t>)[kana:"</a:t>
            </a:r>
            <a:r>
              <a:rPr kumimoji="1" lang="ja-JP" altLang="en-US"/>
              <a:t>プ</a:t>
            </a:r>
            <a:r>
              <a:rPr kumimoji="1" lang="en-US" altLang="ja-JP"/>
              <a:t>'</a:t>
            </a:r>
            <a:r>
              <a:rPr kumimoji="1" lang="ja-JP" altLang="en-US"/>
              <a:t>ロジェクトバ</a:t>
            </a:r>
            <a:r>
              <a:rPr kumimoji="1" lang="en-US" altLang="ja-JP"/>
              <a:t>'</a:t>
            </a:r>
            <a:r>
              <a:rPr kumimoji="1" lang="ja-JP" altLang="en-US"/>
              <a:t>ンゴウ</a:t>
            </a:r>
            <a:r>
              <a:rPr kumimoji="1" lang="en-US" altLang="ja-JP"/>
              <a:t>"]</a:t>
            </a:r>
            <a:r>
              <a:rPr kumimoji="1" lang="ja-JP" altLang="en-US"/>
              <a:t>、</a:t>
            </a:r>
            <a:r>
              <a:rPr kumimoji="1" lang="en-US" altLang="ja-JP"/>
              <a:t>[break:"0.3s"]</a:t>
            </a:r>
            <a:r>
              <a:rPr kumimoji="1" lang="ja-JP" altLang="en-US"/>
              <a:t>作成者名、データに関与した研究チーム、部局の名前、</a:t>
            </a:r>
            <a:r>
              <a:rPr kumimoji="1" lang="en-US" altLang="ja-JP"/>
              <a:t>[break:"0.3s"]</a:t>
            </a:r>
            <a:r>
              <a:rPr kumimoji="1" lang="ja-JP" altLang="en-US"/>
              <a:t>データ内容の記述、</a:t>
            </a:r>
            <a:r>
              <a:rPr kumimoji="1" lang="en-US" altLang="ja-JP"/>
              <a:t>[break:"0.3s"]</a:t>
            </a:r>
            <a:r>
              <a:rPr kumimoji="1" lang="ja-JP" altLang="en-US"/>
              <a:t>データ作成日、</a:t>
            </a:r>
            <a:r>
              <a:rPr kumimoji="1" lang="ja-JP" altLang="en-US" sz="1200"/>
              <a:t>公開日、</a:t>
            </a:r>
            <a:r>
              <a:rPr kumimoji="1" lang="en-US" altLang="ja-JP" sz="1200"/>
              <a:t>[break:"0.3s"](</a:t>
            </a:r>
            <a:r>
              <a:rPr kumimoji="1" lang="ja-JP" altLang="en-US" sz="1200"/>
              <a:t>バージョン番号</a:t>
            </a:r>
            <a:r>
              <a:rPr kumimoji="1" lang="en-US" altLang="ja-JP" sz="1200"/>
              <a:t>)[kana:"</a:t>
            </a:r>
            <a:r>
              <a:rPr kumimoji="1" lang="ja-JP" altLang="en-US" sz="1200"/>
              <a:t>バージョ</a:t>
            </a:r>
            <a:r>
              <a:rPr kumimoji="1" lang="en-US" altLang="ja-JP" sz="1200"/>
              <a:t>'</a:t>
            </a:r>
            <a:r>
              <a:rPr kumimoji="1" lang="ja-JP" altLang="en-US" sz="1200"/>
              <a:t>ンバ</a:t>
            </a:r>
            <a:r>
              <a:rPr kumimoji="1" lang="en-US" altLang="ja-JP" sz="1200"/>
              <a:t>'</a:t>
            </a:r>
            <a:r>
              <a:rPr kumimoji="1" lang="ja-JP" altLang="en-US" sz="1200"/>
              <a:t>ンゴウ</a:t>
            </a:r>
            <a:r>
              <a:rPr kumimoji="1" lang="en-US" altLang="ja-JP" sz="1200"/>
              <a:t>"]</a:t>
            </a: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endParaRPr kumimoji="1" lang="en-US" altLang="ja-JP"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```description</a:t>
            </a:r>
          </a:p>
          <a:p>
            <a:r>
              <a:rPr kumimoji="1" lang="ja-JP" altLang="en-US"/>
              <a:t>保存先を変更する際に混乱が生じるような一般的なファイル名や、実験機器等が出力するファイル名は、そのまま利用しないように​しましょう。</a:t>
            </a:r>
            <a:endParaRPr kumimoji="1" lang="en-US" altLang="ja-JP"/>
          </a:p>
          <a:p>
            <a:endParaRPr kumimoji="1" lang="en-US" altLang="ja-JP"/>
          </a:p>
          <a:p>
            <a:r>
              <a:rPr lang="ja-JP" altLang="en-US" sz="1200">
                <a:sym typeface="+mn-ea"/>
              </a:rPr>
              <a:t>ファイル名を付ける際に考慮すべき要素として、</a:t>
            </a:r>
            <a:endParaRPr lang="en-US" altLang="ja-JP" sz="1200">
              <a:sym typeface="+mn-ea"/>
            </a:endParaRPr>
          </a:p>
          <a:p>
            <a:pPr marL="171450" indent="-171450">
              <a:buFont typeface="Arial" panose="020B0604020202020204" pitchFamily="34" charset="0"/>
              <a:buChar char="•"/>
            </a:pPr>
            <a:r>
              <a:rPr kumimoji="1" lang="ja-JP" altLang="en-US"/>
              <a:t>プロジェクト番号</a:t>
            </a:r>
          </a:p>
          <a:p>
            <a:pPr marL="171450" indent="-171450">
              <a:buFont typeface="Arial" panose="020B0604020202020204" pitchFamily="34" charset="0"/>
              <a:buChar char="•"/>
            </a:pPr>
            <a:r>
              <a:rPr kumimoji="1" lang="ja-JP" altLang="en-US"/>
              <a:t>作成者名、データに関与した研究チーム、部局の名前</a:t>
            </a:r>
          </a:p>
          <a:p>
            <a:pPr marL="171450" indent="-171450">
              <a:buFont typeface="Arial" panose="020B0604020202020204" pitchFamily="34" charset="0"/>
              <a:buChar char="•"/>
            </a:pPr>
            <a:r>
              <a:rPr kumimoji="1" lang="ja-JP" altLang="en-US"/>
              <a:t>データ内容の記述</a:t>
            </a:r>
          </a:p>
          <a:p>
            <a:pPr marL="171450" indent="-171450">
              <a:buFont typeface="Arial" panose="020B0604020202020204" pitchFamily="34" charset="0"/>
              <a:buChar char="•"/>
            </a:pPr>
            <a:r>
              <a:rPr kumimoji="1" lang="ja-JP" altLang="en-US"/>
              <a:t>データ作成日、公開日</a:t>
            </a:r>
          </a:p>
          <a:p>
            <a:pPr marL="171450" indent="-171450">
              <a:buFont typeface="Arial" panose="020B0604020202020204" pitchFamily="34" charset="0"/>
              <a:buChar char="•"/>
            </a:pPr>
            <a:r>
              <a:rPr kumimoji="1" lang="ja-JP" altLang="en-US"/>
              <a:t>バージョン番号</a:t>
            </a:r>
            <a:endParaRPr kumimoji="1" lang="en-US" altLang="ja-JP"/>
          </a:p>
          <a:p>
            <a:pPr marL="0" indent="0">
              <a:buFont typeface="Arial" panose="020B0604020202020204" pitchFamily="34" charset="0"/>
              <a:buNone/>
            </a:pPr>
            <a:r>
              <a:rPr kumimoji="1" lang="ja-JP" altLang="en-US"/>
              <a:t>などが挙げられます。</a:t>
            </a:r>
            <a:endParaRPr kumimoji="1" lang="en-US" altLang="ja-JP"/>
          </a:p>
          <a:p>
            <a:pPr marL="0" indent="0">
              <a:buFont typeface="Arial" panose="020B0604020202020204" pitchFamily="34" charset="0"/>
              <a:buNone/>
            </a:pPr>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p>
          <a:p>
            <a:endParaRPr kumimoji="1" lang="ja-JP" altLang="en-US"/>
          </a:p>
        </p:txBody>
      </p:sp>
      <p:sp>
        <p:nvSpPr>
          <p:cNvPr id="40963" name="灯片编号占位符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50" charset="-128"/>
              </a:defRPr>
            </a:lvl1pPr>
            <a:lvl2pPr marL="742950" indent="-285750">
              <a:defRPr sz="2400">
                <a:solidFill>
                  <a:schemeClr val="tx1"/>
                </a:solidFill>
                <a:latin typeface="Arial" panose="020B0604020202020204" pitchFamily="34" charset="0"/>
                <a:ea typeface="ＭＳ Ｐゴシック" panose="020B0600070205080204" pitchFamily="50" charset="-128"/>
              </a:defRPr>
            </a:lvl2pPr>
            <a:lvl3pPr marL="1143000" indent="-228600">
              <a:defRPr sz="2400">
                <a:solidFill>
                  <a:schemeClr val="tx1"/>
                </a:solidFill>
                <a:latin typeface="Arial" panose="020B0604020202020204" pitchFamily="34" charset="0"/>
                <a:ea typeface="ＭＳ Ｐゴシック" panose="020B0600070205080204" pitchFamily="50" charset="-128"/>
              </a:defRPr>
            </a:lvl3pPr>
            <a:lvl4pPr marL="1600200" indent="-228600">
              <a:defRPr sz="2400">
                <a:solidFill>
                  <a:schemeClr val="tx1"/>
                </a:solidFill>
                <a:latin typeface="Arial" panose="020B0604020202020204" pitchFamily="34" charset="0"/>
                <a:ea typeface="ＭＳ Ｐゴシック" panose="020B0600070205080204" pitchFamily="50" charset="-128"/>
              </a:defRPr>
            </a:lvl4pPr>
            <a:lvl5pPr marL="2057400" indent="-228600">
              <a:defRPr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9506FF5-93E2-4653-890C-ACC325EC8F47}" type="slidenum">
              <a:rPr kumimoji="1" lang="en-US" altLang="ja-JP" sz="1200" b="0" i="0" u="none" strike="noStrike" kern="1200" cap="none" spc="0" normalizeH="0" baseline="0" noProof="0">
                <a:ln>
                  <a:noFill/>
                </a:ln>
                <a:solidFill>
                  <a:prstClr val="black"/>
                </a:solidFill>
                <a:effectLst/>
                <a:uLnTx/>
                <a:uFillTx/>
                <a:latin typeface="Arial" panose="020B0604020202020204" pitchFamily="34" charset="0"/>
                <a:ea typeface="BIZ UDP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en-US" altLang="ja-JP" sz="1200" b="0" i="0" u="none" strike="noStrike" kern="1200" cap="none" spc="0" normalizeH="0" baseline="0" noProof="0">
              <a:ln>
                <a:noFill/>
              </a:ln>
              <a:solidFill>
                <a:prstClr val="black"/>
              </a:solidFill>
              <a:effectLst/>
              <a:uLnTx/>
              <a:uFillTx/>
              <a:latin typeface="Arial" panose="020B0604020202020204" pitchFamily="34" charset="0"/>
              <a:ea typeface="BIZ UDPゴシック" panose="020B0400000000000000" pitchFamily="50" charset="-128"/>
              <a:cs typeface="+mn-cs"/>
            </a:endParaRPr>
          </a:p>
        </p:txBody>
      </p:sp>
    </p:spTree>
    <p:extLst>
      <p:ext uri="{BB962C8B-B14F-4D97-AF65-F5344CB8AC3E}">
        <p14:creationId xmlns:p14="http://schemas.microsoft.com/office/powerpoint/2010/main" val="366417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noChangeArrowheads="1" noTextEdit="1"/>
          </p:cNvSpPr>
          <p:nvPr>
            <p:ph type="sldImg"/>
          </p:nvPr>
        </p:nvSpPr>
        <p:spPr>
          <a:xfrm>
            <a:off x="381000" y="685800"/>
            <a:ext cx="6096000" cy="3429000"/>
          </a:xfrm>
          <a:ln/>
        </p:spPr>
      </p:sp>
      <p:sp>
        <p:nvSpPr>
          <p:cNvPr id="40962" name="备注占位符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sz="800" dirty="0"/>
              <a:t>Topic:</a:t>
            </a:r>
            <a:r>
              <a:rPr kumimoji="1" lang="ja-JP" altLang="en-US" sz="1600"/>
              <a:t>研究データの取得・収集</a:t>
            </a:r>
            <a:endParaRPr kumimoji="1" lang="en-US" altLang="ja-JP" sz="1600"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endParaRPr kumimoji="1" lang="en-US" altLang="ja-JP" dirty="0"/>
          </a:p>
          <a:p>
            <a:pPr marL="0" indent="0">
              <a:buFont typeface="Arial" panose="020B0604020202020204" pitchFamily="34" charset="0"/>
              <a:buNone/>
            </a:pPr>
            <a:r>
              <a:rPr kumimoji="1" lang="en-US" altLang="ja-JP" dirty="0"/>
              <a:t>2</a:t>
            </a:r>
            <a:r>
              <a:rPr kumimoji="1" lang="ja-JP" altLang="en-US"/>
              <a:t>、文脈の保存。保存場所に関係なくデータを識別できるよう、内容情報をできるだけ含めましょう。</a:t>
            </a:r>
          </a:p>
          <a:p>
            <a:pPr marL="0" indent="0">
              <a:buFont typeface="Arial" panose="020B0604020202020204" pitchFamily="34" charset="0"/>
              <a:buNone/>
            </a:pPr>
            <a:r>
              <a:rPr kumimoji="1" lang="ja-JP" altLang="en-US"/>
              <a:t>また、ファイルの拡張子は、ファイルが作成された物理的環境を正確に</a:t>
            </a:r>
            <a:r>
              <a:rPr kumimoji="1" lang="en-US" altLang="ja-JP" dirty="0"/>
              <a:t>(</a:t>
            </a:r>
            <a:r>
              <a:rPr kumimoji="1" lang="ja-JP" altLang="en-US"/>
              <a:t>示すもの</a:t>
            </a:r>
            <a:r>
              <a:rPr kumimoji="1" lang="en-US" altLang="ja-JP" dirty="0"/>
              <a:t>)[kana:"</a:t>
            </a:r>
            <a:r>
              <a:rPr kumimoji="1" lang="ja-JP" altLang="en-US"/>
              <a:t>シメ</a:t>
            </a:r>
            <a:r>
              <a:rPr kumimoji="1" lang="en-US" altLang="ja-JP" dirty="0"/>
              <a:t>'</a:t>
            </a:r>
            <a:r>
              <a:rPr kumimoji="1" lang="ja-JP" altLang="en-US"/>
              <a:t>スモノ</a:t>
            </a:r>
            <a:r>
              <a:rPr kumimoji="1" lang="en-US" altLang="ja-JP" dirty="0"/>
              <a:t>"]</a:t>
            </a:r>
            <a:r>
              <a:rPr kumimoji="1" lang="ja-JP" altLang="en-US"/>
              <a:t>を、用いるようにしましょう。</a:t>
            </a:r>
          </a:p>
          <a:p>
            <a:pPr marL="0" indent="0">
              <a:buFont typeface="Arial" panose="020B0604020202020204" pitchFamily="34" charset="0"/>
              <a:buNone/>
            </a:pPr>
            <a:r>
              <a:rPr kumimoji="1" lang="en-US" altLang="ja-JP" dirty="0"/>
              <a:t>[break:"0.5s"]3</a:t>
            </a:r>
            <a:r>
              <a:rPr kumimoji="1" lang="ja-JP" altLang="en-US"/>
              <a:t>、一貫性のあるルール。命名ルールに従い、常に同じ情報（日付や時間）を同じ順番で含むようにしましょう。</a:t>
            </a:r>
          </a:p>
          <a:p>
            <a:pPr marL="0" indent="0">
              <a:buFont typeface="Arial" panose="020B0604020202020204" pitchFamily="34" charset="0"/>
              <a:buNone/>
            </a:pPr>
            <a:r>
              <a:rPr kumimoji="1" lang="ja-JP" altLang="en-US"/>
              <a:t>例えば日付の情報は、西暦よん桁・</a:t>
            </a:r>
            <a:r>
              <a:rPr kumimoji="1" lang="en-US" altLang="ja-JP" dirty="0"/>
              <a:t>(</a:t>
            </a:r>
            <a:r>
              <a:rPr kumimoji="1" lang="ja-JP" altLang="en-US"/>
              <a:t>月</a:t>
            </a:r>
            <a:r>
              <a:rPr kumimoji="1" lang="en-US" altLang="ja-JP" dirty="0"/>
              <a:t>)[kana:"</a:t>
            </a:r>
            <a:r>
              <a:rPr kumimoji="1" lang="ja-JP" altLang="en-US"/>
              <a:t>ツキ</a:t>
            </a:r>
            <a:r>
              <a:rPr kumimoji="1" lang="en-US" altLang="ja-JP" dirty="0"/>
              <a:t>'"] (</a:t>
            </a:r>
            <a:r>
              <a:rPr kumimoji="1" lang="ja-JP" altLang="en-US"/>
              <a:t>ふた</a:t>
            </a:r>
            <a:r>
              <a:rPr kumimoji="1" lang="en-US" altLang="ja-JP" dirty="0"/>
              <a:t>)[kana:"</a:t>
            </a:r>
            <a:r>
              <a:rPr kumimoji="1" lang="ja-JP" altLang="en-US"/>
              <a:t>フタ</a:t>
            </a:r>
            <a:r>
              <a:rPr kumimoji="1" lang="en-US" altLang="ja-JP" dirty="0"/>
              <a:t>'"]</a:t>
            </a:r>
            <a:r>
              <a:rPr kumimoji="1" lang="ja-JP" altLang="en-US"/>
              <a:t>桁・日</a:t>
            </a:r>
            <a:r>
              <a:rPr kumimoji="1" lang="en-US" altLang="ja-JP" dirty="0"/>
              <a:t>(</a:t>
            </a:r>
            <a:r>
              <a:rPr kumimoji="1" lang="ja-JP" altLang="en-US"/>
              <a:t>ふた</a:t>
            </a:r>
            <a:r>
              <a:rPr kumimoji="1" lang="en-US" altLang="ja-JP" dirty="0"/>
              <a:t>)[kana:"</a:t>
            </a:r>
            <a:r>
              <a:rPr kumimoji="1" lang="ja-JP" altLang="en-US"/>
              <a:t>フタ</a:t>
            </a:r>
            <a:r>
              <a:rPr kumimoji="1" lang="en-US" altLang="ja-JP" dirty="0"/>
              <a:t>'"]</a:t>
            </a:r>
            <a:r>
              <a:rPr kumimoji="1" lang="ja-JP" altLang="en-US"/>
              <a:t>桁で表すなど、常に同じルールに従うことで追跡が容易になります。</a:t>
            </a:r>
          </a:p>
          <a:p>
            <a:pPr marL="0" indent="0">
              <a:buFont typeface="Arial" panose="020B0604020202020204" pitchFamily="34" charset="0"/>
              <a:buNone/>
            </a:pPr>
            <a:r>
              <a:rPr kumimoji="1" lang="en-US" altLang="ja-JP" dirty="0"/>
              <a:t>[break:"0.5s"]4</a:t>
            </a:r>
            <a:r>
              <a:rPr kumimoji="1" lang="ja-JP" altLang="en-US"/>
              <a:t>、その他。複数の環境で作業する場合は、確実にファイルを同期させましょう。</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p>
          <a:p>
            <a:pPr marL="0" indent="0">
              <a:buFont typeface="Arial" panose="020B0604020202020204" pitchFamily="34" charset="0"/>
              <a:buNone/>
            </a:pPr>
            <a:r>
              <a:rPr kumimoji="1" lang="en-US" altLang="ja-JP" dirty="0"/>
              <a:t>2. </a:t>
            </a:r>
            <a:r>
              <a:rPr kumimoji="1" lang="ja-JP" altLang="en-US"/>
              <a:t>文脈の保存</a:t>
            </a:r>
            <a:endParaRPr kumimoji="1" lang="en-US" altLang="ja-JP" dirty="0"/>
          </a:p>
          <a:p>
            <a:pPr marL="0" indent="0">
              <a:buFont typeface="Arial" panose="020B0604020202020204" pitchFamily="34" charset="0"/>
              <a:buNone/>
            </a:pPr>
            <a:r>
              <a:rPr kumimoji="1" lang="ja-JP" altLang="en-US"/>
              <a:t>保存場所に関係なくデータを識別できるよう、内容情報をできるだけ含めましょう。</a:t>
            </a:r>
          </a:p>
          <a:p>
            <a:pPr marL="0" indent="0">
              <a:buFont typeface="Arial" panose="020B0604020202020204" pitchFamily="34" charset="0"/>
              <a:buNone/>
            </a:pPr>
            <a:r>
              <a:rPr kumimoji="1" lang="ja-JP" altLang="en-US"/>
              <a:t>また、ファイルの拡張子は、ファイルが作成された物理的環境を正確に示すものを用いるようにしましょう。</a:t>
            </a:r>
            <a:endParaRPr kumimoji="1" lang="en-US" altLang="ja-JP" dirty="0"/>
          </a:p>
          <a:p>
            <a:r>
              <a:rPr kumimoji="1" lang="ja-JP" altLang="en-US"/>
              <a:t>
</a:t>
            </a:r>
            <a:r>
              <a:rPr kumimoji="1" lang="en-US" altLang="ja-JP" dirty="0"/>
              <a:t>3.</a:t>
            </a:r>
            <a:r>
              <a:rPr kumimoji="1" lang="en-US" altLang="ja-JP" baseline="0" dirty="0"/>
              <a:t> </a:t>
            </a:r>
            <a:r>
              <a:rPr kumimoji="1" lang="ja-JP" altLang="en-US"/>
              <a:t>一貫性のあるルール</a:t>
            </a:r>
            <a:endParaRPr kumimoji="1" lang="en-US" altLang="ja-JP" dirty="0"/>
          </a:p>
          <a:p>
            <a:r>
              <a:rPr kumimoji="1" lang="ja-JP" altLang="en-US"/>
              <a:t>命名ルールに従い、常に同じ情報（日付や時間）を同じ順番で含むようにしましょう。</a:t>
            </a:r>
          </a:p>
          <a:p>
            <a:r>
              <a:rPr kumimoji="1" lang="ja-JP" altLang="en-US"/>
              <a:t>例えば日付の情報は、西暦4桁・月2桁・日2桁で表すなど、常に同じルールに従うことで追跡が容易になります。</a:t>
            </a:r>
            <a:endParaRPr kumimoji="1" lang="en-US" altLang="ja-JP" dirty="0"/>
          </a:p>
          <a:p>
            <a:endParaRPr kumimoji="1" lang="en-US" altLang="ja-JP" dirty="0"/>
          </a:p>
          <a:p>
            <a:r>
              <a:rPr kumimoji="1" lang="en-US" altLang="ja-JP" dirty="0"/>
              <a:t>4. </a:t>
            </a:r>
            <a:r>
              <a:rPr kumimoji="1" lang="ja-JP" altLang="en-US"/>
              <a:t>その他</a:t>
            </a:r>
            <a:endParaRPr kumimoji="1" lang="en-US" altLang="ja-JP" dirty="0"/>
          </a:p>
          <a:p>
            <a:r>
              <a:rPr kumimoji="1" lang="ja-JP" altLang="en-US"/>
              <a:t>複数の環境で作業する場合は、確実にファイルを同期させましょう。</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p>
        </p:txBody>
      </p:sp>
      <p:sp>
        <p:nvSpPr>
          <p:cNvPr id="40963" name="灯片编号占位符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50" charset="-128"/>
              </a:defRPr>
            </a:lvl1pPr>
            <a:lvl2pPr marL="742950" indent="-285750">
              <a:defRPr sz="2400">
                <a:solidFill>
                  <a:schemeClr val="tx1"/>
                </a:solidFill>
                <a:latin typeface="Arial" panose="020B0604020202020204" pitchFamily="34" charset="0"/>
                <a:ea typeface="ＭＳ Ｐゴシック" panose="020B0600070205080204" pitchFamily="50" charset="-128"/>
              </a:defRPr>
            </a:lvl2pPr>
            <a:lvl3pPr marL="1143000" indent="-228600">
              <a:defRPr sz="2400">
                <a:solidFill>
                  <a:schemeClr val="tx1"/>
                </a:solidFill>
                <a:latin typeface="Arial" panose="020B0604020202020204" pitchFamily="34" charset="0"/>
                <a:ea typeface="ＭＳ Ｐゴシック" panose="020B0600070205080204" pitchFamily="50" charset="-128"/>
              </a:defRPr>
            </a:lvl3pPr>
            <a:lvl4pPr marL="1600200" indent="-228600">
              <a:defRPr sz="2400">
                <a:solidFill>
                  <a:schemeClr val="tx1"/>
                </a:solidFill>
                <a:latin typeface="Arial" panose="020B0604020202020204" pitchFamily="34" charset="0"/>
                <a:ea typeface="ＭＳ Ｐゴシック" panose="020B0600070205080204" pitchFamily="50" charset="-128"/>
              </a:defRPr>
            </a:lvl4pPr>
            <a:lvl5pPr marL="2057400" indent="-228600">
              <a:defRPr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9506FF5-93E2-4653-890C-ACC325EC8F47}" type="slidenum">
              <a:rPr kumimoji="1" lang="en-US" altLang="ja-JP" sz="1200" b="0" i="0" u="none" strike="noStrike" kern="1200" cap="none" spc="0" normalizeH="0" baseline="0" noProof="0">
                <a:ln>
                  <a:noFill/>
                </a:ln>
                <a:solidFill>
                  <a:prstClr val="black"/>
                </a:solidFill>
                <a:effectLst/>
                <a:uLnTx/>
                <a:uFillTx/>
                <a:latin typeface="Arial" panose="020B0604020202020204" pitchFamily="34" charset="0"/>
                <a:ea typeface="BIZ UDP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en-US" altLang="ja-JP" sz="1200" b="0" i="0" u="none" strike="noStrike" kern="1200" cap="none" spc="0" normalizeH="0" baseline="0" noProof="0">
              <a:ln>
                <a:noFill/>
              </a:ln>
              <a:solidFill>
                <a:prstClr val="black"/>
              </a:solidFill>
              <a:effectLst/>
              <a:uLnTx/>
              <a:uFillTx/>
              <a:latin typeface="Arial" panose="020B0604020202020204" pitchFamily="34" charset="0"/>
              <a:ea typeface="BIZ UDPゴシック" panose="020B0400000000000000" pitchFamily="50" charset="-128"/>
              <a:cs typeface="+mn-cs"/>
            </a:endParaRPr>
          </a:p>
        </p:txBody>
      </p:sp>
    </p:spTree>
    <p:extLst>
      <p:ext uri="{BB962C8B-B14F-4D97-AF65-F5344CB8AC3E}">
        <p14:creationId xmlns:p14="http://schemas.microsoft.com/office/powerpoint/2010/main" val="3737506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r>
              <a:rPr kumimoji="1" lang="en-US" altLang="ja-JP" sz="800" dirty="0"/>
              <a:t>Topic:</a:t>
            </a:r>
            <a:r>
              <a:rPr kumimoji="1" lang="ja-JP" altLang="en-US" sz="1600"/>
              <a:t>研究データの取得・収集</a:t>
            </a:r>
            <a:endParaRPr kumimoji="1" lang="en-US" altLang="ja-JP" sz="1600"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次に、バージョン管理についてです。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[break:"0.5s"]</a:t>
            </a:r>
            <a:r>
              <a:rPr kumimoji="1" lang="ja-JP" altLang="en-US"/>
              <a:t>データのコピーを複数保管することで生じる主な課題の</a:t>
            </a:r>
            <a:r>
              <a:rPr kumimoji="1" lang="en-US" altLang="ja-JP" dirty="0"/>
              <a:t>1</a:t>
            </a:r>
            <a:r>
              <a:rPr kumimoji="1" lang="ja-JP" altLang="en-US"/>
              <a:t>つは、バージョンの管理です。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[break:"0.5s"]</a:t>
            </a:r>
            <a:r>
              <a:rPr kumimoji="1" lang="ja-JP" altLang="en-US"/>
              <a:t>多くの場合、研究者は独自の方法を利用して、データセットを始めとするファイルのさまざまなバージョンを識別しています。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[break:"0.5s"]</a:t>
            </a:r>
            <a:r>
              <a:rPr kumimoji="1" lang="ja-JP" altLang="en-US"/>
              <a:t>適切に設計されたバージョン管理システムを利用すれば、ファイルに加えられた変更をバージョン番号、タイムスタンプ、変更箇所の説明とともに記録できます。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[break:"0.3s"]</a:t>
            </a:r>
            <a:r>
              <a:rPr kumimoji="1" lang="ja-JP" altLang="en-US"/>
              <a:t>変更は容易に比較することができ、必要に応じて復元することも可能です。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[break:"0.5s"]</a:t>
            </a:r>
            <a:r>
              <a:rPr kumimoji="1" lang="ja-JP" altLang="en-US"/>
              <a:t>バージョン管理システムの一般的な例として、 </a:t>
            </a:r>
            <a:r>
              <a:rPr kumimoji="1" lang="en-US" altLang="ja-JP" dirty="0"/>
              <a:t>(Git)[ruby:"</a:t>
            </a:r>
            <a:r>
              <a:rPr kumimoji="1" lang="ja-JP" altLang="en-US"/>
              <a:t>じっと</a:t>
            </a:r>
            <a:r>
              <a:rPr kumimoji="1" lang="en-US" altLang="ja-JP" dirty="0"/>
              <a:t>"]</a:t>
            </a:r>
            <a:r>
              <a:rPr kumimoji="1" lang="ja-JP" altLang="en-US"/>
              <a:t>が挙げられます。</a:t>
            </a: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次に、バージョン管理についてです。
データのコピーを複数保管することで生じる主な課題の1つは、バージョンの管理です。
多くの場合、研究者は独自の方法を利用して、データセットを始めとするファイルのさまざまなバージョンを識別しています。
適切に設計されたバージョン管理システムを利用すれば、ファイルに加えられた変更をバージョン番号、タイムスタンプ、変更箇所の説明とともに記録できます。変更は容易に比較することができ、必要に応じて復元することも可能です。
バージョン管理システムの一般的な例として、</a:t>
            </a:r>
            <a:r>
              <a:rPr kumimoji="1" lang="en-US" altLang="ja-JP" dirty="0"/>
              <a:t>Git</a:t>
            </a:r>
            <a:r>
              <a:rPr kumimoji="1" lang="ja-JP" altLang="en-US"/>
              <a:t>が挙げられます。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p>
          <a:p>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DA163F-D7BA-44BC-BDAD-D56E4B942B08}"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1262829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r>
              <a:rPr kumimoji="1" lang="en-US" altLang="ja-JP" sz="800" dirty="0"/>
              <a:t>Topic:</a:t>
            </a:r>
            <a:r>
              <a:rPr kumimoji="1" lang="ja-JP" altLang="en-US" sz="1600"/>
              <a:t>研究データの取得・収集</a:t>
            </a:r>
            <a:endParaRPr kumimoji="1" lang="en-US" altLang="ja-JP" sz="1600"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r>
              <a:rPr kumimoji="1" lang="ja-JP" altLang="en-US"/>
              <a:t>次に、ファイルフォーマットについてです。</a:t>
            </a:r>
          </a:p>
          <a:p>
            <a:r>
              <a:rPr kumimoji="1" lang="en-US" altLang="ja-JP" dirty="0"/>
              <a:t>[break:"0.3s"]</a:t>
            </a:r>
            <a:r>
              <a:rPr kumimoji="1" lang="ja-JP" altLang="en-US"/>
              <a:t>論文を執筆するまでの短期的な視点ではなく、長期的に研究データが利用できる状態を確保するためには、フォーマットによる特徴の違いを考慮し、適切なフォーマットを選択する必要があります。</a:t>
            </a:r>
          </a:p>
          <a:p>
            <a:r>
              <a:rPr kumimoji="1" lang="en-US" altLang="ja-JP" dirty="0"/>
              <a:t>[break:"0.5s"]</a:t>
            </a:r>
            <a:r>
              <a:rPr kumimoji="1" lang="ja-JP" altLang="en-US"/>
              <a:t>その際に必要となるのが、どのような形式でファイルを保存すべきか</a:t>
            </a:r>
            <a:r>
              <a:rPr kumimoji="1" lang="en-US" altLang="ja-JP" dirty="0"/>
              <a:t> [break:"0.02s"]</a:t>
            </a:r>
            <a:r>
              <a:rPr kumimoji="1" lang="ja-JP" altLang="en-US"/>
              <a:t>、というファイルフォーマットの問題です。</a:t>
            </a:r>
          </a:p>
          <a:p>
            <a:r>
              <a:rPr kumimoji="1" lang="en-US" altLang="ja-JP" dirty="0"/>
              <a:t>[break:"0.5s"]</a:t>
            </a:r>
            <a:r>
              <a:rPr kumimoji="1" lang="ja-JP" altLang="en-US"/>
              <a:t>次に挙げるのは、長期的な保存のために推奨されるファイルフォーマットです。</a:t>
            </a:r>
          </a:p>
          <a:p>
            <a:r>
              <a:rPr kumimoji="1" lang="en-US" altLang="ja-JP" dirty="0"/>
              <a:t>[break:"0.3s"]</a:t>
            </a:r>
            <a:r>
              <a:rPr kumimoji="1" lang="ja-JP" altLang="en-US"/>
              <a:t>特定の商用ソフトウェアのみで読み込み可能なフォーマット</a:t>
            </a:r>
            <a:r>
              <a:rPr kumimoji="1" lang="en-US" altLang="ja-JP" dirty="0"/>
              <a:t> [break:"0.02s"]</a:t>
            </a:r>
            <a:r>
              <a:rPr kumimoji="1" lang="ja-JP" altLang="en-US"/>
              <a:t>とは異なる、独立したフォーマット。</a:t>
            </a:r>
          </a:p>
          <a:p>
            <a:r>
              <a:rPr kumimoji="1" lang="en-US" altLang="ja-JP" dirty="0"/>
              <a:t>[break:"0.3s"]</a:t>
            </a:r>
            <a:r>
              <a:rPr kumimoji="1" lang="ja-JP" altLang="en-US"/>
              <a:t>仕様が国際標準化されているフォーマット。</a:t>
            </a:r>
          </a:p>
          <a:p>
            <a:r>
              <a:rPr kumimoji="1" lang="en-US" altLang="ja-JP" dirty="0"/>
              <a:t>[break:"0.3s"]</a:t>
            </a:r>
            <a:r>
              <a:rPr kumimoji="1" lang="ja-JP" altLang="en-US"/>
              <a:t>一般的に広く普及しているフォーマット。</a:t>
            </a: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r>
              <a:rPr kumimoji="1" lang="ja-JP" altLang="en-US"/>
              <a:t>次に、ファイルフォーマットについてです。</a:t>
            </a:r>
            <a:endParaRPr kumimoji="1" lang="en-US" altLang="ja-JP" dirty="0"/>
          </a:p>
          <a:p>
            <a:r>
              <a:rPr kumimoji="1" lang="ja-JP" altLang="en-US"/>
              <a:t>論文を執筆するまでの短期的な視点ではなく、長期的に研究データが利用できる状態を確保するためには、フォーマットによる特徴の違いを考慮し、適切なフォーマットを選択する必要があります。</a:t>
            </a:r>
          </a:p>
          <a:p>
            <a:r>
              <a:rPr kumimoji="1" lang="ja-JP" altLang="en-US"/>
              <a:t>その際に必要となるのが、どのような形式でファイルを保存すべきか、というファイルフォーマットの問題です。</a:t>
            </a:r>
            <a:endParaRPr kumimoji="1" lang="en-US" altLang="ja-JP" dirty="0"/>
          </a:p>
          <a:p>
            <a:r>
              <a:rPr kumimoji="1" lang="ja-JP" altLang="en-US"/>
              <a:t>長期的な保存のために推奨されるファイルフォーマットとしては、</a:t>
            </a:r>
            <a:endParaRPr kumimoji="1" lang="en-US" altLang="ja-JP" dirty="0"/>
          </a:p>
          <a:p>
            <a:pPr marL="171450" indent="-171450">
              <a:buFont typeface="Arial" panose="020B0604020202020204" pitchFamily="34" charset="0"/>
              <a:buChar char="•"/>
            </a:pPr>
            <a:r>
              <a:rPr kumimoji="1" lang="ja-JP" altLang="en-US"/>
              <a:t>特定の商用ソフトウェアのみで読み込み可能なフォーマットとは異なる独立したフォーマット</a:t>
            </a:r>
            <a:endParaRPr kumimoji="1" lang="en-US" altLang="ja-JP" dirty="0"/>
          </a:p>
          <a:p>
            <a:pPr marL="171450" indent="-171450">
              <a:buFont typeface="Arial" panose="020B0604020202020204" pitchFamily="34" charset="0"/>
              <a:buChar char="•"/>
            </a:pPr>
            <a:r>
              <a:rPr kumimoji="1" lang="ja-JP" altLang="en-US"/>
              <a:t>仕様が国際標準化されているフォーマット</a:t>
            </a:r>
            <a:endParaRPr kumimoji="1" lang="en-US" altLang="ja-JP" dirty="0"/>
          </a:p>
          <a:p>
            <a:pPr marL="171450" indent="-171450">
              <a:buFont typeface="Arial" panose="020B0604020202020204" pitchFamily="34" charset="0"/>
              <a:buChar char="•"/>
            </a:pPr>
            <a:r>
              <a:rPr kumimoji="1" lang="ja-JP" altLang="en-US"/>
              <a:t>一般的に広く普及しているフォーマット</a:t>
            </a:r>
            <a:endParaRPr kumimoji="1" lang="en-US" altLang="ja-JP" dirty="0"/>
          </a:p>
          <a:p>
            <a:r>
              <a:rPr kumimoji="1" lang="ja-JP" altLang="en-US"/>
              <a:t>を利用することが挙げられます。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p>
          <a:p>
            <a:endParaRPr kumimoji="1" lang="en-US" altLang="ja-JP" dirty="0"/>
          </a:p>
          <a:p>
            <a:endParaRPr kumimoji="1" lang="en-US" altLang="ja-JP" dirty="0"/>
          </a:p>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DA163F-D7BA-44BC-BDAD-D56E4B942B08}"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2434634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dirty="0"/>
              <a:t>Topic:</a:t>
            </a:r>
            <a:r>
              <a:rPr kumimoji="1" lang="ja-JP" altLang="en-US" sz="1200"/>
              <a:t>研究データの保存・共有</a:t>
            </a:r>
            <a:endParaRPr kumimoji="1" lang="en-US" altLang="ja-JP" sz="1200" dirty="0"/>
          </a:p>
          <a:p>
            <a:endParaRPr lang="en-US" altLang="ja-JP" sz="1200" u="none" strike="noStrike" dirty="0">
              <a:solidFill>
                <a:srgbClr val="000000"/>
              </a:solidFill>
              <a:effectLst/>
            </a:endParaRPr>
          </a:p>
          <a:p>
            <a:r>
              <a:rPr lang="en-US" altLang="ja-JP" sz="1200" u="none" strike="noStrike" dirty="0">
                <a:solidFill>
                  <a:srgbClr val="000000"/>
                </a:solidFill>
                <a:effectLst/>
              </a:rPr>
              <a:t>```text</a:t>
            </a:r>
            <a:endParaRPr kumimoji="1" lang="en-US" altLang="ja-JP" sz="1200" dirty="0"/>
          </a:p>
          <a:p>
            <a:r>
              <a:rPr kumimoji="1" lang="ja-JP" altLang="en-US" sz="1200" kern="1200">
                <a:solidFill>
                  <a:schemeClr val="tx1"/>
                </a:solidFill>
                <a:effectLst/>
                <a:cs typeface="+mn-cs"/>
              </a:rPr>
              <a:t>研究期間中は、データをどのように保管・バックアップするのか、ということも研究を進める上で重要です。</a:t>
            </a:r>
          </a:p>
          <a:p>
            <a:r>
              <a:rPr kumimoji="1" lang="ja-JP" altLang="en-US" sz="1200" kern="1200">
                <a:solidFill>
                  <a:schemeClr val="tx1"/>
                </a:solidFill>
                <a:effectLst/>
                <a:cs typeface="+mn-cs"/>
              </a:rPr>
              <a:t>このため、計画段階から、十分なストレージを有しているか </a:t>
            </a:r>
            <a:r>
              <a:rPr kumimoji="1" lang="en-US" altLang="ja-JP" sz="1200" kern="1200" dirty="0">
                <a:solidFill>
                  <a:schemeClr val="tx1"/>
                </a:solidFill>
                <a:effectLst/>
                <a:cs typeface="+mn-cs"/>
              </a:rPr>
              <a:t>[break:"0.02s"]</a:t>
            </a:r>
            <a:r>
              <a:rPr kumimoji="1" lang="ja-JP" altLang="en-US" sz="1200" kern="1200">
                <a:solidFill>
                  <a:schemeClr val="tx1"/>
                </a:solidFill>
                <a:effectLst/>
                <a:cs typeface="+mn-cs"/>
              </a:rPr>
              <a:t>、付加サービスの利用に必要な料金を、確保する必要があるか </a:t>
            </a:r>
            <a:r>
              <a:rPr kumimoji="1" lang="en-US" altLang="ja-JP" sz="1200" kern="1200" dirty="0">
                <a:solidFill>
                  <a:schemeClr val="tx1"/>
                </a:solidFill>
                <a:effectLst/>
                <a:cs typeface="+mn-cs"/>
              </a:rPr>
              <a:t>[break:"0.02s"]</a:t>
            </a:r>
            <a:r>
              <a:rPr kumimoji="1" lang="ja-JP" altLang="en-US" sz="1200" kern="1200">
                <a:solidFill>
                  <a:schemeClr val="tx1"/>
                </a:solidFill>
                <a:effectLst/>
                <a:cs typeface="+mn-cs"/>
              </a:rPr>
              <a:t>、データをどのようにバックアップするか </a:t>
            </a:r>
            <a:r>
              <a:rPr kumimoji="1" lang="en-US" altLang="ja-JP" sz="1200" kern="1200" dirty="0">
                <a:solidFill>
                  <a:schemeClr val="tx1"/>
                </a:solidFill>
                <a:effectLst/>
                <a:cs typeface="+mn-cs"/>
              </a:rPr>
              <a:t>[break:"0.02s"]</a:t>
            </a:r>
            <a:r>
              <a:rPr kumimoji="1" lang="ja-JP" altLang="en-US" sz="1200" kern="1200">
                <a:solidFill>
                  <a:schemeClr val="tx1"/>
                </a:solidFill>
                <a:effectLst/>
                <a:cs typeface="+mn-cs"/>
              </a:rPr>
              <a:t>、障害発生時、データはどのように復元されるか </a:t>
            </a:r>
            <a:r>
              <a:rPr kumimoji="1" lang="en-US" altLang="ja-JP" sz="1200" kern="1200" dirty="0">
                <a:solidFill>
                  <a:schemeClr val="tx1"/>
                </a:solidFill>
                <a:effectLst/>
                <a:cs typeface="+mn-cs"/>
              </a:rPr>
              <a:t>[break:"0.02s"]</a:t>
            </a:r>
            <a:r>
              <a:rPr kumimoji="1" lang="ja-JP" altLang="en-US" sz="1200" kern="1200">
                <a:solidFill>
                  <a:schemeClr val="tx1"/>
                </a:solidFill>
                <a:effectLst/>
                <a:cs typeface="+mn-cs"/>
              </a:rPr>
              <a:t>、などのポイントについて考えておく必要があります。</a:t>
            </a:r>
          </a:p>
          <a:p>
            <a:endParaRPr kumimoji="1" lang="ja-JP" altLang="en-US" sz="1200" kern="1200">
              <a:solidFill>
                <a:schemeClr val="tx1"/>
              </a:solidFill>
              <a:effectLst/>
              <a:cs typeface="+mn-cs"/>
            </a:endParaRPr>
          </a:p>
          <a:p>
            <a:r>
              <a:rPr kumimoji="1" lang="en-US" altLang="ja-JP" sz="1200" kern="1200" dirty="0">
                <a:solidFill>
                  <a:schemeClr val="tx1"/>
                </a:solidFill>
                <a:effectLst/>
                <a:cs typeface="+mn-cs"/>
              </a:rPr>
              <a:t>[break:"0.5s"]</a:t>
            </a:r>
            <a:r>
              <a:rPr kumimoji="1" lang="ja-JP" altLang="en-US" sz="1200" kern="1200">
                <a:solidFill>
                  <a:schemeClr val="tx1"/>
                </a:solidFill>
                <a:effectLst/>
                <a:cs typeface="+mn-cs"/>
              </a:rPr>
              <a:t>また、アクセス制限や、セキュリティー確保をどのように管理するのか、ストレージ選定にも、留意しておく必要があります。</a:t>
            </a:r>
          </a:p>
          <a:p>
            <a:r>
              <a:rPr kumimoji="1" lang="en-US" altLang="ja-JP" sz="1200" kern="1200" dirty="0">
                <a:solidFill>
                  <a:schemeClr val="tx1"/>
                </a:solidFill>
                <a:effectLst/>
                <a:cs typeface="+mn-cs"/>
              </a:rPr>
              <a:t>[break:"0.3s"]</a:t>
            </a:r>
            <a:r>
              <a:rPr kumimoji="1" lang="ja-JP" altLang="en-US" sz="1200" kern="1200">
                <a:solidFill>
                  <a:schemeClr val="tx1"/>
                </a:solidFill>
                <a:effectLst/>
                <a:cs typeface="+mn-cs"/>
              </a:rPr>
              <a:t>情報セキュリティーポリシーに適応した、ストレージの選定を行う必要もあります。</a:t>
            </a:r>
          </a:p>
          <a:p>
            <a:r>
              <a:rPr kumimoji="1" lang="en-US" altLang="ja-JP" sz="1200" kern="1200" dirty="0">
                <a:solidFill>
                  <a:schemeClr val="tx1"/>
                </a:solidFill>
                <a:effectLst/>
                <a:cs typeface="+mn-cs"/>
              </a:rPr>
              <a:t>[break:"0.3s"]</a:t>
            </a:r>
            <a:r>
              <a:rPr kumimoji="1" lang="ja-JP" altLang="en-US" sz="1200" kern="1200">
                <a:solidFill>
                  <a:schemeClr val="tx1"/>
                </a:solidFill>
                <a:effectLst/>
                <a:cs typeface="+mn-cs"/>
              </a:rPr>
              <a:t>個人でインフラ整備の必要があれば、関連部門と相談のうえ、 </a:t>
            </a:r>
            <a:r>
              <a:rPr kumimoji="1" lang="en-US" altLang="ja-JP" sz="1200" kern="1200" dirty="0">
                <a:solidFill>
                  <a:schemeClr val="tx1"/>
                </a:solidFill>
                <a:effectLst/>
                <a:cs typeface="+mn-cs"/>
              </a:rPr>
              <a:t>(</a:t>
            </a:r>
            <a:r>
              <a:rPr kumimoji="1" lang="ja-JP" altLang="en-US" sz="1200" kern="1200">
                <a:solidFill>
                  <a:schemeClr val="tx1"/>
                </a:solidFill>
                <a:effectLst/>
                <a:cs typeface="+mn-cs"/>
              </a:rPr>
              <a:t>セキュリティ</a:t>
            </a:r>
            <a:r>
              <a:rPr kumimoji="1" lang="en-US" altLang="ja-JP" sz="1200" kern="1200" dirty="0">
                <a:solidFill>
                  <a:schemeClr val="tx1"/>
                </a:solidFill>
                <a:effectLst/>
                <a:cs typeface="+mn-cs"/>
              </a:rPr>
              <a:t>)[kana:"</a:t>
            </a:r>
            <a:r>
              <a:rPr kumimoji="1" lang="ja-JP" altLang="en-US" sz="1200" kern="1200">
                <a:solidFill>
                  <a:schemeClr val="tx1"/>
                </a:solidFill>
                <a:effectLst/>
                <a:cs typeface="+mn-cs"/>
              </a:rPr>
              <a:t>セキュリティ</a:t>
            </a:r>
            <a:r>
              <a:rPr kumimoji="1" lang="en-US" altLang="ja-JP" sz="1200" kern="1200" dirty="0">
                <a:solidFill>
                  <a:schemeClr val="tx1"/>
                </a:solidFill>
                <a:effectLst/>
                <a:cs typeface="+mn-cs"/>
              </a:rPr>
              <a:t>'</a:t>
            </a:r>
            <a:r>
              <a:rPr kumimoji="1" lang="ja-JP" altLang="en-US" sz="1200" kern="1200">
                <a:solidFill>
                  <a:schemeClr val="tx1"/>
                </a:solidFill>
                <a:effectLst/>
                <a:cs typeface="+mn-cs"/>
              </a:rPr>
              <a:t>ー</a:t>
            </a:r>
            <a:r>
              <a:rPr kumimoji="1" lang="en-US" altLang="ja-JP" sz="1200" kern="1200" dirty="0">
                <a:solidFill>
                  <a:schemeClr val="tx1"/>
                </a:solidFill>
                <a:effectLst/>
                <a:cs typeface="+mn-cs"/>
              </a:rPr>
              <a:t>"]</a:t>
            </a:r>
            <a:r>
              <a:rPr kumimoji="1" lang="ja-JP" altLang="en-US" sz="1200" kern="1200">
                <a:solidFill>
                  <a:schemeClr val="tx1"/>
                </a:solidFill>
                <a:effectLst/>
                <a:cs typeface="+mn-cs"/>
              </a:rPr>
              <a:t>強化されたストレージを、選定する必要があります。</a:t>
            </a:r>
          </a:p>
          <a:p>
            <a:r>
              <a:rPr kumimoji="1" lang="en-US" altLang="ja-JP" sz="1200" kern="1200" dirty="0">
                <a:solidFill>
                  <a:schemeClr val="tx1"/>
                </a:solidFill>
                <a:effectLst/>
                <a:cs typeface="+mn-cs"/>
              </a:rPr>
              <a:t>[break:"0.3s"]</a:t>
            </a:r>
            <a:r>
              <a:rPr kumimoji="1" lang="ja-JP" altLang="en-US" sz="1200" kern="1200">
                <a:solidFill>
                  <a:schemeClr val="tx1"/>
                </a:solidFill>
                <a:effectLst/>
                <a:cs typeface="+mn-cs"/>
              </a:rPr>
              <a:t>それぞれ詳しく見ていきます。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p>
          <a:p>
            <a:r>
              <a:rPr lang="en-US" altLang="ja-JP" sz="1200" u="none" strike="noStrike" dirty="0">
                <a:solidFill>
                  <a:srgbClr val="000000"/>
                </a:solidFill>
                <a:effectLst/>
              </a:rPr>
              <a:t>```description</a:t>
            </a:r>
          </a:p>
          <a:p>
            <a:r>
              <a:rPr kumimoji="1" lang="ja-JP" altLang="ja-JP" sz="1200" kern="1200">
                <a:solidFill>
                  <a:schemeClr val="tx1"/>
                </a:solidFill>
                <a:effectLst/>
                <a:cs typeface="+mn-cs"/>
              </a:rPr>
              <a:t>研究期間中は、データをどのように保管・バックアップするのか、ということも研究を進める上で重要</a:t>
            </a:r>
            <a:r>
              <a:rPr kumimoji="1" lang="ja-JP" altLang="en-US" sz="1200" kern="1200">
                <a:solidFill>
                  <a:schemeClr val="tx1"/>
                </a:solidFill>
                <a:effectLst/>
                <a:cs typeface="+mn-cs"/>
              </a:rPr>
              <a:t>です</a:t>
            </a:r>
            <a:r>
              <a:rPr kumimoji="1" lang="ja-JP" altLang="ja-JP" sz="1200" kern="1200">
                <a:solidFill>
                  <a:schemeClr val="tx1"/>
                </a:solidFill>
                <a:effectLst/>
                <a:cs typeface="+mn-cs"/>
              </a:rPr>
              <a:t>。</a:t>
            </a:r>
            <a:endParaRPr kumimoji="1" lang="en-US" altLang="ja-JP" sz="1200" kern="1200" dirty="0">
              <a:solidFill>
                <a:schemeClr val="tx1"/>
              </a:solidFill>
              <a:effectLst/>
              <a:cs typeface="+mn-cs"/>
            </a:endParaRPr>
          </a:p>
          <a:p>
            <a:r>
              <a:rPr kumimoji="1" lang="ja-JP" altLang="ja-JP" sz="1200" kern="1200">
                <a:solidFill>
                  <a:schemeClr val="tx1"/>
                </a:solidFill>
                <a:effectLst/>
                <a:cs typeface="+mn-cs"/>
              </a:rPr>
              <a:t>このため、計画段階から十分なストレージを有しているか</a:t>
            </a:r>
            <a:r>
              <a:rPr kumimoji="1" lang="ja-JP" altLang="en-US" sz="1200" kern="1200">
                <a:solidFill>
                  <a:schemeClr val="tx1"/>
                </a:solidFill>
                <a:effectLst/>
                <a:cs typeface="+mn-cs"/>
              </a:rPr>
              <a:t>、</a:t>
            </a:r>
            <a:r>
              <a:rPr kumimoji="1" lang="ja-JP" altLang="ja-JP" sz="1200" kern="1200">
                <a:solidFill>
                  <a:schemeClr val="tx1"/>
                </a:solidFill>
                <a:effectLst/>
                <a:cs typeface="+mn-cs"/>
              </a:rPr>
              <a:t>付加サービス利用に必要な料金を含める必要があるか</a:t>
            </a:r>
            <a:r>
              <a:rPr kumimoji="1" lang="ja-JP" altLang="en-US" sz="1200" kern="1200">
                <a:solidFill>
                  <a:schemeClr val="tx1"/>
                </a:solidFill>
                <a:effectLst/>
                <a:cs typeface="+mn-cs"/>
              </a:rPr>
              <a:t>、</a:t>
            </a:r>
            <a:r>
              <a:rPr kumimoji="1" lang="ja-JP" altLang="ja-JP" sz="1200" kern="1200">
                <a:solidFill>
                  <a:schemeClr val="tx1"/>
                </a:solidFill>
                <a:effectLst/>
                <a:cs typeface="+mn-cs"/>
              </a:rPr>
              <a:t>データをどのようにバックアップするか</a:t>
            </a:r>
            <a:r>
              <a:rPr kumimoji="1" lang="ja-JP" altLang="en-US" sz="1200" kern="1200">
                <a:solidFill>
                  <a:schemeClr val="tx1"/>
                </a:solidFill>
                <a:effectLst/>
                <a:cs typeface="+mn-cs"/>
              </a:rPr>
              <a:t>、</a:t>
            </a:r>
            <a:r>
              <a:rPr kumimoji="1" lang="ja-JP" altLang="ja-JP" sz="1200" kern="1200">
                <a:solidFill>
                  <a:schemeClr val="tx1"/>
                </a:solidFill>
                <a:effectLst/>
                <a:cs typeface="+mn-cs"/>
              </a:rPr>
              <a:t>障害発生時、データはどのように復元されるかなどのポイントについて考えておく必要があります。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a:solidFill>
                  <a:schemeClr val="tx1"/>
                </a:solidFill>
                <a:effectLst/>
                <a:cs typeface="+mn-cs"/>
              </a:rPr>
              <a:t>また、アクセス制限やセキュリティ確保をどのように管理するのか、</a:t>
            </a:r>
            <a:r>
              <a:rPr kumimoji="1" lang="ja-JP" altLang="en-US" sz="1200" kern="1200">
                <a:solidFill>
                  <a:schemeClr val="tx1"/>
                </a:solidFill>
                <a:effectLst/>
                <a:cs typeface="+mn-cs"/>
              </a:rPr>
              <a:t>ストレージ選定にも留意しておく必要があります。</a:t>
            </a:r>
            <a:endParaRPr kumimoji="1" lang="en-US" altLang="ja-JP" sz="1200" kern="1200" dirty="0">
              <a:solidFill>
                <a:schemeClr val="tx1"/>
              </a:solidFill>
              <a:effectLst/>
              <a:cs typeface="+mn-cs"/>
            </a:endParaRPr>
          </a:p>
          <a:p>
            <a:r>
              <a:rPr kumimoji="1" lang="ja-JP" altLang="en-US" sz="1200"/>
              <a:t>情報セキュリティポリシーに適応したストレージの選定を行う必要もあります。</a:t>
            </a:r>
            <a:endParaRPr kumimoji="1" lang="en-US" altLang="ja-JP" sz="1200" dirty="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a:t>個人でインフラ整備の必要があれば、関連部門と相談のうえセキュリティ強化されたストレージを選定する必要があります。</a:t>
            </a:r>
            <a:endParaRPr kumimoji="1" lang="en-US" altLang="ja-JP" sz="1200" dirty="0"/>
          </a:p>
          <a:p>
            <a:pPr marL="171450" indent="-171450" latinLnBrk="1">
              <a:buFont typeface="Arial" panose="020B0604020202020204" pitchFamily="34" charset="0"/>
              <a:buChar char="•"/>
            </a:pPr>
            <a:r>
              <a:rPr lang="ja-JP" altLang="en-US" sz="1200" b="1">
                <a:solidFill>
                  <a:schemeClr val="tx1"/>
                </a:solidFill>
                <a:latin typeface="BIZ UDPGothic" panose="020B0400000000000000" pitchFamily="34" charset="-128"/>
                <a:ea typeface="BIZ UDPGothic" panose="020B0400000000000000" pitchFamily="34" charset="-128"/>
              </a:rPr>
              <a:t>「大阪大学における研究データの保存等に関するガイドライン」</a:t>
            </a:r>
            <a:r>
              <a:rPr lang="en-US" altLang="ja-JP" sz="1200" b="1"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hlinkClick r:id="rId3"/>
              </a:rPr>
              <a:t>https://www.osaka-u.ac.jp/ja/research/researchintegrity/files/data_guideline.pdf</a:t>
            </a:r>
            <a:endParaRPr lang="en-US" altLang="ja-JP" sz="1200" b="0" dirty="0">
              <a:solidFill>
                <a:schemeClr val="tx1"/>
              </a:solidFill>
              <a:latin typeface="BIZ UDPGothic" panose="020B0400000000000000" pitchFamily="34" charset="-128"/>
              <a:ea typeface="BIZ UDPGothic" panose="020B0400000000000000" pitchFamily="34" charset="-128"/>
            </a:endParaRPr>
          </a:p>
          <a:p>
            <a:pPr marL="171450" indent="-171450" latinLnBrk="1">
              <a:buFont typeface="Arial" panose="020B0604020202020204" pitchFamily="34" charset="0"/>
              <a:buChar char="•"/>
            </a:pPr>
            <a:r>
              <a:rPr lang="ja-JP" altLang="en-US" sz="1600" b="1">
                <a:latin typeface="BIZ UDPGothic" panose="020B0400000000000000" pitchFamily="34" charset="-128"/>
                <a:ea typeface="BIZ UDPGothic" panose="020B0400000000000000" pitchFamily="34" charset="-128"/>
              </a:rPr>
              <a:t>「大阪大学情報セキュリティーポリシー」（大阪大学情報推進本部）</a:t>
            </a:r>
            <a:r>
              <a:rPr lang="en-US" altLang="ja-JP" sz="1600" b="1"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4"/>
              </a:rPr>
              <a:t>https://www.oict.osaka-u.ac.jp/securitypolicy/</a:t>
            </a:r>
            <a:endParaRPr lang="en-US" altLang="ja-JP" sz="1200" dirty="0">
              <a:latin typeface="BIZ UDPGothic" panose="020B0400000000000000" pitchFamily="34" charset="-128"/>
              <a:ea typeface="BIZ UDPGothic" panose="020B0400000000000000" pitchFamily="34" charset="-128"/>
            </a:endParaRPr>
          </a:p>
          <a:p>
            <a:pPr marL="171450" marR="0" lvl="0" indent="-1714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ja-JP" altLang="en-US" sz="1200">
                <a:latin typeface="BIZ UDPGothic" panose="020B0400000000000000" pitchFamily="34" charset="-128"/>
                <a:ea typeface="BIZ UDPGothic" panose="020B0400000000000000" pitchFamily="34" charset="-128"/>
              </a:rPr>
              <a:t>西薗由依</a:t>
            </a:r>
            <a:r>
              <a:rPr lang="en-US" altLang="ja-JP" sz="1200" dirty="0">
                <a:latin typeface="BIZ UDPGothic" panose="020B0400000000000000" pitchFamily="34" charset="-128"/>
                <a:ea typeface="BIZ UDPGothic" panose="020B0400000000000000" pitchFamily="34" charset="-128"/>
              </a:rPr>
              <a:t> et al.</a:t>
            </a:r>
            <a:r>
              <a:rPr lang="ja-JP" altLang="en-US" sz="120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2020, 10, 29</a:t>
            </a:r>
            <a:r>
              <a:rPr lang="ja-JP" altLang="en-US" sz="1200">
                <a:latin typeface="BIZ UDPGothic" panose="020B0400000000000000" pitchFamily="34" charset="-128"/>
                <a:ea typeface="BIZ UDPGothic" panose="020B0400000000000000" pitchFamily="34" charset="-128"/>
              </a:rPr>
              <a:t>）「研究者のための研究データマネジメント</a:t>
            </a:r>
            <a:r>
              <a:rPr lang="en-US" altLang="ja-JP" sz="1200" dirty="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研究前</a:t>
            </a:r>
            <a:r>
              <a:rPr lang="en-US" altLang="ja-JP" sz="1200" dirty="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所属機関のインフラ活用」</a:t>
            </a:r>
            <a:r>
              <a:rPr lang="en-US" altLang="ja-JP" sz="1200" dirty="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教材「研究者のための研究データマネジメント」</a:t>
            </a:r>
            <a:r>
              <a:rPr lang="en-US" altLang="ja-JP" sz="1200" dirty="0">
                <a:latin typeface="BIZ UDPGothic" panose="020B0400000000000000" pitchFamily="34" charset="-128"/>
                <a:ea typeface="BIZ UDPGothic" panose="020B0400000000000000" pitchFamily="34" charset="-128"/>
              </a:rPr>
              <a:t>』, p.6. </a:t>
            </a:r>
            <a:r>
              <a:rPr lang="en-US" altLang="ja-JP" sz="1200" dirty="0">
                <a:latin typeface="BIZ UDPGothic" panose="020B0400000000000000" pitchFamily="34" charset="-128"/>
                <a:ea typeface="BIZ UDPGothic" panose="020B0400000000000000" pitchFamily="34" charset="-128"/>
                <a:hlinkClick r:id="rId5"/>
              </a:rPr>
              <a:t>https://jpcoar.repo.nii.ac.jp/records/294</a:t>
            </a:r>
            <a:endParaRPr lang="ja-JP" altLang="en-US" sz="1200">
              <a:latin typeface="BIZ UDPGothic" panose="020B0400000000000000" pitchFamily="34" charset="-128"/>
              <a:ea typeface="BIZ UDPGothic"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p>
        </p:txBody>
      </p:sp>
      <p:sp>
        <p:nvSpPr>
          <p:cNvPr id="4" name="スライド番号プレースホルダー 3"/>
          <p:cNvSpPr>
            <a:spLocks noGrp="1"/>
          </p:cNvSpPr>
          <p:nvPr>
            <p:ph type="sldNum" sz="quarter" idx="10"/>
          </p:nvPr>
        </p:nvSpPr>
        <p:spPr/>
        <p:txBody>
          <a:bodyPr/>
          <a:lstStyle/>
          <a:p>
            <a:fld id="{02A533E8-CEFB-4333-8701-ECD923891AD4}" type="slidenum">
              <a:rPr kumimoji="1" lang="ja-JP" altLang="en-US" smtClean="0"/>
              <a:t>11</a:t>
            </a:fld>
            <a:endParaRPr kumimoji="1" lang="ja-JP" altLang="en-US"/>
          </a:p>
        </p:txBody>
      </p:sp>
    </p:spTree>
    <p:extLst>
      <p:ext uri="{BB962C8B-B14F-4D97-AF65-F5344CB8AC3E}">
        <p14:creationId xmlns:p14="http://schemas.microsoft.com/office/powerpoint/2010/main" val="981480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r>
              <a:rPr kumimoji="1" lang="en-US" altLang="ja-JP" sz="1600" dirty="0"/>
              <a:t>Topic:</a:t>
            </a:r>
            <a:r>
              <a:rPr kumimoji="1" lang="ja-JP" altLang="en-US" sz="1600"/>
              <a:t>研究データの保存</a:t>
            </a:r>
            <a:endParaRPr kumimoji="1" lang="en-US" altLang="ja-JP" sz="1600"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r>
              <a:rPr kumimoji="1" lang="ja-JP" altLang="en-US"/>
              <a:t>研究データは、適切な保存場所に保存されなければなりません。各保存場所の特徴を考慮して、選択する必要があります。このとき、容量や費用、簡便さに加え、信頼性や安全性を考慮することも重要です。</a:t>
            </a:r>
          </a:p>
          <a:p>
            <a:r>
              <a:rPr kumimoji="1" lang="en-US" altLang="ja-JP" dirty="0"/>
              <a:t>[break:"0.5s"]</a:t>
            </a:r>
            <a:r>
              <a:rPr kumimoji="1" lang="ja-JP" altLang="en-US"/>
              <a:t>例えば、常に利用するデスクトップ、モバイルパソコンは、</a:t>
            </a:r>
          </a:p>
          <a:p>
            <a:r>
              <a:rPr kumimoji="1" lang="en-US" altLang="ja-JP" dirty="0"/>
              <a:t>[break:"0.3s"]</a:t>
            </a:r>
            <a:r>
              <a:rPr kumimoji="1" lang="ja-JP" altLang="en-US"/>
              <a:t>ハードディスクの故障により、ファイルを失う可能性があります。</a:t>
            </a:r>
          </a:p>
          <a:p>
            <a:r>
              <a:rPr kumimoji="1" lang="en-US" altLang="ja-JP" dirty="0"/>
              <a:t>[break:"0.5s"]</a:t>
            </a:r>
            <a:r>
              <a:rPr kumimoji="1" lang="ja-JP" altLang="en-US"/>
              <a:t>また、</a:t>
            </a:r>
            <a:r>
              <a:rPr kumimoji="1" lang="en-US" altLang="ja-JP" dirty="0"/>
              <a:t>CD</a:t>
            </a:r>
            <a:r>
              <a:rPr kumimoji="1" lang="ja-JP" altLang="en-US"/>
              <a:t>や</a:t>
            </a:r>
            <a:r>
              <a:rPr kumimoji="1" lang="en-US" altLang="ja-JP" dirty="0"/>
              <a:t>DVD</a:t>
            </a:r>
            <a:r>
              <a:rPr kumimoji="1" lang="ja-JP" altLang="en-US"/>
              <a:t>は、</a:t>
            </a:r>
          </a:p>
          <a:p>
            <a:r>
              <a:rPr kumimoji="1" lang="en-US" altLang="ja-JP" dirty="0"/>
              <a:t>[break:"0.3s"]</a:t>
            </a:r>
            <a:r>
              <a:rPr kumimoji="1" lang="ja-JP" altLang="en-US"/>
              <a:t>書き込みエラーにより正確にデータが保存できていない場合が、あります。</a:t>
            </a:r>
          </a:p>
          <a:p>
            <a:r>
              <a:rPr kumimoji="1" lang="en-US" altLang="ja-JP" dirty="0"/>
              <a:t>[break:"0.5s"]</a:t>
            </a:r>
            <a:r>
              <a:rPr kumimoji="1" lang="ja-JP" altLang="en-US"/>
              <a:t>小型の</a:t>
            </a:r>
            <a:r>
              <a:rPr kumimoji="1" lang="en-US" altLang="ja-JP" dirty="0"/>
              <a:t>USB</a:t>
            </a:r>
            <a:r>
              <a:rPr kumimoji="1" lang="ja-JP" altLang="en-US"/>
              <a:t>メモリや</a:t>
            </a:r>
            <a:r>
              <a:rPr kumimoji="1" lang="en-US" altLang="ja-JP" dirty="0"/>
              <a:t>SD</a:t>
            </a:r>
            <a:r>
              <a:rPr kumimoji="1" lang="ja-JP" altLang="en-US"/>
              <a:t>カードなどは、</a:t>
            </a:r>
          </a:p>
          <a:p>
            <a:r>
              <a:rPr kumimoji="1" lang="en-US" altLang="ja-JP" dirty="0"/>
              <a:t>[break:"0.3s"]</a:t>
            </a:r>
            <a:r>
              <a:rPr kumimoji="1" lang="ja-JP" altLang="en-US"/>
              <a:t>安価で大容量化してきましたが、紛失や盗難により研究データを失う可能性があります。</a:t>
            </a: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p>
          <a:p>
            <a:r>
              <a:rPr kumimoji="1" lang="ja-JP" altLang="en-US"/>
              <a:t>研究データは、適切な保存場所に保存されなければなりません。各保存場所の特徴を考慮して、選択する必要があります。</a:t>
            </a:r>
            <a:endParaRPr kumimoji="1" lang="en-US" altLang="ja-JP" dirty="0"/>
          </a:p>
          <a:p>
            <a:r>
              <a:rPr kumimoji="1" lang="ja-JP" altLang="en-US"/>
              <a:t>このとき、容量や費用、簡便さに加え、信頼性や安全性を考慮することも重要です。</a:t>
            </a:r>
            <a:endParaRPr kumimoji="1" lang="en-US" altLang="ja-JP" dirty="0"/>
          </a:p>
          <a:p>
            <a:r>
              <a:rPr kumimoji="1" lang="ja-JP" altLang="en-US"/>
              <a:t>例えば、常に利用するデスクトップ・モバイル</a:t>
            </a:r>
            <a:r>
              <a:rPr kumimoji="1" lang="en-US" altLang="ja-JP" dirty="0"/>
              <a:t>PC</a:t>
            </a:r>
            <a:r>
              <a:rPr kumimoji="1" lang="ja-JP" altLang="en-US"/>
              <a:t>は、ハードディスクの故障により、ファイルを失う可能性があります。</a:t>
            </a:r>
            <a:endParaRPr kumimoji="1" lang="en-US" altLang="ja-JP" dirty="0"/>
          </a:p>
          <a:p>
            <a:r>
              <a:rPr kumimoji="1" lang="ja-JP" altLang="en-US"/>
              <a:t>また、</a:t>
            </a:r>
            <a:r>
              <a:rPr kumimoji="1" lang="en-US" altLang="ja-JP" dirty="0"/>
              <a:t>CD</a:t>
            </a:r>
            <a:r>
              <a:rPr kumimoji="1" lang="ja-JP" altLang="en-US"/>
              <a:t>や</a:t>
            </a:r>
            <a:r>
              <a:rPr kumimoji="1" lang="en-US" altLang="ja-JP" dirty="0"/>
              <a:t>DVD</a:t>
            </a:r>
            <a:r>
              <a:rPr kumimoji="1" lang="ja-JP" altLang="en-US"/>
              <a:t>は、書き込みエラーにより正確にデータが保存できていない場合があります。</a:t>
            </a:r>
            <a:endParaRPr kumimoji="1" lang="en-US" altLang="ja-JP" dirty="0"/>
          </a:p>
          <a:p>
            <a:r>
              <a:rPr kumimoji="1" lang="ja-JP" altLang="en-US"/>
              <a:t>小型の</a:t>
            </a:r>
            <a:r>
              <a:rPr kumimoji="1" lang="en-US" altLang="ja-JP" dirty="0"/>
              <a:t>USB</a:t>
            </a:r>
            <a:r>
              <a:rPr kumimoji="1" lang="ja-JP" altLang="en-US"/>
              <a:t>メモリや</a:t>
            </a:r>
            <a:r>
              <a:rPr kumimoji="1" lang="en-US" altLang="ja-JP" dirty="0"/>
              <a:t>SD</a:t>
            </a:r>
            <a:r>
              <a:rPr kumimoji="1" lang="ja-JP" altLang="en-US"/>
              <a:t>カードなどは、安価で大容量化してきましたが、紛失や盗難により研究データを失う可能性があります。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dirty="0"/>
          </a:p>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DA163F-D7BA-44BC-BDAD-D56E4B942B08}"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3973634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r>
              <a:rPr kumimoji="1" lang="en-US" altLang="ja-JP" sz="1600" dirty="0"/>
              <a:t>Topic:</a:t>
            </a:r>
            <a:r>
              <a:rPr kumimoji="1" lang="ja-JP" altLang="en-US" sz="1600"/>
              <a:t>研究データの保存</a:t>
            </a:r>
            <a:endParaRPr kumimoji="1" lang="en-US" altLang="ja-JP" sz="1600"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r>
              <a:rPr kumimoji="1" lang="ja-JP" altLang="en-US"/>
              <a:t>インターネット上のディスクスペースを利用できるクラウドストレージは、一定容量までは無料で利用できるものもありますが、機関のセキュリティポリシーやガイドラインに適合するものを選択するようにしましょう。</a:t>
            </a:r>
          </a:p>
          <a:p>
            <a:r>
              <a:rPr kumimoji="1" lang="en-US" altLang="ja-JP" dirty="0"/>
              <a:t>[break:"0.5s"]</a:t>
            </a:r>
            <a:r>
              <a:rPr kumimoji="1" lang="ja-JP" altLang="en-US"/>
              <a:t>研究室の</a:t>
            </a:r>
            <a:r>
              <a:rPr kumimoji="1" lang="en-US" altLang="ja-JP" dirty="0"/>
              <a:t>(NAS)[kana:"</a:t>
            </a:r>
            <a:r>
              <a:rPr kumimoji="1" lang="ja-JP" altLang="en-US"/>
              <a:t>ナス</a:t>
            </a:r>
            <a:r>
              <a:rPr kumimoji="1" lang="en-US" altLang="ja-JP" dirty="0"/>
              <a:t>'"]</a:t>
            </a:r>
            <a:r>
              <a:rPr kumimoji="1" lang="ja-JP" altLang="en-US"/>
              <a:t>など、ネットワーク経由で接続できるネットワークドライブは、安定的に運用される所属機関のシステム管理部門が提供するものを利用するのが理想です。最近では、無償で利用できる便利なオンラインストレージもいくつかありますが、これらを利用する際には、機関のセキュリティポリシーに合致するかを事前に確認する必要が、あります。</a:t>
            </a:r>
          </a:p>
          <a:p>
            <a:r>
              <a:rPr kumimoji="1" lang="en-US" altLang="ja-JP" dirty="0"/>
              <a:t>[break:"0.3s"]</a:t>
            </a:r>
            <a:r>
              <a:rPr kumimoji="1" lang="ja-JP" altLang="en-US"/>
              <a:t>所属する研究機関が提供するネットワークドライブやクラウドストレージがあれば、安心して研究データを保存できます。</a:t>
            </a:r>
          </a:p>
          <a:p>
            <a:r>
              <a:rPr kumimoji="1" lang="ja-JP" altLang="en-US"/>
              <a:t>クラウドストレージやネットワークドライブなどを利用して複数の環境で作業する際には、確実にファイルを同期させるようにしましょう。</a:t>
            </a: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p>
          <a:p>
            <a:r>
              <a:rPr kumimoji="1" lang="ja-JP" altLang="en-US"/>
              <a:t>インターネット上のディスクスペースを利用できるクラウドストレージは、一定容量までは無料で利用できるものもありますが、機関のセキュリティポリシーやガイドラインに適合するものを選択するようにしましょう。</a:t>
            </a:r>
            <a:endParaRPr kumimoji="1" lang="en-US" altLang="ja-JP" dirty="0"/>
          </a:p>
          <a:p>
            <a:endParaRPr kumimoji="1" lang="en-US" altLang="ja-JP" dirty="0"/>
          </a:p>
          <a:p>
            <a:r>
              <a:rPr kumimoji="1" lang="ja-JP" altLang="en-US"/>
              <a:t>研究室の</a:t>
            </a:r>
            <a:r>
              <a:rPr kumimoji="1" lang="en-US" altLang="ja-JP" dirty="0"/>
              <a:t>NAS</a:t>
            </a:r>
            <a:r>
              <a:rPr kumimoji="1" lang="ja-JP" altLang="en-US"/>
              <a:t>など、ネットワーク経由で接続できるネットワークドライブは、安定的に運用される所属機関のシステム管理部門が提供するものを利用するのが理想です。</a:t>
            </a:r>
            <a:endParaRPr kumimoji="1" lang="en-US" altLang="ja-JP" dirty="0"/>
          </a:p>
          <a:p>
            <a:endParaRPr kumimoji="1" lang="en-US" altLang="ja-JP" dirty="0"/>
          </a:p>
          <a:p>
            <a:r>
              <a:rPr kumimoji="1" lang="ja-JP" altLang="en-US"/>
              <a:t>最近では、無償で利用できる便利なオンラインストレージもいくつかありますが、これらを利用する際には、機関のセキュリティポリシーに合致するかを事前に確認する必要があります。</a:t>
            </a:r>
          </a:p>
          <a:p>
            <a:r>
              <a:rPr kumimoji="1" lang="ja-JP" altLang="en-US"/>
              <a:t>所属する研究機関が提供するネットワークドライブやクラウドストレージがあれば、安心して研究データを保存できます。</a:t>
            </a:r>
            <a:endParaRPr kumimoji="1" lang="en-US" altLang="ja-JP" dirty="0"/>
          </a:p>
          <a:p>
            <a:r>
              <a:rPr kumimoji="1" lang="ja-JP" altLang="en-US"/>
              <a:t>クラウドストレージやネットワークドライブ等を利用して複数の環境で作業する際には、確実にファイルを同期させるようにしましょう。</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p>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DA163F-D7BA-44BC-BDAD-D56E4B942B08}"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700881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r>
              <a:rPr kumimoji="1" lang="en-US" altLang="ja-JP" sz="1600"/>
              <a:t>Topic:</a:t>
            </a:r>
            <a:r>
              <a:rPr kumimoji="1" lang="ja-JP" altLang="en-US" sz="1600"/>
              <a:t>研究データの保存</a:t>
            </a:r>
            <a:endParaRPr kumimoji="1" lang="en-US" altLang="ja-JP" sz="1600"/>
          </a:p>
          <a:p>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```text</a:t>
            </a:r>
          </a:p>
          <a:p>
            <a:r>
              <a:rPr kumimoji="1" lang="ja-JP" altLang="en-US"/>
              <a:t>次に、データのバックアップについてです。</a:t>
            </a:r>
          </a:p>
          <a:p>
            <a:r>
              <a:rPr kumimoji="1" lang="ja-JP" altLang="en-US"/>
              <a:t>不慮のトラブルで研究データを失った際にも、バックアップデータがあれば、トラブルの影響を最小限に抑えることができます。</a:t>
            </a:r>
          </a:p>
          <a:p>
            <a:r>
              <a:rPr kumimoji="1" lang="en-US" altLang="ja-JP"/>
              <a:t>[break:"0.3s"]</a:t>
            </a:r>
            <a:r>
              <a:rPr kumimoji="1" lang="ja-JP" altLang="en-US"/>
              <a:t>定期的にバックアップを取りましょう。</a:t>
            </a:r>
          </a:p>
          <a:p>
            <a:r>
              <a:rPr kumimoji="1" lang="en-US" altLang="ja-JP"/>
              <a:t>[break:"0.5s"]</a:t>
            </a:r>
            <a:r>
              <a:rPr kumimoji="1" lang="ja-JP" altLang="en-US"/>
              <a:t>さきほど述べたように、データの保存場所にはいくつかの選択肢が考えられます。研究内容に応じて適切なものを選択しましょう。</a:t>
            </a: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endParaRPr kumimoji="1" lang="en-US" altLang="ja-JP"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a:p>
          <a:p>
            <a:r>
              <a:rPr kumimoji="1" lang="ja-JP" altLang="en-US"/>
              <a:t>次に、データのバックアップについてです。</a:t>
            </a:r>
          </a:p>
          <a:p>
            <a:r>
              <a:rPr kumimoji="1" lang="ja-JP" altLang="en-US"/>
              <a:t>不慮のトラブルで研究データを失った際にも、バックアップデータがあれば、トラブルの影響を最小限に抑えることができます。</a:t>
            </a:r>
            <a:endParaRPr kumimoji="1" lang="en-US" altLang="ja-JP"/>
          </a:p>
          <a:p>
            <a:r>
              <a:rPr kumimoji="1" lang="ja-JP" altLang="en-US"/>
              <a:t>定期的にバックアップを取りましょう。</a:t>
            </a:r>
            <a:endParaRPr kumimoji="1" lang="en-US" altLang="ja-JP"/>
          </a:p>
          <a:p>
            <a:r>
              <a:rPr kumimoji="1" lang="ja-JP" altLang="en-US"/>
              <a:t>さきほど述べたように、データの保存場所にはいくつかの選択肢が考えられます。研究内容に応じて適切なものを選択しましょう。</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DA163F-D7BA-44BC-BDAD-D56E4B942B08}"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2460586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r>
              <a:rPr kumimoji="1" lang="en-US" altLang="ja-JP" sz="1600"/>
              <a:t>Topic:</a:t>
            </a:r>
            <a:r>
              <a:rPr kumimoji="1" lang="ja-JP" altLang="en-US" sz="1600"/>
              <a:t>研究データの保存</a:t>
            </a:r>
            <a:endParaRPr kumimoji="1" lang="en-US" altLang="ja-JP" sz="1600"/>
          </a:p>
          <a:p>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```text</a:t>
            </a:r>
          </a:p>
          <a:p>
            <a:r>
              <a:rPr kumimoji="1" lang="ja-JP" altLang="en-US"/>
              <a:t>必要な時に限って直近の状態のバックアップをとっていなかった、という不運なトラブルを避けるためにも、バックアップは手動ではなく、バックアップソフトウエアなどを利用し、定期的にバックアップを取得する環境を整えておく必要があります。</a:t>
            </a:r>
          </a:p>
          <a:p>
            <a:r>
              <a:rPr kumimoji="1" lang="ja-JP" altLang="en-US"/>
              <a:t>バックアップソフトウエアを利用する際には、定期的にバックアップされていることや、バックアップからリストアできることを事前に確認しておくことが望まれます。</a:t>
            </a:r>
          </a:p>
          <a:p>
            <a:r>
              <a:rPr kumimoji="1" lang="en-US" altLang="ja-JP"/>
              <a:t>[break:"0.3s"]</a:t>
            </a:r>
            <a:r>
              <a:rPr kumimoji="1" lang="ja-JP" altLang="en-US"/>
              <a:t>バックアップには、いくつかの方法がありますが、ディスク容量やバックアップに必要な時間を勘案し、フルバックアップ、増分・差分バックアップから適切な方法を選択する必要があります。</a:t>
            </a:r>
          </a:p>
          <a:p>
            <a:r>
              <a:rPr kumimoji="1" lang="en-US" altLang="ja-JP"/>
              <a:t>[break:"0.3s"]</a:t>
            </a:r>
            <a:r>
              <a:rPr kumimoji="1" lang="ja-JP" altLang="en-US"/>
              <a:t>例えば、毎日のバックアップは差分バックアップを実行し、ひとつきに一度フルバックアップを実行するという方法があります。</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endParaRPr kumimoji="1" lang="en-US" altLang="ja-JP"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a:p>
          <a:p>
            <a:r>
              <a:rPr kumimoji="1" lang="ja-JP" altLang="en-US"/>
              <a:t>必要な時に限って直近の状態のバックアップをとっていなかった、という不運なトラブルを避けるためにも、バックアップは手動ではなく、バックアップソフトウエアなどを利用し定期的にバックアップを取得する環境を整えておく必要があります。</a:t>
            </a:r>
            <a:endParaRPr kumimoji="1" lang="en-US" altLang="ja-JP"/>
          </a:p>
          <a:p>
            <a:r>
              <a:rPr kumimoji="1" lang="ja-JP" altLang="en-US"/>
              <a:t>バックアップソフトウエアを利用する際には、定期的にバックアップされていることや、バックアップからリストアできることを事前に確認しておくことが望まれます。</a:t>
            </a:r>
            <a:endParaRPr kumimoji="1" lang="en-US" altLang="ja-JP"/>
          </a:p>
          <a:p>
            <a:r>
              <a:rPr kumimoji="1" lang="ja-JP" altLang="en-US"/>
              <a:t>バックアップには、いくつかの方法がありますが、ディスク容量やバックアップに必要な時間を勘案し、フルバックアップ、増分・差分バックアップから適切な方法を選択する必要があります。</a:t>
            </a:r>
            <a:endParaRPr kumimoji="1" lang="en-US" altLang="ja-JP"/>
          </a:p>
          <a:p>
            <a:r>
              <a:rPr kumimoji="1" lang="ja-JP" altLang="en-US"/>
              <a:t>例えば、毎日のバックアップは差分バックアップを実行し、ひとつきに一度フルバックアップを実行するという方法があります。</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p>
          <a:p>
            <a:endParaRPr kumimoji="1" lang="en-US" altLang="ja-JP"/>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DA163F-D7BA-44BC-BDAD-D56E4B942B08}"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3224854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r>
              <a:rPr kumimoji="1" lang="en-US" altLang="ja-JP" sz="1600" dirty="0"/>
              <a:t>Topic:</a:t>
            </a:r>
            <a:r>
              <a:rPr kumimoji="1" lang="ja-JP" altLang="en-US" sz="1600"/>
              <a:t>研究データの保存</a:t>
            </a:r>
            <a:endParaRPr kumimoji="1" lang="en-US" altLang="ja-JP" sz="1600"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a:t>また、災害対策として、複数の場所にバックアップを保管することは、大変重要です。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a:t>完全なデータセットは、最低でもみっつのコピーがあることが推奨されます。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a:t>[break:"0.3s"]</a:t>
            </a:r>
            <a:r>
              <a:rPr kumimoji="1" lang="ja-JP" altLang="en-US"/>
              <a:t>最初のコピー、「オリジナル」は作業用のデータセットと関連ファイルです。このオリジナルのコピーは通常、研究者が主に使用するコンピュータに保管されます。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a:t>[break:"0.3s"]</a:t>
            </a:r>
            <a:r>
              <a:rPr kumimoji="1" lang="ja-JP" altLang="en-US"/>
              <a:t>ふたつめのコピーは、オリジナルの「ニア」、近くになければなりませんが、物理的な場所が同じでないことが理想です。このコピーは、自動バックアップソフトか手動のどちらかで、毎日更新されます。多くの場合、このニア・コピーは、外部ハードドライブや研究者の属する施設内の共有ファイルサーバに保管され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a:t>[break:"0.3s"]</a:t>
            </a:r>
            <a:r>
              <a:rPr kumimoji="1" lang="ja-JP" altLang="en-US"/>
              <a:t>みっつめのコピーは、オリジナル・コピーからもニア・コピーからも物理的な場所が「ファー」、遠くでなければなりません。同じ建物内に保管すべきではありませんし、間違っても同じ室内で保管してはいけません。ファー・コピーは災害の脅威が異なる場所に置くのが理想的です。</a:t>
            </a:r>
            <a:r>
              <a:rPr kumimoji="1" lang="en-US" altLang="ja-JP" dirty="0"/>
              <a:t>[break:"0.1s"]</a:t>
            </a:r>
            <a:r>
              <a:rPr kumimoji="1" lang="ja-JP" altLang="en-US"/>
              <a:t>このファー・コピーの形態として、自動的にバックアップが行われ、システム内にデータの複数のコピーが保管されるクラウドベースのバックアップシステムがあります。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a:t>また、災害対策として、複数の場所にバックアップを保管することは大変重要です。
完全なデータセットは、最低でも3つのコピーがあることが推奨されます。
最初のコピー、「オリジナル」は作業用のデータセットと関連ファイルです。このオリジナルのコピーは通常、研究者が主に使用するコンピュータに保管されます。
2つ目のコピーは、オリジナルの「ニア」、近くになければなりませんが、物理的な場所が同じでないことが理想です。このコピーは、自動バックアップソフトか手動のどちらかで毎日更新されます。多くの場合このニア・コピーは、外部ハードドライブや研究者の属する施設内の共有ファイルサーバに保管されます。
3つ目のコピーは、オリジナル・コピーからもニア・コピーからも物理的な場所が「ファー」遠くでなければなりません。同じ建物内に保管すべきではありませんし、間違っても同じ室内で保管してはいけません。ファー・コピーは災害の脅威が異なる場所に置くのが理想的です。このファー・コピーの形態として、自動的にバックアップが行われ、システム内にデータの複数のコピーが保管されるクラウドベースのバックアップシステムがあり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DA163F-D7BA-44BC-BDAD-D56E4B942B08}"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2860334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r>
              <a:rPr kumimoji="1" lang="en-US" altLang="ja-JP" sz="1600"/>
              <a:t>Topic:</a:t>
            </a:r>
            <a:r>
              <a:rPr kumimoji="1" lang="ja-JP" altLang="en-US" sz="1600"/>
              <a:t>研究データの保存</a:t>
            </a:r>
            <a:endParaRPr kumimoji="1" lang="en-US" altLang="ja-JP" sz="1600"/>
          </a:p>
          <a:p>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```text</a:t>
            </a:r>
          </a:p>
          <a:p>
            <a:r>
              <a:rPr kumimoji="1" lang="ja-JP" altLang="en-US"/>
              <a:t>次に、セキュリティー対策についてです。</a:t>
            </a:r>
          </a:p>
          <a:p>
            <a:r>
              <a:rPr kumimoji="1" lang="ja-JP" altLang="en-US"/>
              <a:t>セキュリティーにまつわる問題は、</a:t>
            </a:r>
            <a:r>
              <a:rPr kumimoji="1" lang="en-US" altLang="ja-JP"/>
              <a:t>(</a:t>
            </a:r>
            <a:r>
              <a:rPr kumimoji="1" lang="ja-JP" altLang="en-US"/>
              <a:t>ハードウェアトラブル</a:t>
            </a:r>
            <a:r>
              <a:rPr kumimoji="1" lang="en-US" altLang="ja-JP"/>
              <a:t>)[kana:"</a:t>
            </a:r>
            <a:r>
              <a:rPr kumimoji="1" lang="ja-JP" altLang="en-US"/>
              <a:t>ハード</a:t>
            </a:r>
            <a:r>
              <a:rPr kumimoji="1" lang="en-US" altLang="ja-JP"/>
              <a:t>'</a:t>
            </a:r>
            <a:r>
              <a:rPr kumimoji="1" lang="ja-JP" altLang="en-US"/>
              <a:t>ウェ</a:t>
            </a:r>
            <a:r>
              <a:rPr kumimoji="1" lang="en-US" altLang="ja-JP"/>
              <a:t>'</a:t>
            </a:r>
            <a:r>
              <a:rPr kumimoji="1" lang="ja-JP" altLang="en-US"/>
              <a:t>アト</a:t>
            </a:r>
            <a:r>
              <a:rPr kumimoji="1" lang="en-US" altLang="ja-JP"/>
              <a:t>'</a:t>
            </a:r>
            <a:r>
              <a:rPr kumimoji="1" lang="ja-JP" altLang="en-US"/>
              <a:t>ラブル</a:t>
            </a:r>
            <a:r>
              <a:rPr kumimoji="1" lang="en-US" altLang="ja-JP"/>
              <a:t>"]</a:t>
            </a:r>
            <a:r>
              <a:rPr kumimoji="1" lang="ja-JP" altLang="en-US"/>
              <a:t>だけではありません。</a:t>
            </a:r>
          </a:p>
          <a:p>
            <a:r>
              <a:rPr kumimoji="1" lang="ja-JP" altLang="en-US"/>
              <a:t>盗難やウイルスにより研究データを失うだけでなく、外部に流出させる危険性もあります。</a:t>
            </a:r>
          </a:p>
          <a:p>
            <a:r>
              <a:rPr kumimoji="1" lang="en-US" altLang="ja-JP"/>
              <a:t>[break:"0.3s"]</a:t>
            </a:r>
            <a:r>
              <a:rPr kumimoji="1" lang="ja-JP" altLang="en-US"/>
              <a:t>物理的なセキュリティー</a:t>
            </a:r>
            <a:r>
              <a:rPr kumimoji="1" lang="en-US" altLang="ja-JP"/>
              <a:t>(</a:t>
            </a:r>
            <a:r>
              <a:rPr kumimoji="1" lang="ja-JP" altLang="en-US"/>
              <a:t>対策</a:t>
            </a:r>
            <a:r>
              <a:rPr kumimoji="1" lang="en-US" altLang="ja-JP"/>
              <a:t>)[kana:"</a:t>
            </a:r>
            <a:r>
              <a:rPr kumimoji="1" lang="ja-JP" altLang="en-US"/>
              <a:t>タイ</a:t>
            </a:r>
            <a:r>
              <a:rPr kumimoji="1" lang="en-US" altLang="ja-JP"/>
              <a:t>'</a:t>
            </a:r>
            <a:r>
              <a:rPr kumimoji="1" lang="ja-JP" altLang="en-US"/>
              <a:t>サ</a:t>
            </a:r>
            <a:r>
              <a:rPr kumimoji="1" lang="en-US" altLang="ja-JP"/>
              <a:t>'</a:t>
            </a:r>
            <a:r>
              <a:rPr kumimoji="1" lang="ja-JP" altLang="en-US"/>
              <a:t>ク</a:t>
            </a:r>
            <a:r>
              <a:rPr kumimoji="1" lang="en-US" altLang="ja-JP"/>
              <a:t>'"]</a:t>
            </a:r>
            <a:r>
              <a:rPr kumimoji="1" lang="ja-JP" altLang="en-US"/>
              <a:t>、コンピュータ上でのセキュリティー対策など、ここで挙げている考慮すべき点は、機関のセキュリティーポリシーを遵守するうえで、不可欠な内容です。</a:t>
            </a:r>
          </a:p>
          <a:p>
            <a:r>
              <a:rPr kumimoji="1" lang="ja-JP" altLang="en-US"/>
              <a:t>セキュリティーポリシーに沿った研究活動や環境を整備することが、トラブルを回避し、総合的には円滑な研究活動に繋がります。</a:t>
            </a: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endParaRPr kumimoji="1" lang="en-US" altLang="ja-JP"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a:p>
          <a:p>
            <a:r>
              <a:rPr kumimoji="1" lang="ja-JP" altLang="en-US"/>
              <a:t>次に、セキュリティ対策についてです。</a:t>
            </a:r>
            <a:endParaRPr kumimoji="1" lang="en-US" altLang="ja-JP"/>
          </a:p>
          <a:p>
            <a:r>
              <a:rPr kumimoji="1" lang="ja-JP" altLang="en-US"/>
              <a:t>セキュリティにまつわる問題は、ハードウエアトラブルだけではありません。</a:t>
            </a:r>
            <a:endParaRPr kumimoji="1" lang="en-US" altLang="ja-JP"/>
          </a:p>
          <a:p>
            <a:r>
              <a:rPr kumimoji="1" lang="ja-JP" altLang="en-US"/>
              <a:t>盗難やウイルスにより研究データを失うだけでなく、外部に流出させる危険性もあります。</a:t>
            </a:r>
            <a:endParaRPr kumimoji="1" lang="en-US" altLang="ja-JP"/>
          </a:p>
          <a:p>
            <a:r>
              <a:rPr kumimoji="1" lang="ja-JP" altLang="en-US"/>
              <a:t>物理的なセキュリティ対策、コンピュータ上でのセキュリティ対策など、ここで挙げている考慮すべき点は、機関のセキュリティポリシーを遵守するうえで不可欠な内容です。</a:t>
            </a:r>
            <a:endParaRPr kumimoji="1" lang="en-US" altLang="ja-JP"/>
          </a:p>
          <a:p>
            <a:r>
              <a:rPr kumimoji="1" lang="ja-JP" altLang="en-US"/>
              <a:t>セキュリティポリシーに沿った研究活動や環境を整備することが、トラブルを回避し、総合的には円滑な研究活動に繋がります。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p>
          <a:p>
            <a:endParaRPr kumimoji="1" lang="en-US" altLang="ja-JP"/>
          </a:p>
          <a:p>
            <a:endParaRPr kumimoji="1" lang="en-US" altLang="ja-JP"/>
          </a:p>
          <a:p>
            <a:endParaRPr kumimoji="1" lang="ja-JP" altLang="en-US"/>
          </a:p>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DA163F-D7BA-44BC-BDAD-D56E4B942B08}"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1882017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dirty="0"/>
              <a:t>Topic:</a:t>
            </a:r>
            <a:r>
              <a:rPr kumimoji="1" lang="ja-JP" altLang="en-US" sz="900"/>
              <a:t>研究データの共有</a:t>
            </a:r>
            <a:endParaRPr kumimoji="1" lang="en-US" altLang="ja-JP" sz="900"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sz="900" dirty="0"/>
          </a:p>
          <a:p>
            <a:r>
              <a:rPr kumimoji="1" lang="ja-JP" altLang="en-US"/>
              <a:t>データ共有は、</a:t>
            </a:r>
            <a:r>
              <a:rPr kumimoji="1" lang="en-US" altLang="ja-JP" dirty="0"/>
              <a:t>2</a:t>
            </a:r>
            <a:r>
              <a:rPr kumimoji="1" lang="ja-JP" altLang="en-US"/>
              <a:t>つのパターンがあります。非公開共有と公開共有です。</a:t>
            </a:r>
          </a:p>
          <a:p>
            <a:r>
              <a:rPr kumimoji="1" lang="en-US" altLang="ja-JP" dirty="0"/>
              <a:t>[break:"0.3s"]</a:t>
            </a:r>
            <a:r>
              <a:rPr kumimoji="1" lang="ja-JP" altLang="en-US"/>
              <a:t>研究活動では、多くの場合、非公開で研究データの共有が行われます。</a:t>
            </a:r>
          </a:p>
          <a:p>
            <a:r>
              <a:rPr kumimoji="1" lang="ja-JP" altLang="en-US"/>
              <a:t>研究データは、日々膨大に生成されています。測定や分析機器から生成されるデータや、画像データや詳細な観測データなど、データの大規模化・大容量化も著しい状況です。これらのデータは、観測・測定場所で利用するだけではなく、研究室など、データの収集・集積場所とは異なる場所で利用する、あるいは、複数の共同研究者間で利用することもあるでしょう。</a:t>
            </a:r>
          </a:p>
          <a:p>
            <a:r>
              <a:rPr kumimoji="1" lang="ja-JP" altLang="en-US"/>
              <a:t>こうしたデータの流通を支える、ライフラインとなるのがインターネットです。</a:t>
            </a:r>
          </a:p>
          <a:p>
            <a:endParaRPr kumimoji="1" lang="ja-JP" altLang="en-US"/>
          </a:p>
          <a:p>
            <a:r>
              <a:rPr kumimoji="1" lang="ja-JP" altLang="en-US"/>
              <a:t>今や研究データの共有をするには、インターネットが必須のアイテムとなっています。</a:t>
            </a:r>
            <a:endParaRPr kumimoji="1" lang="en-US" altLang="ja-JP" dirty="0"/>
          </a:p>
          <a:p>
            <a:r>
              <a:rPr lang="en-US" altLang="ja-JP" sz="900" u="none" strike="noStrike" dirty="0">
                <a:solidFill>
                  <a:srgbClr val="000000"/>
                </a:solidFill>
                <a:effectLst/>
              </a:rPr>
              <a:t>```</a:t>
            </a: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p>
          <a:p>
            <a:r>
              <a:rPr lang="en-US" altLang="ja-JP" sz="900" u="none" strike="noStrike" dirty="0">
                <a:solidFill>
                  <a:srgbClr val="000000"/>
                </a:solidFill>
                <a:effectLst/>
              </a:rPr>
              <a:t>```description</a:t>
            </a:r>
          </a:p>
          <a:p>
            <a:r>
              <a:rPr kumimoji="1" lang="ja-JP" altLang="en-US"/>
              <a:t>データ共有には</a:t>
            </a:r>
            <a:r>
              <a:rPr kumimoji="1" lang="en-US" altLang="ja-JP" dirty="0"/>
              <a:t>2</a:t>
            </a:r>
            <a:r>
              <a:rPr kumimoji="1" lang="ja-JP" altLang="en-US"/>
              <a:t>つの状況があります。非公開共有と公開共有です。</a:t>
            </a:r>
            <a:endParaRPr kumimoji="1" lang="en-US" altLang="ja-JP" dirty="0"/>
          </a:p>
          <a:p>
            <a:r>
              <a:rPr kumimoji="1" lang="ja-JP" altLang="en-US"/>
              <a:t>研究活動では、多くの場合、非公開で研究データの共有が行われます。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a:t>研究データは、日々膨大に生成されています。測定や分析機器から生成されるデータや、画像データや詳細な観測データなど、データの大規模化・大容量化も著しい状況です。これらのデータは、観測・測定場所で利用するだけではなく、研究室など、データの収集・集積場所とは異なる場所で利用する、あるいは、複数の共同研究者間で利用することもあるでしょう。</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a:t>こうしたデータの流通を支える、ライフラインとなるのがインターネットです。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a:t>今や研究データの共有をするには、インターネットが必須のアイテムとなっています。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18</a:t>
            </a:fld>
            <a:endParaRPr kumimoji="1" lang="ja-JP" altLang="en-US"/>
          </a:p>
        </p:txBody>
      </p:sp>
    </p:spTree>
    <p:extLst>
      <p:ext uri="{BB962C8B-B14F-4D97-AF65-F5344CB8AC3E}">
        <p14:creationId xmlns:p14="http://schemas.microsoft.com/office/powerpoint/2010/main" val="3047919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a:t>Topic:</a:t>
            </a:r>
            <a:r>
              <a:rPr kumimoji="1" lang="ja-JP" altLang="en-US" sz="900"/>
              <a:t>研究データの共有</a:t>
            </a:r>
            <a:endParaRPr kumimoji="1" lang="en-US" altLang="ja-JP" sz="900"/>
          </a:p>
          <a:p>
            <a:endParaRPr lang="en-US" altLang="ja-JP" sz="900" u="none" strike="noStrike">
              <a:solidFill>
                <a:srgbClr val="000000"/>
              </a:solidFill>
              <a:effectLst/>
            </a:endParaRPr>
          </a:p>
          <a:p>
            <a:r>
              <a:rPr lang="en-US" altLang="ja-JP" sz="900" u="none" strike="noStrike">
                <a:solidFill>
                  <a:srgbClr val="000000"/>
                </a:solidFill>
                <a:effectLst/>
              </a:rPr>
              <a:t>```text</a:t>
            </a:r>
            <a:endParaRPr kumimoji="1" lang="en-US" altLang="ja-JP" sz="90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a:t>ところが、研究設備の制限などにより、インターネット環境を利用することが、難しい状況もあります。</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a:t>[break:"0.5s"]</a:t>
            </a:r>
            <a:r>
              <a:rPr kumimoji="1" lang="ja-JP" altLang="en-US"/>
              <a:t>ここで大阪大学コアファシリティー機構が支援して導入した、小規模分析室研究データ集約配信システムの事例をご紹介します。</a:t>
            </a:r>
            <a:r>
              <a:rPr kumimoji="1" lang="en-US" altLang="ja-JP"/>
              <a:t>[break:"0.3s"]</a:t>
            </a:r>
            <a:r>
              <a:rPr kumimoji="1" lang="ja-JP" altLang="en-US"/>
              <a:t>分析機器の制御端末の要件により、インターネットの利用が困難な環境においても、スムーズな研究データの共有環境を提供しています。</a:t>
            </a:r>
            <a:r>
              <a:rPr kumimoji="1" lang="en-US" altLang="ja-JP"/>
              <a:t>[break:"0.3s"]</a:t>
            </a:r>
            <a:r>
              <a:rPr kumimoji="1" lang="ja-JP" altLang="en-US"/>
              <a:t>これは、比較的負担の少ないネットワーク設定や管理で、インターネットによる研究データの転送を可能にしているためです。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a:solidFill>
                  <a:srgbClr val="000000"/>
                </a:solidFill>
                <a:effectLst/>
              </a:rPr>
              <a:t>```</a:t>
            </a:r>
            <a:endParaRPr kumimoji="1" lang="en-US" altLang="ja-JP" sz="9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a:p>
          <a:p>
            <a:r>
              <a:rPr lang="en-US" altLang="ja-JP" sz="900" u="none" strike="noStrike">
                <a:solidFill>
                  <a:srgbClr val="000000"/>
                </a:solidFill>
                <a:effectLst/>
              </a:rPr>
              <a:t>```description</a:t>
            </a:r>
          </a:p>
          <a:p>
            <a:r>
              <a:rPr kumimoji="1" lang="ja-JP" altLang="en-US"/>
              <a:t>一方、研究設備の制限などにより、インターネット環境を利用することが難しい状況もあります。</a:t>
            </a:r>
            <a:endParaRPr kumimoji="1" lang="en-US" altLang="ja-JP"/>
          </a:p>
          <a:p>
            <a:r>
              <a:rPr kumimoji="1" lang="ja-JP" altLang="en-US"/>
              <a:t>これは大阪大学コアファシリティ機構が支援して導入した、小規模分析室研究データ集約配信システムの事例です。分析機器の制御端末の要件により、インターネットの利用が困難な環境においても、比較的負担の少ないネットワーク設定や管理で、インターネットにより研究データの転送を可能にして、スムーズな研究データの共有環境を提供しています。</a:t>
            </a:r>
            <a:endParaRPr kumimoji="1" lang="en-US" altLang="ja-JP"/>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a:solidFill>
                  <a:srgbClr val="000000"/>
                </a:solidFill>
                <a:effectLst/>
              </a:rPr>
              <a:t>```</a:t>
            </a:r>
          </a:p>
          <a:p>
            <a:endParaRPr kumimoji="1" lang="en-US" altLang="ja-JP"/>
          </a:p>
          <a:p>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19</a:t>
            </a:fld>
            <a:endParaRPr kumimoji="1" lang="ja-JP" altLang="en-US"/>
          </a:p>
        </p:txBody>
      </p:sp>
    </p:spTree>
    <p:extLst>
      <p:ext uri="{BB962C8B-B14F-4D97-AF65-F5344CB8AC3E}">
        <p14:creationId xmlns:p14="http://schemas.microsoft.com/office/powerpoint/2010/main" val="1019913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dirty="0"/>
              <a:t>Topic:</a:t>
            </a:r>
            <a:r>
              <a:rPr kumimoji="1" lang="ja-JP" altLang="en-US" sz="900"/>
              <a:t>研究データの共有</a:t>
            </a:r>
            <a:endParaRPr kumimoji="1" lang="en-US" altLang="ja-JP" sz="900"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lang="ja-JP" altLang="en-US" sz="1600">
              <a:latin typeface="UD デジタル 教科書体 NP-R" panose="02020400000000000000" pitchFamily="18" charset="-128"/>
              <a:ea typeface="UD デジタル 教科書体 NP-R" panose="02020400000000000000" pitchFamily="18" charset="-128"/>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ja-JP" altLang="en-US" sz="1600">
                <a:latin typeface="UD デジタル 教科書体 NP-R" panose="02020400000000000000" pitchFamily="18" charset="-128"/>
                <a:ea typeface="UD デジタル 教科書体 NP-R" panose="02020400000000000000" pitchFamily="18" charset="-128"/>
              </a:rPr>
              <a:t>「</a:t>
            </a:r>
            <a:r>
              <a:rPr lang="en-US" altLang="ja-JP" sz="1600" dirty="0">
                <a:latin typeface="UD デジタル 教科書体 NP-R" panose="02020400000000000000" pitchFamily="18" charset="-128"/>
                <a:ea typeface="UD デジタル 教科書体 NP-R" panose="02020400000000000000" pitchFamily="18" charset="-128"/>
              </a:rPr>
              <a:t>AI</a:t>
            </a:r>
            <a:r>
              <a:rPr lang="ja-JP" altLang="en-US" sz="1600">
                <a:latin typeface="UD デジタル 教科書体 NP-R" panose="02020400000000000000" pitchFamily="18" charset="-128"/>
                <a:ea typeface="UD デジタル 教科書体 NP-R" panose="02020400000000000000" pitchFamily="18" charset="-128"/>
              </a:rPr>
              <a:t>等の活用を推進する研究データエコシステム構築事業」で</a:t>
            </a:r>
            <a:r>
              <a:rPr lang="en-US" altLang="ja-JP" sz="1600" dirty="0">
                <a:latin typeface="UD デジタル 教科書体 NP-R" panose="02020400000000000000" pitchFamily="18" charset="-128"/>
                <a:ea typeface="UD デジタル 教科書体 NP-R" panose="02020400000000000000" pitchFamily="18" charset="-128"/>
              </a:rPr>
              <a:t>[break:"0.02s"]</a:t>
            </a:r>
            <a:r>
              <a:rPr lang="ja-JP" altLang="en-US" sz="1600">
                <a:latin typeface="UD デジタル 教科書体 NP-R" panose="02020400000000000000" pitchFamily="18" charset="-128"/>
                <a:ea typeface="UD デジタル 教科書体 NP-R" panose="02020400000000000000" pitchFamily="18" charset="-128"/>
              </a:rPr>
              <a:t>、大阪大学が整備した実践的な教材を紹介します。</a:t>
            </a:r>
          </a:p>
          <a:p>
            <a:pPr marL="0" marR="0" lvl="0" indent="0" algn="l" defTabSz="1219170" rtl="0" eaLnBrk="1" fontAlgn="auto" latinLnBrk="0" hangingPunct="1">
              <a:lnSpc>
                <a:spcPct val="100000"/>
              </a:lnSpc>
              <a:spcBef>
                <a:spcPts val="0"/>
              </a:spcBef>
              <a:spcAft>
                <a:spcPts val="0"/>
              </a:spcAft>
              <a:buClrTx/>
              <a:buSzTx/>
              <a:buFontTx/>
              <a:buNone/>
              <a:tabLst/>
              <a:defRPr/>
            </a:pPr>
            <a:r>
              <a:rPr lang="en-US" altLang="ja-JP" sz="1600" dirty="0">
                <a:latin typeface="UD デジタル 教科書体 NP-R" panose="02020400000000000000" pitchFamily="18" charset="-128"/>
                <a:ea typeface="UD デジタル 教科書体 NP-R" panose="02020400000000000000" pitchFamily="18" charset="-128"/>
              </a:rPr>
              <a:t>[break:"0.5s"]</a:t>
            </a:r>
            <a:r>
              <a:rPr lang="ja-JP" altLang="en-US" sz="1600">
                <a:latin typeface="UD デジタル 教科書体 NP-R" panose="02020400000000000000" pitchFamily="18" charset="-128"/>
                <a:ea typeface="UD デジタル 教科書体 NP-R" panose="02020400000000000000" pitchFamily="18" charset="-128"/>
              </a:rPr>
              <a:t>前のスライドで紹介した研究データの共有環境について</a:t>
            </a:r>
            <a:r>
              <a:rPr lang="en-US" altLang="ja-JP" sz="1600" dirty="0">
                <a:latin typeface="UD デジタル 教科書体 NP-R" panose="02020400000000000000" pitchFamily="18" charset="-128"/>
                <a:ea typeface="UD デジタル 教科書体 NP-R" panose="02020400000000000000" pitchFamily="18" charset="-128"/>
              </a:rPr>
              <a:t>[break:"0.02s"]</a:t>
            </a:r>
            <a:r>
              <a:rPr lang="ja-JP" altLang="en-US" sz="1600">
                <a:latin typeface="UD デジタル 教科書体 NP-R" panose="02020400000000000000" pitchFamily="18" charset="-128"/>
                <a:ea typeface="UD デジタル 教科書体 NP-R" panose="02020400000000000000" pitchFamily="18" charset="-128"/>
              </a:rPr>
              <a:t>、学内でデータが生成され</a:t>
            </a:r>
            <a:r>
              <a:rPr lang="en-US" altLang="ja-JP" sz="1600" dirty="0">
                <a:latin typeface="UD デジタル 教科書体 NP-R" panose="02020400000000000000" pitchFamily="18" charset="-128"/>
                <a:ea typeface="UD デジタル 教科書体 NP-R" panose="02020400000000000000" pitchFamily="18" charset="-128"/>
              </a:rPr>
              <a:t>[break:"0.02s"]</a:t>
            </a:r>
            <a:r>
              <a:rPr lang="ja-JP" altLang="en-US" sz="1600">
                <a:latin typeface="UD デジタル 教科書体 NP-R" panose="02020400000000000000" pitchFamily="18" charset="-128"/>
                <a:ea typeface="UD デジタル 教科書体 NP-R" panose="02020400000000000000" pitchFamily="18" charset="-128"/>
              </a:rPr>
              <a:t>、ストレージ</a:t>
            </a:r>
            <a:r>
              <a:rPr lang="en-US" altLang="ja-JP" sz="1600" dirty="0">
                <a:latin typeface="UD デジタル 教科書体 NP-R" panose="02020400000000000000" pitchFamily="18" charset="-128"/>
                <a:ea typeface="UD デジタル 教科書体 NP-R" panose="02020400000000000000" pitchFamily="18" charset="-128"/>
              </a:rPr>
              <a:t>(</a:t>
            </a:r>
            <a:r>
              <a:rPr lang="en-US" altLang="ja-JP" sz="1600" dirty="0" err="1">
                <a:latin typeface="UD デジタル 教科書体 NP-R" panose="02020400000000000000" pitchFamily="18" charset="-128"/>
                <a:ea typeface="UD デジタル 教科書体 NP-R" panose="02020400000000000000" pitchFamily="18" charset="-128"/>
              </a:rPr>
              <a:t>GakuninRDM</a:t>
            </a:r>
            <a:r>
              <a:rPr lang="en-US" altLang="ja-JP" sz="1600" dirty="0">
                <a:latin typeface="UD デジタル 教科書体 NP-R" panose="02020400000000000000" pitchFamily="18" charset="-128"/>
                <a:ea typeface="UD デジタル 教科書体 NP-R" panose="02020400000000000000" pitchFamily="18" charset="-128"/>
              </a:rPr>
              <a:t>)[kana:"</a:t>
            </a:r>
            <a:r>
              <a:rPr lang="ja-JP" altLang="en-US" sz="1600">
                <a:latin typeface="UD デジタル 教科書体 NP-R" panose="02020400000000000000" pitchFamily="18" charset="-128"/>
                <a:ea typeface="UD デジタル 教科書体 NP-R" panose="02020400000000000000" pitchFamily="18" charset="-128"/>
              </a:rPr>
              <a:t>ガクニン</a:t>
            </a:r>
            <a:r>
              <a:rPr lang="en-US" altLang="ja-JP" sz="1600" dirty="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アールディ</a:t>
            </a:r>
            <a:r>
              <a:rPr lang="en-US" altLang="ja-JP" sz="1600" dirty="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ーエ</a:t>
            </a:r>
            <a:r>
              <a:rPr lang="en-US" altLang="ja-JP" sz="1600" dirty="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ム</a:t>
            </a:r>
            <a:r>
              <a:rPr lang="en-US" altLang="ja-JP" sz="1600" dirty="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に格納され、学内外の研究プロジェクトのメンバーと共有するまでのデータ管理手法について、教材としてまとめています。</a:t>
            </a:r>
            <a:endParaRPr lang="en-US" altLang="ja-JP" sz="1600" dirty="0">
              <a:latin typeface="UD デジタル 教科書体 NP-R" panose="02020400000000000000" pitchFamily="18" charset="-128"/>
              <a:ea typeface="UD デジタル 教科書体 NP-R" panose="02020400000000000000" pitchFamily="18" charset="-128"/>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p>
          <a:p>
            <a:r>
              <a:rPr lang="en-US" altLang="ja-JP" sz="900" u="none" strike="noStrike" dirty="0">
                <a:solidFill>
                  <a:srgbClr val="000000"/>
                </a:solidFill>
                <a:effectLst/>
              </a:rPr>
              <a:t>```description</a:t>
            </a:r>
          </a:p>
          <a:p>
            <a:pPr marL="0" marR="0" lvl="0" indent="0" algn="l" defTabSz="1219170" rtl="0" eaLnBrk="1" fontAlgn="auto" latinLnBrk="0" hangingPunct="1">
              <a:lnSpc>
                <a:spcPct val="100000"/>
              </a:lnSpc>
              <a:spcBef>
                <a:spcPts val="0"/>
              </a:spcBef>
              <a:spcAft>
                <a:spcPts val="0"/>
              </a:spcAft>
              <a:buClrTx/>
              <a:buSzTx/>
              <a:buFontTx/>
              <a:buNone/>
              <a:tabLst/>
              <a:defRPr/>
            </a:pPr>
            <a:r>
              <a:rPr lang="ja-JP" altLang="en-US" sz="1600">
                <a:latin typeface="UD デジタル 教科書体 NP-R" panose="02020400000000000000" pitchFamily="18" charset="-128"/>
                <a:ea typeface="UD デジタル 教科書体 NP-R" panose="02020400000000000000" pitchFamily="18" charset="-128"/>
              </a:rPr>
              <a:t>「</a:t>
            </a:r>
            <a:r>
              <a:rPr lang="en-US" altLang="ja-JP" sz="1600" dirty="0">
                <a:latin typeface="UD デジタル 教科書体 NP-R" panose="02020400000000000000" pitchFamily="18" charset="-128"/>
                <a:ea typeface="UD デジタル 教科書体 NP-R" panose="02020400000000000000" pitchFamily="18" charset="-128"/>
              </a:rPr>
              <a:t>AI</a:t>
            </a:r>
            <a:r>
              <a:rPr lang="ja-JP" altLang="en-US" sz="1600">
                <a:latin typeface="UD デジタル 教科書体 NP-R" panose="02020400000000000000" pitchFamily="18" charset="-128"/>
                <a:ea typeface="UD デジタル 教科書体 NP-R" panose="02020400000000000000" pitchFamily="18" charset="-128"/>
              </a:rPr>
              <a:t>等の活用を推進する研究データエコシステム構築事業」で、大阪大学が整備した実践的な教材を紹介します。</a:t>
            </a:r>
            <a:endParaRPr kumimoji="1" lang="en-US" altLang="ja-JP" dirty="0"/>
          </a:p>
          <a:p>
            <a:r>
              <a:rPr kumimoji="1" lang="ja-JP" altLang="en-US"/>
              <a:t>前スライドで紹介した研究データの共有環境について、学内においてデータが生成され、ストレージ、</a:t>
            </a:r>
            <a:r>
              <a:rPr kumimoji="1" lang="en-US" altLang="ja-JP" dirty="0" err="1"/>
              <a:t>GakuNin</a:t>
            </a:r>
            <a:r>
              <a:rPr kumimoji="1" lang="en-US" altLang="ja-JP" dirty="0"/>
              <a:t> RDM</a:t>
            </a:r>
            <a:r>
              <a:rPr kumimoji="1" lang="ja-JP" altLang="en-US"/>
              <a:t>に格納され、学内外の研究プロジェクトのメンバーと共有する前の段階の一連のデータ管理手法について、教材としてまとめています。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p>
        </p:txBody>
      </p:sp>
      <p:sp>
        <p:nvSpPr>
          <p:cNvPr id="4" name="スライド番号プレースホルダー 3"/>
          <p:cNvSpPr>
            <a:spLocks noGrp="1"/>
          </p:cNvSpPr>
          <p:nvPr>
            <p:ph type="sldNum" sz="quarter" idx="5"/>
          </p:nvPr>
        </p:nvSpPr>
        <p:spPr/>
        <p:txBody>
          <a:bodyPr/>
          <a:lstStyle/>
          <a:p>
            <a:fld id="{60089C05-F0C7-416C-8FB6-A4B4A5A17D3D}" type="slidenum">
              <a:rPr kumimoji="1" lang="ja-JP" altLang="en-US" smtClean="0"/>
              <a:t>20</a:t>
            </a:fld>
            <a:endParaRPr kumimoji="1" lang="ja-JP" altLang="en-US"/>
          </a:p>
        </p:txBody>
      </p:sp>
    </p:spTree>
    <p:extLst>
      <p:ext uri="{BB962C8B-B14F-4D97-AF65-F5344CB8AC3E}">
        <p14:creationId xmlns:p14="http://schemas.microsoft.com/office/powerpoint/2010/main" val="3588487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a:t>Topic:</a:t>
            </a:r>
            <a:r>
              <a:rPr kumimoji="1" lang="ja-JP" altLang="en-US" sz="900"/>
              <a:t>研究データの共有</a:t>
            </a:r>
            <a:endParaRPr kumimoji="1" lang="en-US" altLang="ja-JP" sz="900"/>
          </a:p>
          <a:p>
            <a:endParaRPr lang="en-US" altLang="ja-JP" sz="900" u="none" strike="noStrike">
              <a:solidFill>
                <a:srgbClr val="000000"/>
              </a:solidFill>
              <a:effectLst/>
            </a:endParaRPr>
          </a:p>
          <a:p>
            <a:r>
              <a:rPr lang="en-US" altLang="ja-JP" sz="900" u="none" strike="noStrike">
                <a:solidFill>
                  <a:srgbClr val="000000"/>
                </a:solidFill>
                <a:effectLst/>
              </a:rPr>
              <a:t>```text</a:t>
            </a:r>
            <a:endParaRPr kumimoji="1" lang="ja-JP" altLang="en-US"/>
          </a:p>
          <a:p>
            <a:r>
              <a:rPr kumimoji="1" lang="ja-JP" altLang="en-US"/>
              <a:t>一方、公開での研究データの共有です。</a:t>
            </a:r>
          </a:p>
          <a:p>
            <a:r>
              <a:rPr kumimoji="1" lang="ja-JP" altLang="en-US"/>
              <a:t>研究データマネジメントというと、理工学系や情報学系を思い浮かべがちですが、人文学や社会科学系においても研究データマネジメントの必要性や恩恵は注目されてきています。</a:t>
            </a:r>
          </a:p>
          <a:p>
            <a:r>
              <a:rPr kumimoji="1" lang="en-US" altLang="ja-JP"/>
              <a:t>[break:"0.5s"]</a:t>
            </a:r>
            <a:r>
              <a:rPr kumimoji="1" lang="ja-JP" altLang="en-US"/>
              <a:t>ここでは、</a:t>
            </a:r>
            <a:r>
              <a:rPr kumimoji="1" lang="en-US" altLang="ja-JP"/>
              <a:t>2021</a:t>
            </a:r>
            <a:r>
              <a:rPr kumimoji="1" lang="ja-JP" altLang="en-US"/>
              <a:t>年</a:t>
            </a:r>
            <a:r>
              <a:rPr kumimoji="1" lang="en-US" altLang="ja-JP"/>
              <a:t>11</a:t>
            </a:r>
            <a:r>
              <a:rPr kumimoji="1" lang="ja-JP" altLang="en-US"/>
              <a:t>月に、日本学術振興会が出版した、「人文学・社会科学におけるデータ共有のための手引き」を紹介します。</a:t>
            </a:r>
          </a:p>
          <a:p>
            <a:r>
              <a:rPr kumimoji="1" lang="en-US" altLang="ja-JP"/>
              <a:t>[break:"0.3s"]</a:t>
            </a:r>
            <a:r>
              <a:rPr kumimoji="1" lang="ja-JP" altLang="en-US"/>
              <a:t>この手引きの冒頭では、自然科学と同様，人文学・社会科学においても，研究結果の根拠となるデータを、研究者のあいだで共有できるようにすることは，研究者</a:t>
            </a:r>
            <a:r>
              <a:rPr kumimoji="1" lang="en-US" altLang="ja-JP"/>
              <a:t>(</a:t>
            </a:r>
            <a:r>
              <a:rPr kumimoji="1" lang="ja-JP" altLang="en-US"/>
              <a:t>コミュニティー</a:t>
            </a:r>
            <a:r>
              <a:rPr kumimoji="1" lang="en-US" altLang="ja-JP"/>
              <a:t>)[kana:"</a:t>
            </a:r>
            <a:r>
              <a:rPr kumimoji="1" lang="ja-JP" altLang="en-US"/>
              <a:t>コミュ</a:t>
            </a:r>
            <a:r>
              <a:rPr kumimoji="1" lang="en-US" altLang="ja-JP"/>
              <a:t>'</a:t>
            </a:r>
            <a:r>
              <a:rPr kumimoji="1" lang="ja-JP" altLang="en-US"/>
              <a:t>ニティー</a:t>
            </a:r>
            <a:r>
              <a:rPr kumimoji="1" lang="en-US" altLang="ja-JP"/>
              <a:t>"]</a:t>
            </a:r>
            <a:r>
              <a:rPr kumimoji="1" lang="ja-JP" altLang="en-US"/>
              <a:t>における、相互批判と研究の発展にとって、不可欠のものであると言及されています。</a:t>
            </a:r>
          </a:p>
          <a:p>
            <a:r>
              <a:rPr kumimoji="1" lang="en-US" altLang="ja-JP"/>
              <a:t>[break:"0.3s"]</a:t>
            </a:r>
            <a:r>
              <a:rPr kumimoji="1" lang="ja-JP" altLang="en-US"/>
              <a:t>管理対象となるデータには数量的データの他にもさまざまな種類のデータや資料，またいくつもの媒体手段（復元・再生手段の指定を含む）</a:t>
            </a:r>
            <a:r>
              <a:rPr kumimoji="1" lang="en-US" altLang="ja-JP"/>
              <a:t>[break:"0.02s"]</a:t>
            </a:r>
            <a:r>
              <a:rPr kumimoji="1" lang="ja-JP" altLang="en-US"/>
              <a:t>が存在します。</a:t>
            </a:r>
          </a:p>
          <a:p>
            <a:r>
              <a:rPr kumimoji="1" lang="en-US" altLang="ja-JP"/>
              <a:t>[break:"0.3s"]</a:t>
            </a:r>
            <a:r>
              <a:rPr kumimoji="1" lang="ja-JP" altLang="en-US"/>
              <a:t>データ作成の有用性は人文学においても同様であり、研究資料を整理・分析するにあたり、研究している時点での効率や気づきの可能性を高めてくれるだけでなく，再利用しやすい形で作成しておけば，将来の自分の研究を発展させるにあたって有効に働いてくれます。</a:t>
            </a:r>
          </a:p>
          <a:p>
            <a:r>
              <a:rPr kumimoji="1" lang="en-US" altLang="ja-JP"/>
              <a:t>[break:"0.3s"]</a:t>
            </a:r>
            <a:r>
              <a:rPr kumimoji="1" lang="ja-JP" altLang="en-US"/>
              <a:t>人文学においては，文化的な活動を記録したデータであれば，なんであれ研究対象となり得るため，データのフォーマットとしては、あらゆるものを想定する必要があります。</a:t>
            </a:r>
          </a:p>
          <a:p>
            <a:r>
              <a:rPr kumimoji="1" lang="en-US" altLang="ja-JP"/>
              <a:t>[break:"0.3s"]</a:t>
            </a:r>
            <a:r>
              <a:rPr kumimoji="1" lang="ja-JP" altLang="en-US"/>
              <a:t>人文学・社会科学の教員の皆さんは、この手引きをご一読ください。</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a:solidFill>
                  <a:srgbClr val="000000"/>
                </a:solidFill>
                <a:effectLst/>
              </a:rPr>
              <a:t>```</a:t>
            </a:r>
            <a:endParaRPr kumimoji="1" lang="en-US" altLang="ja-JP" sz="9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a:p>
          <a:p>
            <a:r>
              <a:rPr lang="en-US" altLang="ja-JP" sz="900" u="none" strike="noStrike">
                <a:solidFill>
                  <a:srgbClr val="000000"/>
                </a:solidFill>
                <a:effectLst/>
              </a:rPr>
              <a:t>```description</a:t>
            </a:r>
          </a:p>
          <a:p>
            <a:r>
              <a:rPr kumimoji="1" lang="ja-JP" altLang="en-US"/>
              <a:t>一方公開での研究データの共有です。</a:t>
            </a:r>
            <a:endParaRPr kumimoji="1" lang="en-US" altLang="ja-JP"/>
          </a:p>
          <a:p>
            <a:r>
              <a:rPr kumimoji="1" lang="ja-JP" altLang="en-US"/>
              <a:t>研究データマネジメントというと、理工学系、情報学系を思い浮かべがちですが、人文学や社会科学系においても研究データマネジメントの必要性や恩恵は注目されてきています。</a:t>
            </a:r>
            <a:endParaRPr kumimoji="1" lang="en-US" altLang="ja-JP"/>
          </a:p>
          <a:p>
            <a:r>
              <a:rPr kumimoji="1" lang="ja-JP" altLang="en-US"/>
              <a:t>ここでは、日本学術振興会が</a:t>
            </a:r>
            <a:r>
              <a:rPr kumimoji="1" lang="en-US" altLang="ja-JP"/>
              <a:t>2021</a:t>
            </a:r>
            <a:r>
              <a:rPr kumimoji="1" lang="ja-JP" altLang="en-US"/>
              <a:t>年</a:t>
            </a:r>
            <a:r>
              <a:rPr kumimoji="1" lang="en-US" altLang="ja-JP"/>
              <a:t>11</a:t>
            </a:r>
            <a:r>
              <a:rPr kumimoji="1" lang="ja-JP" altLang="en-US"/>
              <a:t>月に出版した「人文学・社会科学におけるデータ共有のための手引き」を紹介します。</a:t>
            </a:r>
            <a:endParaRPr kumimoji="1" lang="en-US" altLang="ja-JP"/>
          </a:p>
          <a:p>
            <a:r>
              <a:rPr kumimoji="1" lang="ja-JP" altLang="en-US"/>
              <a:t>この手引きの冒頭では、自然科学と同様，人文学・社会科学においても，研究結果の根拠となるデータを研究者のあいだで共有できるようにすることは，研究者コミュニティにおける相互批判と研究の発展にとって不可欠のものであると言及されています。</a:t>
            </a:r>
          </a:p>
          <a:p>
            <a:r>
              <a:rPr kumimoji="1" lang="ja-JP" altLang="en-US"/>
              <a:t>人文学・社会科学の教員の皆さんはこの手引きをご一読ください。</a:t>
            </a:r>
            <a:endParaRPr kumimoji="1" lang="en-US" altLang="ja-JP"/>
          </a:p>
          <a:p>
            <a:endParaRPr kumimoji="1" lang="en-US" altLang="ja-JP" sz="900" u="none" strike="noStrike">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a:latin typeface="BIZ UDPGothic" panose="020B0400000000000000" pitchFamily="34" charset="-128"/>
                <a:ea typeface="BIZ UDPGothic" panose="020B0400000000000000" pitchFamily="34" charset="-128"/>
              </a:rPr>
              <a:t>日本学術振興会（</a:t>
            </a:r>
            <a:r>
              <a:rPr lang="en-US" altLang="ja-JP" sz="900">
                <a:latin typeface="BIZ UDPGothic" panose="020B0400000000000000" pitchFamily="34" charset="-128"/>
                <a:ea typeface="BIZ UDPGothic" panose="020B0400000000000000" pitchFamily="34" charset="-128"/>
              </a:rPr>
              <a:t>2021, 11, 8</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人文学・社会科学におけるデータ共有のための手引き</a:t>
            </a:r>
            <a:r>
              <a:rPr lang="en-US" altLang="ja-JP"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hlinkClick r:id="rId3"/>
              </a:rPr>
              <a:t>https://www.jsps.go.jp/j-di/guide.html</a:t>
            </a:r>
            <a:endParaRPr lang="en-US" altLang="ja-JP" sz="900">
              <a:latin typeface="BIZ UDPGothic" panose="020B0400000000000000" pitchFamily="34" charset="-128"/>
              <a:ea typeface="BIZ UDPGothic" panose="020B0400000000000000" pitchFamily="34" charset="-128"/>
            </a:endParaRPr>
          </a:p>
          <a:p>
            <a:endParaRPr kumimoji="1" lang="en-US" altLang="ja-JP" sz="900" u="none" strike="noStrike">
              <a:solidFill>
                <a:srgbClr val="000000"/>
              </a:solidFill>
              <a:effectLst/>
            </a:endParaRPr>
          </a:p>
          <a:p>
            <a:endParaRPr lang="en-US" altLang="ja-JP" sz="900" u="none" strike="noStrike">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a:solidFill>
                  <a:srgbClr val="000000"/>
                </a:solidFill>
                <a:effectLst/>
              </a:rPr>
              <a:t>```</a:t>
            </a:r>
          </a:p>
          <a:p>
            <a:endParaRPr kumimoji="1" lang="en-US" altLang="ja-JP"/>
          </a:p>
          <a:p>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21</a:t>
            </a:fld>
            <a:endParaRPr kumimoji="1" lang="ja-JP" altLang="en-US"/>
          </a:p>
        </p:txBody>
      </p:sp>
    </p:spTree>
    <p:extLst>
      <p:ext uri="{BB962C8B-B14F-4D97-AF65-F5344CB8AC3E}">
        <p14:creationId xmlns:p14="http://schemas.microsoft.com/office/powerpoint/2010/main" val="1719964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a:t>Topic:</a:t>
            </a:r>
            <a:r>
              <a:rPr kumimoji="1" lang="ja-JP" altLang="en-US" sz="900"/>
              <a:t>研究データの共有</a:t>
            </a:r>
            <a:endParaRPr kumimoji="1" lang="en-US" altLang="ja-JP" sz="900"/>
          </a:p>
          <a:p>
            <a:endParaRPr lang="en-US" altLang="ja-JP" sz="900" u="none" strike="noStrike">
              <a:solidFill>
                <a:srgbClr val="000000"/>
              </a:solidFill>
              <a:effectLst/>
            </a:endParaRPr>
          </a:p>
          <a:p>
            <a:r>
              <a:rPr lang="en-US" altLang="ja-JP" sz="900" u="none" strike="noStrike">
                <a:solidFill>
                  <a:srgbClr val="000000"/>
                </a:solidFill>
                <a:effectLst/>
              </a:rPr>
              <a:t>```text</a:t>
            </a:r>
            <a:endParaRPr kumimoji="1" lang="en-US" altLang="ja-JP" sz="900"/>
          </a:p>
          <a:p>
            <a:r>
              <a:rPr kumimoji="1" lang="ja-JP" altLang="en-US"/>
              <a:t>人文学・社会科学の研究データ共有の具体例として、２点紹介します。</a:t>
            </a:r>
            <a:endParaRPr kumimoji="1" lang="en-US" altLang="ja-JP"/>
          </a:p>
          <a:p>
            <a:r>
              <a:rPr kumimoji="1" lang="ja-JP" altLang="en-US"/>
              <a:t>人文学・社会科学総合データカタログ、</a:t>
            </a:r>
            <a:r>
              <a:rPr kumimoji="1" lang="en-US" altLang="ja-JP" err="1"/>
              <a:t>J.D.Cat</a:t>
            </a:r>
            <a:r>
              <a:rPr kumimoji="1" lang="ja-JP" altLang="en-US"/>
              <a:t>とは、</a:t>
            </a:r>
            <a:r>
              <a:rPr kumimoji="1" lang="en-US" altLang="ja-JP"/>
              <a:t>Japan Data Catalog for the Humanities and Social Sciences</a:t>
            </a:r>
            <a:r>
              <a:rPr kumimoji="1" lang="ja-JP" altLang="en-US"/>
              <a:t>の略称です。</a:t>
            </a:r>
            <a:endParaRPr kumimoji="1" lang="en-US" altLang="ja-JP"/>
          </a:p>
          <a:p>
            <a:r>
              <a:rPr kumimoji="1" lang="ja-JP" altLang="en-US"/>
              <a:t>人文学・社会科学分野データの、メタデータの一括検索が可能なデータカタログです。</a:t>
            </a:r>
            <a:endParaRPr kumimoji="1" lang="en-US" altLang="ja-JP"/>
          </a:p>
          <a:p>
            <a:r>
              <a:rPr kumimoji="1" lang="ja-JP" altLang="en-US"/>
              <a:t>事業に参画する機関が提供する、データのメタデータについて、利用が可能です。</a:t>
            </a:r>
            <a:endParaRPr kumimoji="1" lang="en-US" altLang="ja-JP"/>
          </a:p>
          <a:p>
            <a:r>
              <a:rPr kumimoji="1" lang="ja-JP" altLang="en-US"/>
              <a:t>また、人文学オープンデータ共同利用センターにおいても様々なデータセットが公開されています。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a:solidFill>
                  <a:srgbClr val="000000"/>
                </a:solidFill>
                <a:effectLst/>
              </a:rPr>
              <a:t>```</a:t>
            </a:r>
            <a:endParaRPr kumimoji="1" lang="en-US" altLang="ja-JP" sz="9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a:p>
          <a:p>
            <a:r>
              <a:rPr lang="en-US" altLang="ja-JP" sz="900" u="none" strike="noStrike">
                <a:solidFill>
                  <a:srgbClr val="000000"/>
                </a:solidFill>
                <a:effectLst/>
              </a:rPr>
              <a:t>```description</a:t>
            </a:r>
          </a:p>
          <a:p>
            <a:r>
              <a:rPr kumimoji="1" lang="ja-JP" altLang="en-US"/>
              <a:t>人文学・社会科学の研究データ共有の具体例として、２点紹介します。</a:t>
            </a:r>
            <a:endParaRPr kumimoji="1" lang="en-US" altLang="ja-JP"/>
          </a:p>
          <a:p>
            <a:r>
              <a:rPr kumimoji="1" lang="ja-JP" altLang="en-US"/>
              <a:t>人文学・社会科学総合データカタログ</a:t>
            </a:r>
            <a:r>
              <a:rPr kumimoji="1" lang="en-US" altLang="ja-JP" err="1"/>
              <a:t>JDCat</a:t>
            </a:r>
            <a:r>
              <a:rPr kumimoji="1" lang="ja-JP" altLang="en-US"/>
              <a:t>とは、「</a:t>
            </a:r>
            <a:r>
              <a:rPr kumimoji="1" lang="en-US" altLang="ja-JP"/>
              <a:t>Japan Data Catalog for the Humanities and Social Sciences</a:t>
            </a:r>
            <a:r>
              <a:rPr kumimoji="1" lang="ja-JP" altLang="en-US"/>
              <a:t>」の略称です。</a:t>
            </a:r>
            <a:endParaRPr kumimoji="1" lang="en-US" altLang="ja-JP"/>
          </a:p>
          <a:p>
            <a:r>
              <a:rPr kumimoji="1" lang="ja-JP" altLang="en-US"/>
              <a:t>人文学・社会科学分野データのメタデータの一括検索が可能なデータカタログです。</a:t>
            </a:r>
            <a:endParaRPr kumimoji="1" lang="en-US" altLang="ja-JP"/>
          </a:p>
          <a:p>
            <a:r>
              <a:rPr kumimoji="1" lang="ja-JP" altLang="en-US"/>
              <a:t>事業に参画する機関が提供するデータのメタデータを一括検索することができます。</a:t>
            </a:r>
            <a:endParaRPr kumimoji="1" lang="en-US" altLang="ja-JP"/>
          </a:p>
          <a:p>
            <a:r>
              <a:rPr kumimoji="1" lang="ja-JP" altLang="en-US"/>
              <a:t>また、人文学オープンデータ共同利用センターにおいても様々なデータセットが公開されています。</a:t>
            </a:r>
            <a:endParaRPr kumimoji="1" lang="en-US" altLang="ja-JP"/>
          </a:p>
          <a:p>
            <a:endParaRPr kumimoji="1" lang="en-US" altLang="ja-JP"/>
          </a:p>
          <a:p>
            <a:pPr marL="171450" indent="-171450">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日本学術振興会（</a:t>
            </a:r>
            <a:r>
              <a:rPr lang="en-US" altLang="ja-JP" sz="1200">
                <a:latin typeface="BIZ UDPGothic" panose="020B0400000000000000" pitchFamily="34" charset="-128"/>
                <a:ea typeface="BIZ UDPGothic" panose="020B0400000000000000" pitchFamily="34" charset="-128"/>
              </a:rPr>
              <a:t>n.d.</a:t>
            </a:r>
            <a:r>
              <a:rPr lang="ja-JP" altLang="en-US" sz="1200">
                <a:latin typeface="BIZ UDPGothic" panose="020B0400000000000000" pitchFamily="34" charset="-128"/>
                <a:ea typeface="BIZ UDPGothic" panose="020B0400000000000000" pitchFamily="34" charset="-128"/>
              </a:rPr>
              <a:t>）「人文学・社会科学総合データカタログ（</a:t>
            </a:r>
            <a:r>
              <a:rPr lang="en-US" altLang="ja-JP" sz="1200" err="1">
                <a:latin typeface="BIZ UDPGothic" panose="020B0400000000000000" pitchFamily="34" charset="-128"/>
                <a:ea typeface="BIZ UDPGothic" panose="020B0400000000000000" pitchFamily="34" charset="-128"/>
              </a:rPr>
              <a:t>JDCat</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3"/>
              </a:rPr>
              <a:t>https://jdcat.jsps.go.jp/</a:t>
            </a:r>
            <a:endParaRPr lang="en-US" altLang="ja-JP" sz="12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データサイエンス共同利用基盤施設（</a:t>
            </a:r>
            <a:r>
              <a:rPr lang="en-US" altLang="ja-JP" sz="1200">
                <a:latin typeface="BIZ UDPGothic" panose="020B0400000000000000" pitchFamily="34" charset="-128"/>
                <a:ea typeface="BIZ UDPGothic" panose="020B0400000000000000" pitchFamily="34" charset="-128"/>
              </a:rPr>
              <a:t>n.d.</a:t>
            </a:r>
            <a:r>
              <a:rPr lang="ja-JP" altLang="en-US" sz="1200">
                <a:latin typeface="BIZ UDPGothic" panose="020B0400000000000000" pitchFamily="34" charset="-128"/>
                <a:ea typeface="BIZ UDPGothic" panose="020B0400000000000000" pitchFamily="34" charset="-128"/>
              </a:rPr>
              <a:t>）「人文学オープンデータ共同利用センター」</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http://codh.rois.ac.jp</a:t>
            </a:r>
            <a:endParaRPr kumimoji="1" lang="en-US" altLang="ja-JP"/>
          </a:p>
          <a:p>
            <a:endParaRPr kumimoji="1" lang="ja-JP" alt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a:solidFill>
                  <a:srgbClr val="000000"/>
                </a:solidFill>
                <a:effectLst/>
              </a:rPr>
              <a:t>```</a:t>
            </a:r>
          </a:p>
          <a:p>
            <a:endParaRPr kumimoji="1" lang="en-US" altLang="ja-JP"/>
          </a:p>
          <a:p>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22</a:t>
            </a:fld>
            <a:endParaRPr kumimoji="1" lang="ja-JP" altLang="en-US"/>
          </a:p>
        </p:txBody>
      </p:sp>
    </p:spTree>
    <p:extLst>
      <p:ext uri="{BB962C8B-B14F-4D97-AF65-F5344CB8AC3E}">
        <p14:creationId xmlns:p14="http://schemas.microsoft.com/office/powerpoint/2010/main" val="1960762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600"/>
              <a:t>Topic:</a:t>
            </a:r>
            <a:r>
              <a:rPr kumimoji="1" lang="ja-JP" altLang="en-US" sz="1600"/>
              <a:t>研究データの共有</a:t>
            </a:r>
            <a:endParaRPr kumimoji="1" lang="en-US" altLang="ja-JP" sz="1600"/>
          </a:p>
          <a:p>
            <a:endParaRPr lang="en-US" altLang="ja-JP" sz="1600" u="none" strike="noStrike">
              <a:solidFill>
                <a:srgbClr val="000000"/>
              </a:solidFill>
              <a:effectLst/>
            </a:endParaRPr>
          </a:p>
          <a:p>
            <a:r>
              <a:rPr lang="en-US" altLang="ja-JP" sz="1600" u="none" strike="noStrike">
                <a:solidFill>
                  <a:srgbClr val="000000"/>
                </a:solidFill>
                <a:effectLst/>
              </a:rPr>
              <a:t>```text</a:t>
            </a:r>
            <a:endParaRPr kumimoji="1" lang="en-US" altLang="ja-JP" sz="1600"/>
          </a:p>
          <a:p>
            <a:r>
              <a:rPr lang="ja-JP" altLang="en-US" sz="1600">
                <a:latin typeface="UD デジタル 教科書体 NP-R" panose="02020400000000000000" pitchFamily="18" charset="-128"/>
                <a:ea typeface="UD デジタル 教科書体 NP-R" panose="02020400000000000000" pitchFamily="18" charset="-128"/>
              </a:rPr>
              <a:t>「</a:t>
            </a:r>
            <a:r>
              <a:rPr lang="en-US" altLang="ja-JP" sz="1600">
                <a:latin typeface="UD デジタル 教科書体 NP-R" panose="02020400000000000000" pitchFamily="18" charset="-128"/>
                <a:ea typeface="UD デジタル 教科書体 NP-R" panose="02020400000000000000" pitchFamily="18" charset="-128"/>
              </a:rPr>
              <a:t>AI</a:t>
            </a:r>
            <a:r>
              <a:rPr lang="ja-JP" altLang="en-US" sz="1600">
                <a:latin typeface="UD デジタル 教科書体 NP-R" panose="02020400000000000000" pitchFamily="18" charset="-128"/>
                <a:ea typeface="UD デジタル 教科書体 NP-R" panose="02020400000000000000" pitchFamily="18" charset="-128"/>
              </a:rPr>
              <a:t>等の活用を推進する研究データエコシステム構築事業」で大阪大学が整備した実践的な教材を紹介します。</a:t>
            </a:r>
          </a:p>
          <a:p>
            <a:r>
              <a:rPr lang="ja-JP" altLang="en-US" sz="1600">
                <a:latin typeface="UD デジタル 教科書体 NP-R" panose="02020400000000000000" pitchFamily="18" charset="-128"/>
                <a:ea typeface="UD デジタル 教科書体 NP-R" panose="02020400000000000000" pitchFamily="18" charset="-128"/>
              </a:rPr>
              <a:t>人文学研究者の多くが、一次資料の代替となる高精細な画像を用いた分析を求めているため、画像と動画の相互運用を推進する国際的な枠組みである、</a:t>
            </a:r>
            <a:r>
              <a:rPr lang="en-US" altLang="ja-JP" sz="1600">
                <a:latin typeface="UD デジタル 教科書体 NP-R" panose="02020400000000000000" pitchFamily="18" charset="-128"/>
                <a:ea typeface="UD デジタル 教科書体 NP-R" panose="02020400000000000000" pitchFamily="18" charset="-128"/>
              </a:rPr>
              <a:t>(IIIF)[kana:"</a:t>
            </a:r>
            <a:r>
              <a:rPr lang="ja-JP" altLang="en-US" sz="1600">
                <a:latin typeface="UD デジタル 教科書体 NP-R" panose="02020400000000000000" pitchFamily="18" charset="-128"/>
                <a:ea typeface="UD デジタル 教科書体 NP-R" panose="02020400000000000000" pitchFamily="18" charset="-128"/>
              </a:rPr>
              <a:t>ト</a:t>
            </a:r>
            <a:r>
              <a:rPr lang="en-US" altLang="ja-JP" sz="160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リプルア</a:t>
            </a:r>
            <a:r>
              <a:rPr lang="en-US" altLang="ja-JP" sz="160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イエ</a:t>
            </a:r>
            <a:r>
              <a:rPr lang="en-US" altLang="ja-JP" sz="160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フ</a:t>
            </a:r>
            <a:r>
              <a:rPr lang="en-US" altLang="ja-JP" sz="160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a:t>
            </a:r>
            <a:r>
              <a:rPr lang="en-US" altLang="ja-JP" sz="1600">
                <a:latin typeface="UD デジタル 教科書体 NP-R" panose="02020400000000000000" pitchFamily="18" charset="-128"/>
                <a:ea typeface="UD デジタル 教科書体 NP-R" panose="02020400000000000000" pitchFamily="18" charset="-128"/>
              </a:rPr>
              <a:t>International Image Interoperability Framework</a:t>
            </a:r>
            <a:r>
              <a:rPr lang="ja-JP" altLang="en-US" sz="1600">
                <a:latin typeface="UD デジタル 教科書体 NP-R" panose="02020400000000000000" pitchFamily="18" charset="-128"/>
                <a:ea typeface="UD デジタル 教科書体 NP-R" panose="02020400000000000000" pitchFamily="18" charset="-128"/>
              </a:rPr>
              <a:t>）に着目したものです。</a:t>
            </a:r>
          </a:p>
          <a:p>
            <a:r>
              <a:rPr lang="en-US" altLang="ja-JP" sz="1600">
                <a:latin typeface="UD デジタル 教科書体 NP-R" panose="02020400000000000000" pitchFamily="18" charset="-128"/>
                <a:ea typeface="UD デジタル 教科書体 NP-R" panose="02020400000000000000" pitchFamily="18" charset="-128"/>
              </a:rPr>
              <a:t>[break:"0.5s"](IIIF)[kana:"</a:t>
            </a:r>
            <a:r>
              <a:rPr lang="ja-JP" altLang="en-US" sz="1600">
                <a:latin typeface="UD デジタル 教科書体 NP-R" panose="02020400000000000000" pitchFamily="18" charset="-128"/>
                <a:ea typeface="UD デジタル 教科書体 NP-R" panose="02020400000000000000" pitchFamily="18" charset="-128"/>
              </a:rPr>
              <a:t>ト</a:t>
            </a:r>
            <a:r>
              <a:rPr lang="en-US" altLang="ja-JP" sz="160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リプルア</a:t>
            </a:r>
            <a:r>
              <a:rPr lang="en-US" altLang="ja-JP" sz="160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イエ</a:t>
            </a:r>
            <a:r>
              <a:rPr lang="en-US" altLang="ja-JP" sz="160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フ</a:t>
            </a:r>
            <a:r>
              <a:rPr lang="en-US" altLang="ja-JP" sz="1600">
                <a:latin typeface="UD デジタル 教科書体 NP-R" panose="02020400000000000000" pitchFamily="18" charset="-128"/>
                <a:ea typeface="UD デジタル 教科書体 NP-R" panose="02020400000000000000" pitchFamily="18" charset="-128"/>
              </a:rPr>
              <a:t>"]</a:t>
            </a:r>
            <a:r>
              <a:rPr lang="ja-JP" altLang="en-US" sz="1600">
                <a:latin typeface="UD デジタル 教科書体 NP-R" panose="02020400000000000000" pitchFamily="18" charset="-128"/>
                <a:ea typeface="UD デジタル 教科書体 NP-R" panose="02020400000000000000" pitchFamily="18" charset="-128"/>
              </a:rPr>
              <a:t>画像を用いたキュレーションや教育への応用、ならびに機械学習のためのアノテーションデータ付与機能などの開発が盛んに行われています。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600" u="none" strike="noStrike">
                <a:solidFill>
                  <a:srgbClr val="000000"/>
                </a:solidFill>
                <a:effectLst/>
              </a:rPr>
              <a:t>```</a:t>
            </a:r>
            <a:endParaRPr kumimoji="1" lang="en-US" altLang="ja-JP" sz="16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600"/>
          </a:p>
          <a:p>
            <a:r>
              <a:rPr lang="en-US" altLang="ja-JP" sz="1600" u="none" strike="noStrike">
                <a:solidFill>
                  <a:srgbClr val="000000"/>
                </a:solidFill>
                <a:effectLst/>
              </a:rPr>
              <a:t>```description</a:t>
            </a:r>
          </a:p>
          <a:p>
            <a:r>
              <a:rPr lang="ja-JP" altLang="en-US" sz="1600">
                <a:latin typeface="UD デジタル 教科書体 NP-R" panose="02020400000000000000" pitchFamily="18" charset="-128"/>
                <a:ea typeface="UD デジタル 教科書体 NP-R" panose="02020400000000000000" pitchFamily="18" charset="-128"/>
              </a:rPr>
              <a:t>「</a:t>
            </a:r>
            <a:r>
              <a:rPr lang="en-US" altLang="ja-JP" sz="1600">
                <a:latin typeface="UD デジタル 教科書体 NP-R" panose="02020400000000000000" pitchFamily="18" charset="-128"/>
                <a:ea typeface="UD デジタル 教科書体 NP-R" panose="02020400000000000000" pitchFamily="18" charset="-128"/>
              </a:rPr>
              <a:t>AI</a:t>
            </a:r>
            <a:r>
              <a:rPr lang="ja-JP" altLang="en-US" sz="1600">
                <a:latin typeface="UD デジタル 教科書体 NP-R" panose="02020400000000000000" pitchFamily="18" charset="-128"/>
                <a:ea typeface="UD デジタル 教科書体 NP-R" panose="02020400000000000000" pitchFamily="18" charset="-128"/>
              </a:rPr>
              <a:t>等の活用を推進する研究データエコシステム構築事業」で大阪大学が整備した実践的な教材を紹介します。</a:t>
            </a:r>
            <a:endParaRPr lang="en-US" altLang="ja-JP" sz="1600">
              <a:latin typeface="UD デジタル 教科書体 NP-R" panose="02020400000000000000" pitchFamily="18" charset="-128"/>
              <a:ea typeface="UD デジタル 教科書体 NP-R" panose="02020400000000000000" pitchFamily="18" charset="-128"/>
            </a:endParaRPr>
          </a:p>
          <a:p>
            <a:r>
              <a:rPr lang="ja-JP" altLang="en-US" sz="1600">
                <a:latin typeface="UD デジタル 教科書体 NP-R" panose="02020400000000000000" pitchFamily="18" charset="-128"/>
                <a:ea typeface="UD デジタル 教科書体 NP-R" panose="02020400000000000000" pitchFamily="18" charset="-128"/>
              </a:rPr>
              <a:t>人文学研究者の多くが一次資料の代替となる高精細な画像を用いた分析を求めていることもあり、画像と動画の相互運用を推進する国際的な枠組みである</a:t>
            </a:r>
            <a:r>
              <a:rPr lang="en-US" altLang="ja-JP" sz="1600">
                <a:latin typeface="UD デジタル 教科書体 NP-R" panose="02020400000000000000" pitchFamily="18" charset="-128"/>
                <a:ea typeface="UD デジタル 教科書体 NP-R" panose="02020400000000000000" pitchFamily="18" charset="-128"/>
              </a:rPr>
              <a:t>IIIF</a:t>
            </a:r>
            <a:r>
              <a:rPr lang="ja-JP" altLang="en-US" sz="1600">
                <a:latin typeface="UD デジタル 教科書体 NP-R" panose="02020400000000000000" pitchFamily="18" charset="-128"/>
                <a:ea typeface="UD デジタル 教科書体 NP-R" panose="02020400000000000000" pitchFamily="18" charset="-128"/>
              </a:rPr>
              <a:t>（</a:t>
            </a:r>
            <a:r>
              <a:rPr lang="en-US" altLang="ja-JP" sz="1600">
                <a:latin typeface="UD デジタル 教科書体 NP-R" panose="02020400000000000000" pitchFamily="18" charset="-128"/>
                <a:ea typeface="UD デジタル 教科書体 NP-R" panose="02020400000000000000" pitchFamily="18" charset="-128"/>
              </a:rPr>
              <a:t>International Image Interoperability Framework</a:t>
            </a:r>
            <a:r>
              <a:rPr lang="ja-JP" altLang="en-US" sz="1600">
                <a:latin typeface="UD デジタル 教科書体 NP-R" panose="02020400000000000000" pitchFamily="18" charset="-128"/>
                <a:ea typeface="UD デジタル 教科書体 NP-R" panose="02020400000000000000" pitchFamily="18" charset="-128"/>
              </a:rPr>
              <a:t>）に着目したものです。</a:t>
            </a:r>
            <a:endParaRPr lang="en-US" altLang="ja-JP" sz="1600">
              <a:latin typeface="UD デジタル 教科書体 NP-R" panose="02020400000000000000" pitchFamily="18" charset="-128"/>
              <a:ea typeface="UD デジタル 教科書体 NP-R" panose="02020400000000000000" pitchFamily="18" charset="-128"/>
            </a:endParaRPr>
          </a:p>
          <a:p>
            <a:r>
              <a:rPr lang="en-US" altLang="ja-JP" sz="1600">
                <a:latin typeface="UD デジタル 教科書体 NP-R" panose="02020400000000000000" pitchFamily="18" charset="-128"/>
                <a:ea typeface="UD デジタル 教科書体 NP-R" panose="02020400000000000000" pitchFamily="18" charset="-128"/>
              </a:rPr>
              <a:t>IIIF</a:t>
            </a:r>
            <a:r>
              <a:rPr lang="ja-JP" altLang="en-US" sz="1600">
                <a:latin typeface="UD デジタル 教科書体 NP-R" panose="02020400000000000000" pitchFamily="18" charset="-128"/>
                <a:ea typeface="UD デジタル 教科書体 NP-R" panose="02020400000000000000" pitchFamily="18" charset="-128"/>
              </a:rPr>
              <a:t>画像を用いたキュレーションや教育への応用、ならびに機械学習のためのアノテーションデータ付与機能などの開発が盛んに行われています。</a:t>
            </a:r>
          </a:p>
          <a:p>
            <a:pPr marL="0" marR="0" lvl="0" indent="0" algn="l" defTabSz="1219170" rtl="0" eaLnBrk="1" fontAlgn="auto" latinLnBrk="0" hangingPunct="1">
              <a:lnSpc>
                <a:spcPct val="100000"/>
              </a:lnSpc>
              <a:spcBef>
                <a:spcPts val="0"/>
              </a:spcBef>
              <a:spcAft>
                <a:spcPts val="0"/>
              </a:spcAft>
              <a:buClrTx/>
              <a:buSzTx/>
              <a:buFontTx/>
              <a:buNone/>
              <a:tabLst/>
              <a:defRPr/>
            </a:pPr>
            <a:r>
              <a:rPr lang="en-US" altLang="ja-JP" sz="1600" u="none" strike="noStrike">
                <a:solidFill>
                  <a:srgbClr val="000000"/>
                </a:solidFill>
                <a:effectLst/>
              </a:rPr>
              <a:t>```</a:t>
            </a:r>
            <a:endParaRPr kumimoji="1" lang="en-US" altLang="ja-JP" sz="1600"/>
          </a:p>
        </p:txBody>
      </p:sp>
      <p:sp>
        <p:nvSpPr>
          <p:cNvPr id="4" name="スライド番号プレースホルダー 3"/>
          <p:cNvSpPr>
            <a:spLocks noGrp="1"/>
          </p:cNvSpPr>
          <p:nvPr>
            <p:ph type="sldNum" sz="quarter" idx="5"/>
          </p:nvPr>
        </p:nvSpPr>
        <p:spPr/>
        <p:txBody>
          <a:bodyPr/>
          <a:lstStyle/>
          <a:p>
            <a:fld id="{004D45C1-81CA-40E1-8CD3-ACDD054BF87C}" type="slidenum">
              <a:rPr kumimoji="1" lang="ja-JP" altLang="en-US" smtClean="0"/>
              <a:t>23</a:t>
            </a:fld>
            <a:endParaRPr kumimoji="1" lang="ja-JP" altLang="en-US"/>
          </a:p>
        </p:txBody>
      </p:sp>
    </p:spTree>
    <p:extLst>
      <p:ext uri="{BB962C8B-B14F-4D97-AF65-F5344CB8AC3E}">
        <p14:creationId xmlns:p14="http://schemas.microsoft.com/office/powerpoint/2010/main" val="3026839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900"/>
              <a:t>Topic:</a:t>
            </a:r>
            <a:r>
              <a:rPr kumimoji="1" lang="ja-JP" altLang="en-US"/>
              <a:t>ストレージサービス（大阪大学の場合）</a:t>
            </a:r>
            <a:endParaRPr kumimoji="1" lang="en-US" altLang="ja-JP"/>
          </a:p>
          <a:p>
            <a:endParaRPr lang="en-US" altLang="ja-JP" sz="900" u="none" strike="noStrike">
              <a:solidFill>
                <a:srgbClr val="000000"/>
              </a:solidFill>
              <a:effectLst/>
            </a:endParaRPr>
          </a:p>
          <a:p>
            <a:r>
              <a:rPr lang="en-US" altLang="ja-JP" sz="900" u="none" strike="noStrike">
                <a:solidFill>
                  <a:srgbClr val="000000"/>
                </a:solidFill>
                <a:effectLst/>
              </a:rPr>
              <a:t>```text</a:t>
            </a:r>
            <a:endParaRPr kumimoji="1" lang="en-US" altLang="ja-JP" sz="900"/>
          </a:p>
          <a:p>
            <a:r>
              <a:rPr kumimoji="1" lang="ja-JP" altLang="en-US"/>
              <a:t>大阪大学では、研究データを保存し、共有するための、大規模なデータ集約基盤、</a:t>
            </a:r>
            <a:r>
              <a:rPr kumimoji="1" lang="en-US" altLang="ja-JP"/>
              <a:t>ONION</a:t>
            </a:r>
            <a:r>
              <a:rPr kumimoji="1" lang="ja-JP" altLang="en-US"/>
              <a:t>を整備しています。</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a:t>ONION</a:t>
            </a:r>
            <a:r>
              <a:rPr kumimoji="1" lang="ja-JP" altLang="en-US"/>
              <a:t>は、先ほどの小規模分析室研究データ集約配信システムにも用いられています。</a:t>
            </a:r>
            <a:endParaRPr kumimoji="1" lang="en-US" altLang="ja-JP"/>
          </a:p>
          <a:p>
            <a:r>
              <a:rPr kumimoji="1" lang="en-US" altLang="ja-JP"/>
              <a:t>ONION</a:t>
            </a:r>
            <a:r>
              <a:rPr kumimoji="1" lang="ja-JP" altLang="en-US"/>
              <a:t>は、もともと、スーパーコンピュータの利用者向けに提供された、大規模ストレージで、研究者の環境とスーパーコンピュータ間のデータ移動を容易にしています。</a:t>
            </a:r>
            <a:endParaRPr kumimoji="1" lang="en-US" altLang="ja-JP"/>
          </a:p>
          <a:p>
            <a:r>
              <a:rPr kumimoji="1" lang="ja-JP" altLang="en-US"/>
              <a:t>また、本学のスーパーコンピュータ</a:t>
            </a:r>
            <a:r>
              <a:rPr lang="en-US" altLang="ja-JP" sz="900">
                <a:effectLst/>
              </a:rPr>
              <a:t>[break:"0.02s"]</a:t>
            </a:r>
            <a:r>
              <a:rPr kumimoji="1" lang="en-US" altLang="ja-JP"/>
              <a:t>SQUID</a:t>
            </a:r>
            <a:r>
              <a:rPr kumimoji="1" lang="ja-JP" altLang="en-US"/>
              <a:t>や、</a:t>
            </a:r>
            <a:r>
              <a:rPr kumimoji="1" lang="en-US" altLang="ja-JP"/>
              <a:t>OCTOPUS</a:t>
            </a:r>
            <a:r>
              <a:rPr kumimoji="1" lang="ja-JP" altLang="en-US"/>
              <a:t>のアカウントを持っていない海外や企業の共同研究者と即座に計算結果を共有する、スマートフォンからデータ操作をするといったことができるなど、様々な利用が可能です。</a:t>
            </a:r>
            <a:endParaRPr kumimoji="1" lang="en-US" altLang="ja-JP"/>
          </a:p>
          <a:p>
            <a:r>
              <a:rPr kumimoji="1" lang="ja-JP" altLang="en-US"/>
              <a:t>また、オープンサイエンスの潮流もあることから、今ではスーパーコンピュータの利用者に限定されず、研究室の研究データの保存・共有などにも利用できるように、改良が行われています。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a:solidFill>
                  <a:srgbClr val="000000"/>
                </a:solidFill>
                <a:effectLst/>
              </a:rPr>
              <a:t>```</a:t>
            </a:r>
            <a:endParaRPr kumimoji="1" lang="en-US" altLang="ja-JP" sz="9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a:p>
          <a:p>
            <a:r>
              <a:rPr lang="en-US" altLang="ja-JP" sz="900" u="none" strike="noStrike">
                <a:solidFill>
                  <a:srgbClr val="000000"/>
                </a:solidFill>
                <a:effectLst/>
              </a:rPr>
              <a:t>```description</a:t>
            </a:r>
          </a:p>
          <a:p>
            <a:r>
              <a:rPr kumimoji="1" lang="ja-JP" altLang="en-US"/>
              <a:t>大阪大学においても、研究データを保存し共有するための大規模なデータ集約基盤を整備しています。</a:t>
            </a:r>
            <a:endParaRPr kumimoji="1" lang="en-US" altLang="ja-JP"/>
          </a:p>
          <a:p>
            <a:r>
              <a:rPr kumimoji="1" lang="en-US" altLang="ja-JP"/>
              <a:t>ONION</a:t>
            </a:r>
            <a:r>
              <a:rPr kumimoji="1" lang="ja-JP" altLang="en-US"/>
              <a:t>はもともと、スーパーコンピュータの利用者向けに提供された大規模ストレージで、研究者の環境とスーパーコンピュータ間のデータ移動を容易にしています。</a:t>
            </a:r>
            <a:endParaRPr kumimoji="1" lang="en-US" altLang="ja-JP"/>
          </a:p>
          <a:p>
            <a:r>
              <a:rPr kumimoji="1" lang="ja-JP" altLang="en-US"/>
              <a:t>また、本学のスーパーコンピュータ</a:t>
            </a:r>
            <a:r>
              <a:rPr kumimoji="1" lang="en-US" altLang="ja-JP"/>
              <a:t>SQUID</a:t>
            </a:r>
            <a:r>
              <a:rPr kumimoji="1" lang="ja-JP" altLang="en-US"/>
              <a:t>や</a:t>
            </a:r>
            <a:r>
              <a:rPr kumimoji="1" lang="en-US" altLang="ja-JP"/>
              <a:t>OCTOPUS</a:t>
            </a:r>
            <a:r>
              <a:rPr kumimoji="1" lang="ja-JP" altLang="en-US"/>
              <a:t>のアカウントを持っていない海外や企業の共同研究者と即座に計算結果を共有する、スマートフォンからデータ操作をするといったことができるなど、様々な利用が可能です。</a:t>
            </a:r>
            <a:endParaRPr kumimoji="1" lang="en-US" altLang="ja-JP"/>
          </a:p>
          <a:p>
            <a:r>
              <a:rPr kumimoji="1" lang="ja-JP" altLang="en-US"/>
              <a:t>また、オープンサイエンスの潮流もあることから、今ではスーパーコンピュータの利用者に限定されず、研究室の研究データの保存・共有などにも利用できるように改良が行われています。</a:t>
            </a:r>
            <a:endParaRPr kumimoji="1" lang="en-US" altLang="ja-JP"/>
          </a:p>
          <a:p>
            <a:endParaRPr kumimoji="1" lang="en-US" altLang="ja-JP"/>
          </a:p>
          <a:p>
            <a:pPr marL="171450" indent="-171450">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大阪大学サイバーメディアセンター（</a:t>
            </a:r>
            <a:r>
              <a:rPr lang="en-US" altLang="ja-JP" sz="1200">
                <a:latin typeface="BIZ UDPGothic" panose="020B0400000000000000" pitchFamily="34" charset="-128"/>
                <a:ea typeface="BIZ UDPGothic" panose="020B0400000000000000" pitchFamily="34" charset="-128"/>
              </a:rPr>
              <a:t>n.d.</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ONION</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3"/>
              </a:rPr>
              <a:t>http://www.hpc.cmc.osaka-u.ac.jp/onion/</a:t>
            </a:r>
            <a:r>
              <a:rPr lang="en-US" altLang="ja-JP" sz="1200">
                <a:latin typeface="BIZ UDPGothic" panose="020B0400000000000000" pitchFamily="34" charset="-128"/>
                <a:ea typeface="BIZ UDPGothic" panose="020B0400000000000000" pitchFamily="34" charset="-128"/>
              </a:rPr>
              <a:t> </a:t>
            </a:r>
          </a:p>
          <a:p>
            <a:pPr marL="171450" indent="-171450">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伊達進・寺前勇希・勝浦裕貴・木越信一郎・木戸善之（</a:t>
            </a:r>
            <a:r>
              <a:rPr lang="en-US" altLang="ja-JP" sz="1200">
                <a:latin typeface="BIZ UDPGothic" panose="020B0400000000000000" pitchFamily="34" charset="-128"/>
                <a:ea typeface="BIZ UDPGothic" panose="020B0400000000000000" pitchFamily="34" charset="-128"/>
              </a:rPr>
              <a:t>2022</a:t>
            </a:r>
            <a:r>
              <a:rPr lang="ja-JP" altLang="en-US" sz="1200">
                <a:latin typeface="BIZ UDPGothic" panose="020B0400000000000000" pitchFamily="34" charset="-128"/>
                <a:ea typeface="BIZ UDPGothic" panose="020B0400000000000000" pitchFamily="34" charset="-128"/>
              </a:rPr>
              <a:t>）「⼤阪⼤学のデータ集約基盤</a:t>
            </a:r>
            <a:r>
              <a:rPr lang="en-US" altLang="ja-JP" sz="1200">
                <a:latin typeface="BIZ UDPGothic" panose="020B0400000000000000" pitchFamily="34" charset="-128"/>
                <a:ea typeface="BIZ UDPGothic" panose="020B0400000000000000" pitchFamily="34" charset="-128"/>
              </a:rPr>
              <a:t>ONION</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学術情報処理研究</a:t>
            </a:r>
            <a:r>
              <a:rPr lang="en-US" altLang="ja-JP" sz="1200">
                <a:latin typeface="BIZ UDPGothic" panose="020B0400000000000000" pitchFamily="34" charset="-128"/>
                <a:ea typeface="BIZ UDPGothic" panose="020B0400000000000000" pitchFamily="34" charset="-128"/>
              </a:rPr>
              <a:t>』26(1):87-96. </a:t>
            </a:r>
            <a:r>
              <a:rPr lang="en-US" altLang="ja-JP" sz="1200">
                <a:latin typeface="BIZ UDPGothic" panose="020B0400000000000000" pitchFamily="34" charset="-128"/>
                <a:ea typeface="BIZ UDPGothic" panose="020B0400000000000000" pitchFamily="34" charset="-128"/>
                <a:hlinkClick r:id="rId4"/>
              </a:rPr>
              <a:t>http://www.hpc.cmc.osaka-u.ac.jp/public_data/axies2021_paper_onion/</a:t>
            </a:r>
            <a:endParaRPr kumimoji="1" lang="en-US" altLang="ja-JP"/>
          </a:p>
          <a:p>
            <a:endParaRPr kumimoji="1" lang="ja-JP" alt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a:solidFill>
                  <a:srgbClr val="000000"/>
                </a:solidFill>
                <a:effectLst/>
              </a:rPr>
              <a:t>```</a:t>
            </a:r>
          </a:p>
          <a:p>
            <a:endParaRPr kumimoji="1" lang="en-US" altLang="ja-JP"/>
          </a:p>
          <a:p>
            <a:endParaRPr kumimoji="1" lang="en-US" altLang="ja-JP"/>
          </a:p>
          <a:p>
            <a:endParaRPr kumimoji="1" lang="ja-JP" altLang="en-US"/>
          </a:p>
          <a:p>
            <a:endParaRPr kumimoji="1" lang="ja-JP" altLang="en-US"/>
          </a:p>
        </p:txBody>
      </p:sp>
      <p:sp>
        <p:nvSpPr>
          <p:cNvPr id="4" name="スライド番号プレースホルダー 3"/>
          <p:cNvSpPr>
            <a:spLocks noGrp="1"/>
          </p:cNvSpPr>
          <p:nvPr>
            <p:ph type="sldNum" sz="quarter" idx="10"/>
          </p:nvPr>
        </p:nvSpPr>
        <p:spPr/>
        <p:txBody>
          <a:bodyPr/>
          <a:lstStyle/>
          <a:p>
            <a:fld id="{6DA7919C-4912-4735-87B6-4DACAAD3F1B7}" type="slidenum">
              <a:rPr kumimoji="1" lang="ja-JP" altLang="en-US" smtClean="0"/>
              <a:t>24</a:t>
            </a:fld>
            <a:endParaRPr kumimoji="1" lang="ja-JP" altLang="en-US"/>
          </a:p>
        </p:txBody>
      </p:sp>
    </p:spTree>
    <p:extLst>
      <p:ext uri="{BB962C8B-B14F-4D97-AF65-F5344CB8AC3E}">
        <p14:creationId xmlns:p14="http://schemas.microsoft.com/office/powerpoint/2010/main" val="1077025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800" dirty="0"/>
              <a:t>Topic:</a:t>
            </a:r>
            <a:r>
              <a:rPr kumimoji="1" lang="ja-JP" altLang="en-US" sz="900" dirty="0"/>
              <a:t>ストレージサービス（大阪大学の場合）</a:t>
            </a:r>
            <a:endParaRPr kumimoji="1" lang="en-US" altLang="ja-JP" sz="900"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900" u="none" strike="noStrike" dirty="0">
                <a:solidFill>
                  <a:srgbClr val="000000"/>
                </a:solidFill>
                <a:effectLst/>
              </a:rPr>
              <a:t>こちらが参照資料です。</a:t>
            </a:r>
            <a:endParaRPr lang="en-US" altLang="ja-JP" sz="90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p>
          <a:p>
            <a:r>
              <a:rPr lang="en-US" altLang="ja-JP" sz="900" u="none" strike="noStrike" dirty="0">
                <a:solidFill>
                  <a:srgbClr val="000000"/>
                </a:solidFill>
                <a:effectLst/>
              </a:rPr>
              <a:t>```description</a:t>
            </a:r>
          </a:p>
          <a:p>
            <a:r>
              <a:rPr kumimoji="1" lang="ja-JP" altLang="en-US" dirty="0"/>
              <a:t>こちらが参照資料です。</a:t>
            </a:r>
            <a:endParaRPr kumimoji="1" lang="en-US" altLang="ja-JP" dirty="0"/>
          </a:p>
          <a:p>
            <a:endParaRPr kumimoji="1" lang="en-US" altLang="ja-JP" dirty="0"/>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大阪大学サイバーメディアセンター（</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ONION</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3"/>
              </a:rPr>
              <a:t>http://www.hpc.cmc.osaka-u.ac.jp/onion/</a:t>
            </a:r>
            <a:r>
              <a:rPr lang="en-US" altLang="ja-JP" sz="1200" dirty="0">
                <a:latin typeface="BIZ UDPGothic" panose="020B0400000000000000" pitchFamily="34" charset="-128"/>
                <a:ea typeface="BIZ UDPGothic" panose="020B0400000000000000" pitchFamily="34" charset="-128"/>
              </a:rPr>
              <a:t> </a:t>
            </a: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オープンアクセスリポジトリ推進協会（</a:t>
            </a:r>
            <a:r>
              <a:rPr lang="en-US" altLang="ja-JP" sz="1200" dirty="0">
                <a:latin typeface="BIZ UDPGothic" panose="020B0400000000000000" pitchFamily="34" charset="-128"/>
                <a:ea typeface="BIZ UDPGothic" panose="020B0400000000000000" pitchFamily="34" charset="-128"/>
              </a:rPr>
              <a:t>2019, 11, 27</a:t>
            </a:r>
            <a:r>
              <a:rPr lang="ja-JP" altLang="en-US" sz="1200" dirty="0">
                <a:latin typeface="BIZ UDPGothic" panose="020B0400000000000000" pitchFamily="34" charset="-128"/>
                <a:ea typeface="BIZ UDPGothic" panose="020B0400000000000000" pitchFamily="34" charset="-128"/>
              </a:rPr>
              <a:t>）「資源タイプ語彙別表」</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4"/>
              </a:rPr>
              <a:t>https://schema.irdb.nii.ac.jp/ja/2.0/resource_type_vocabulary</a:t>
            </a:r>
            <a:r>
              <a:rPr lang="ja-JP" altLang="en-US" sz="1200" dirty="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伊達進・寺前勇希・勝浦裕貴・木越信一郎・木戸善之（</a:t>
            </a:r>
            <a:r>
              <a:rPr lang="en-US" altLang="ja-JP" sz="1200" dirty="0">
                <a:latin typeface="BIZ UDPGothic" panose="020B0400000000000000" pitchFamily="34" charset="-128"/>
                <a:ea typeface="BIZ UDPGothic" panose="020B0400000000000000" pitchFamily="34" charset="-128"/>
              </a:rPr>
              <a:t>2022</a:t>
            </a:r>
            <a:r>
              <a:rPr lang="ja-JP" altLang="en-US" sz="1200" dirty="0">
                <a:latin typeface="BIZ UDPGothic" panose="020B0400000000000000" pitchFamily="34" charset="-128"/>
                <a:ea typeface="BIZ UDPGothic" panose="020B0400000000000000" pitchFamily="34" charset="-128"/>
              </a:rPr>
              <a:t>）「⼤阪⼤学のデータ集約基盤</a:t>
            </a:r>
            <a:r>
              <a:rPr lang="en-US" altLang="ja-JP" sz="1200" dirty="0">
                <a:latin typeface="BIZ UDPGothic" panose="020B0400000000000000" pitchFamily="34" charset="-128"/>
                <a:ea typeface="BIZ UDPGothic" panose="020B0400000000000000" pitchFamily="34" charset="-128"/>
              </a:rPr>
              <a:t>ONION</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学術情報処理研究</a:t>
            </a:r>
            <a:r>
              <a:rPr lang="en-US" altLang="ja-JP" sz="1200" dirty="0">
                <a:latin typeface="BIZ UDPGothic" panose="020B0400000000000000" pitchFamily="34" charset="-128"/>
                <a:ea typeface="BIZ UDPGothic" panose="020B0400000000000000" pitchFamily="34" charset="-128"/>
              </a:rPr>
              <a:t>』26(1):87-96. </a:t>
            </a:r>
            <a:r>
              <a:rPr lang="en-US" altLang="ja-JP" sz="1200" dirty="0">
                <a:latin typeface="BIZ UDPGothic" panose="020B0400000000000000" pitchFamily="34" charset="-128"/>
                <a:ea typeface="BIZ UDPGothic" panose="020B0400000000000000" pitchFamily="34" charset="-128"/>
                <a:hlinkClick r:id="rId5"/>
              </a:rPr>
              <a:t>http://www.hpc.cmc.osaka-u.ac.jp/public_data/axies2021_paper_onion/</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データサイエンス共同利用基盤施設（</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）「人文学オープンデータ共同利用センター」</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6"/>
              </a:rPr>
              <a:t>http://codh.rois.ac.jp</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内閣府研究データ基盤整備と国際展開ワーキング・グループ（</a:t>
            </a:r>
            <a:r>
              <a:rPr lang="en-US" altLang="ja-JP" sz="1200" dirty="0">
                <a:latin typeface="BIZ UDPGothic" panose="020B0400000000000000" pitchFamily="34" charset="-128"/>
                <a:ea typeface="BIZ UDPGothic" panose="020B0400000000000000" pitchFamily="34" charset="-128"/>
              </a:rPr>
              <a:t>2019, 10</a:t>
            </a:r>
            <a:r>
              <a:rPr lang="ja-JP" altLang="en-US" sz="1200" dirty="0">
                <a:latin typeface="BIZ UDPGothic" panose="020B0400000000000000" pitchFamily="34" charset="-128"/>
                <a:ea typeface="BIZ UDPGothic" panose="020B0400000000000000" pitchFamily="34" charset="-128"/>
              </a:rPr>
              <a:t>）「研究データ基盤整備と国際展開ワーキング・グループ報告書</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研究データ基盤整備と国際展開に関する戦略</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rPr>
              <a:t>p.20-24. </a:t>
            </a:r>
            <a:r>
              <a:rPr lang="en-US" altLang="ja-JP" sz="1200" dirty="0">
                <a:latin typeface="BIZ UDPGothic" panose="020B0400000000000000" pitchFamily="34" charset="-128"/>
                <a:ea typeface="BIZ UDPGothic" panose="020B0400000000000000" pitchFamily="34" charset="-128"/>
                <a:hlinkClick r:id="rId7"/>
              </a:rPr>
              <a:t>https://www8.cao.go.jp/cstp/tyousakai/kokusaiopen/houkokusho.pdf</a:t>
            </a:r>
            <a:r>
              <a:rPr lang="en-US" altLang="ja-JP" sz="1200" dirty="0">
                <a:latin typeface="BIZ UDPGothic" panose="020B0400000000000000" pitchFamily="34" charset="-128"/>
                <a:ea typeface="BIZ UDPGothic" panose="020B0400000000000000" pitchFamily="34" charset="-128"/>
              </a:rPr>
              <a:t> </a:t>
            </a: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西薗由依</a:t>
            </a:r>
            <a:r>
              <a:rPr lang="en-US" altLang="ja-JP" sz="1200" dirty="0">
                <a:latin typeface="BIZ UDPGothic" panose="020B0400000000000000" pitchFamily="34" charset="-128"/>
                <a:ea typeface="BIZ UDPGothic" panose="020B0400000000000000" pitchFamily="34" charset="-128"/>
              </a:rPr>
              <a:t> et al.</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2020, 10, 29</a:t>
            </a:r>
            <a:r>
              <a:rPr lang="ja-JP" altLang="en-US" sz="1200" dirty="0">
                <a:latin typeface="BIZ UDPGothic" panose="020B0400000000000000" pitchFamily="34" charset="-128"/>
                <a:ea typeface="BIZ UDPGothic" panose="020B0400000000000000" pitchFamily="34" charset="-128"/>
              </a:rPr>
              <a:t>）「研究者のための研究データマネジメント</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研究前</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所属機関のインフラ活用」</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教材「研究者のための研究データマネジメント」</a:t>
            </a:r>
            <a:r>
              <a:rPr lang="en-US" altLang="ja-JP" sz="1200" dirty="0">
                <a:latin typeface="BIZ UDPGothic" panose="020B0400000000000000" pitchFamily="34" charset="-128"/>
                <a:ea typeface="BIZ UDPGothic" panose="020B0400000000000000" pitchFamily="34" charset="-128"/>
              </a:rPr>
              <a:t>』, p.6. </a:t>
            </a:r>
            <a:r>
              <a:rPr lang="en-US" altLang="ja-JP" sz="1200" dirty="0">
                <a:latin typeface="BIZ UDPGothic" panose="020B0400000000000000" pitchFamily="34" charset="-128"/>
                <a:ea typeface="BIZ UDPGothic" panose="020B0400000000000000" pitchFamily="34" charset="-128"/>
                <a:hlinkClick r:id="rId8"/>
              </a:rPr>
              <a:t>https://jpcoar.repo.nii.ac.jp/records/294</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日本学術振興会（</a:t>
            </a:r>
            <a:r>
              <a:rPr lang="en-US" altLang="ja-JP" sz="1200" dirty="0">
                <a:latin typeface="BIZ UDPGothic" panose="020B0400000000000000" pitchFamily="34" charset="-128"/>
                <a:ea typeface="BIZ UDPGothic" panose="020B0400000000000000" pitchFamily="34" charset="-128"/>
              </a:rPr>
              <a:t>2021, 11, 8</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人文学・社会科学におけるデータ共有のための手引き</a:t>
            </a:r>
            <a:r>
              <a:rPr lang="en-US" altLang="ja-JP"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hlinkClick r:id="rId9"/>
              </a:rPr>
              <a:t>https://www.jsps.go.jp/j-di/guide.html</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日本学術振興会（</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）「人文学・社会科学総合データカタログ（</a:t>
            </a:r>
            <a:r>
              <a:rPr lang="en-US" altLang="ja-JP" sz="1200" dirty="0" err="1">
                <a:latin typeface="BIZ UDPGothic" panose="020B0400000000000000" pitchFamily="34" charset="-128"/>
                <a:ea typeface="BIZ UDPGothic" panose="020B0400000000000000" pitchFamily="34" charset="-128"/>
              </a:rPr>
              <a:t>JDCat</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10"/>
              </a:rPr>
              <a:t>https://jdcat.jsps.go.jp/</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吉田幸苗</a:t>
            </a:r>
            <a:r>
              <a:rPr lang="en-US" altLang="ja-JP" sz="1200" dirty="0">
                <a:latin typeface="BIZ UDPGothic" panose="020B0400000000000000" pitchFamily="34" charset="-128"/>
                <a:ea typeface="BIZ UDPGothic" panose="020B0400000000000000" pitchFamily="34" charset="-128"/>
              </a:rPr>
              <a:t> et al.</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2021, 2, 10</a:t>
            </a:r>
            <a:r>
              <a:rPr lang="ja-JP" altLang="en-US" sz="1200" dirty="0">
                <a:latin typeface="BIZ UDPGothic" panose="020B0400000000000000" pitchFamily="34" charset="-128"/>
                <a:ea typeface="BIZ UDPGothic" panose="020B0400000000000000" pitchFamily="34" charset="-128"/>
              </a:rPr>
              <a:t>）「研究データ管理サービスの設計と実践</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第</a:t>
            </a:r>
            <a:r>
              <a:rPr lang="en-US" altLang="ja-JP" sz="1200" dirty="0">
                <a:latin typeface="BIZ UDPGothic" panose="020B0400000000000000" pitchFamily="34" charset="-128"/>
                <a:ea typeface="BIZ UDPGothic" panose="020B0400000000000000" pitchFamily="34" charset="-128"/>
              </a:rPr>
              <a:t>3</a:t>
            </a:r>
            <a:r>
              <a:rPr lang="ja-JP" altLang="en-US" sz="1200" dirty="0">
                <a:latin typeface="BIZ UDPGothic" panose="020B0400000000000000" pitchFamily="34" charset="-128"/>
                <a:ea typeface="BIZ UDPGothic" panose="020B0400000000000000" pitchFamily="34" charset="-128"/>
              </a:rPr>
              <a:t>章</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第</a:t>
            </a:r>
            <a:r>
              <a:rPr lang="en-US" altLang="ja-JP" sz="1200" dirty="0">
                <a:latin typeface="BIZ UDPGothic" panose="020B0400000000000000" pitchFamily="34" charset="-128"/>
                <a:ea typeface="BIZ UDPGothic" panose="020B0400000000000000" pitchFamily="34" charset="-128"/>
              </a:rPr>
              <a:t>2</a:t>
            </a:r>
            <a:r>
              <a:rPr lang="ja-JP" altLang="en-US" sz="1200" dirty="0">
                <a:latin typeface="BIZ UDPGothic" panose="020B0400000000000000" pitchFamily="34" charset="-128"/>
                <a:ea typeface="BIZ UDPGothic" panose="020B0400000000000000" pitchFamily="34" charset="-128"/>
              </a:rPr>
              <a:t>版」</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教材「研究データ管理サービスの設計と実践」</a:t>
            </a:r>
            <a:r>
              <a:rPr lang="en-US" altLang="ja-JP" sz="1200" dirty="0">
                <a:latin typeface="BIZ UDPGothic" panose="020B0400000000000000" pitchFamily="34" charset="-128"/>
                <a:ea typeface="BIZ UDPGothic" panose="020B0400000000000000" pitchFamily="34" charset="-128"/>
              </a:rPr>
              <a:t>』, p.23. </a:t>
            </a:r>
            <a:r>
              <a:rPr lang="en-US" altLang="ja-JP" sz="1200" dirty="0">
                <a:latin typeface="BIZ UDPGothic" panose="020B0400000000000000" pitchFamily="34" charset="-128"/>
                <a:ea typeface="BIZ UDPGothic" panose="020B0400000000000000" pitchFamily="34" charset="-128"/>
                <a:hlinkClick r:id="rId11"/>
              </a:rPr>
              <a:t>https://jpcoar.repo.nii.ac.jp/records/607</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1200" dirty="0" err="1">
                <a:latin typeface="BIZ UDPGothic" panose="020B0400000000000000" pitchFamily="34" charset="-128"/>
                <a:ea typeface="BIZ UDPGothic" panose="020B0400000000000000" pitchFamily="34" charset="-128"/>
              </a:rPr>
              <a:t>DMPonline</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Funder requirements</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12"/>
              </a:rPr>
              <a:t>https://dmponline.dcc.ac.uk/public_templates</a:t>
            </a:r>
            <a:r>
              <a:rPr lang="en-US" altLang="ja-JP" sz="1200" dirty="0">
                <a:latin typeface="BIZ UDPGothic" panose="020B0400000000000000" pitchFamily="34" charset="-128"/>
                <a:ea typeface="BIZ UDPGothic" panose="020B0400000000000000" pitchFamily="34" charset="-128"/>
              </a:rPr>
              <a:t> </a:t>
            </a:r>
            <a:endParaRPr lang="ja-JP" altLang="en-US" sz="1200" dirty="0">
              <a:latin typeface="BIZ UDPGothic" panose="020B0400000000000000" pitchFamily="34" charset="-128"/>
              <a:ea typeface="BIZ UDPGothic" panose="020B0400000000000000" pitchFamily="34" charset="-128"/>
            </a:endParaRPr>
          </a:p>
          <a:p>
            <a:endParaRPr kumimoji="1" lang="en-US" altLang="ja-JP" dirty="0"/>
          </a:p>
          <a:p>
            <a:r>
              <a:rPr lang="en-US" altLang="ja-JP" sz="900" u="none" strike="noStrike" dirty="0">
                <a:solidFill>
                  <a:srgbClr val="000000"/>
                </a:solidFill>
                <a:effectLst/>
              </a:rPr>
              <a:t>```</a:t>
            </a:r>
            <a:endParaRPr kumimoji="1" lang="ja-JP" altLang="en-US" dirty="0"/>
          </a:p>
        </p:txBody>
      </p:sp>
      <p:sp>
        <p:nvSpPr>
          <p:cNvPr id="4" name="スライド番号プレースホルダー 3"/>
          <p:cNvSpPr>
            <a:spLocks noGrp="1"/>
          </p:cNvSpPr>
          <p:nvPr>
            <p:ph type="sldNum" sz="quarter" idx="5"/>
          </p:nvPr>
        </p:nvSpPr>
        <p:spPr/>
        <p:txBody>
          <a:bodyPr/>
          <a:lstStyle/>
          <a:p>
            <a:fld id="{787FC0C2-89E7-574B-B5F1-A91587E698A8}" type="slidenum">
              <a:rPr lang="ja-JP" altLang="en-US" smtClean="0"/>
              <a:pPr/>
              <a:t>25</a:t>
            </a:fld>
            <a:endParaRPr lang="ja-JP" altLang="en-US"/>
          </a:p>
        </p:txBody>
      </p:sp>
    </p:spTree>
    <p:extLst>
      <p:ext uri="{BB962C8B-B14F-4D97-AF65-F5344CB8AC3E}">
        <p14:creationId xmlns:p14="http://schemas.microsoft.com/office/powerpoint/2010/main" val="17018976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85253302-BBCA-A42D-CB89-AC5E08A517F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2117"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3407701" y="2276872"/>
            <a:ext cx="8160907" cy="2376264"/>
          </a:xfrm>
        </p:spPr>
        <p:txBody>
          <a:bodyPr>
            <a:noAutofit/>
          </a:bodyPr>
          <a:lstStyle>
            <a:lvl1pPr algn="l">
              <a:defRPr sz="6400">
                <a:effectLst/>
              </a:defRPr>
            </a:lvl1pPr>
          </a:lstStyle>
          <a:p>
            <a:r>
              <a:rPr lang="ja-JP" altLang="en-US"/>
              <a:t>マスター タイトルの書式設定</a:t>
            </a:r>
          </a:p>
        </p:txBody>
      </p:sp>
      <p:sp>
        <p:nvSpPr>
          <p:cNvPr id="3" name="サブタイトル 2"/>
          <p:cNvSpPr>
            <a:spLocks noGrp="1"/>
          </p:cNvSpPr>
          <p:nvPr>
            <p:ph type="subTitle" idx="1"/>
          </p:nvPr>
        </p:nvSpPr>
        <p:spPr>
          <a:xfrm>
            <a:off x="1828800" y="5085184"/>
            <a:ext cx="8534400" cy="625624"/>
          </a:xfrm>
        </p:spPr>
        <p:txBody>
          <a:bodyPr/>
          <a:lstStyle>
            <a:lvl1pPr marL="0" indent="0" algn="ctr">
              <a:buNone/>
              <a:defRPr>
                <a:solidFill>
                  <a:schemeClr val="tx1">
                    <a:lumMod val="75000"/>
                    <a:lumOff val="2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a:extLst>
              <a:ext uri="{FF2B5EF4-FFF2-40B4-BE49-F238E27FC236}">
                <a16:creationId xmlns:a16="http://schemas.microsoft.com/office/drawing/2014/main" id="{24FCBADA-5D6E-FB30-F051-70878B4DE215}"/>
              </a:ext>
            </a:extLst>
          </p:cNvPr>
          <p:cNvSpPr>
            <a:spLocks noGrp="1"/>
          </p:cNvSpPr>
          <p:nvPr>
            <p:ph type="dt" sz="half" idx="10"/>
          </p:nvPr>
        </p:nvSpPr>
        <p:spPr>
          <a:xfrm>
            <a:off x="609600" y="6356351"/>
            <a:ext cx="2846917" cy="366183"/>
          </a:xfrm>
        </p:spPr>
        <p:txBody>
          <a:bodyPr/>
          <a:lstStyle>
            <a:lvl1pPr>
              <a:defRPr/>
            </a:lvl1pPr>
          </a:lstStyle>
          <a:p>
            <a:pPr>
              <a:defRPr/>
            </a:pPr>
            <a:fld id="{773ACDE2-05BF-D345-81B5-82F026535A99}"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FE4AEAFA-DB63-D146-13D9-401FC24BB0EB}"/>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1A304856-09CD-C4A4-BD04-3AEE4169C53F}"/>
              </a:ext>
            </a:extLst>
          </p:cNvPr>
          <p:cNvSpPr>
            <a:spLocks noGrp="1"/>
          </p:cNvSpPr>
          <p:nvPr>
            <p:ph type="sldNum" sz="quarter" idx="12"/>
          </p:nvPr>
        </p:nvSpPr>
        <p:spPr/>
        <p:txBody>
          <a:bodyPr/>
          <a:lstStyle>
            <a:lvl1pPr>
              <a:defRPr/>
            </a:lvl1pPr>
          </a:lstStyle>
          <a:p>
            <a:pPr>
              <a:defRPr/>
            </a:pPr>
            <a:fld id="{2186F26A-1EE5-8341-8FA8-11F6EF5F5459}" type="slidenum">
              <a:rPr lang="ja-JP" altLang="en-US"/>
              <a:pPr>
                <a:defRPr/>
              </a:pPr>
              <a:t>‹#›</a:t>
            </a:fld>
            <a:endParaRPr lang="ja-JP" altLang="en-US"/>
          </a:p>
        </p:txBody>
      </p:sp>
    </p:spTree>
    <p:extLst>
      <p:ext uri="{BB962C8B-B14F-4D97-AF65-F5344CB8AC3E}">
        <p14:creationId xmlns:p14="http://schemas.microsoft.com/office/powerpoint/2010/main" val="4250233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12192000" cy="1124744"/>
          </a:xfrm>
          <a:solidFill>
            <a:schemeClr val="accent1"/>
          </a:solidFill>
        </p:spPr>
        <p:txBody>
          <a:bodyPr/>
          <a:lstStyle>
            <a:lvl1pPr>
              <a:defRPr>
                <a:solidFill>
                  <a:schemeClr val="bg1"/>
                </a:solidFill>
              </a:defRPr>
            </a:lvl1p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16967871-E8CB-659F-F5F9-F698C96CB542}"/>
              </a:ext>
            </a:extLst>
          </p:cNvPr>
          <p:cNvSpPr>
            <a:spLocks noGrp="1"/>
          </p:cNvSpPr>
          <p:nvPr>
            <p:ph type="dt" sz="half" idx="10"/>
          </p:nvPr>
        </p:nvSpPr>
        <p:spPr/>
        <p:txBody>
          <a:bodyPr/>
          <a:lstStyle>
            <a:lvl1pPr>
              <a:defRPr/>
            </a:lvl1pPr>
          </a:lstStyle>
          <a:p>
            <a:pPr>
              <a:defRPr/>
            </a:pPr>
            <a:fld id="{46347752-F821-9C41-AA31-0EA3F80CD97E}"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FA87B83B-0DC2-9C64-8267-2E68860756B9}"/>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6AF125D3-7B47-2EC7-F6FD-8C3B4FE79C3F}"/>
              </a:ext>
            </a:extLst>
          </p:cNvPr>
          <p:cNvSpPr>
            <a:spLocks noGrp="1"/>
          </p:cNvSpPr>
          <p:nvPr>
            <p:ph type="sldNum" sz="quarter" idx="12"/>
          </p:nvPr>
        </p:nvSpPr>
        <p:spPr/>
        <p:txBody>
          <a:bodyPr/>
          <a:lstStyle>
            <a:lvl1pPr>
              <a:defRPr/>
            </a:lvl1pPr>
          </a:lstStyle>
          <a:p>
            <a:pPr>
              <a:defRPr/>
            </a:pPr>
            <a:fld id="{40A22BEB-55CB-234B-960E-4C1EB2234E26}" type="slidenum">
              <a:rPr lang="ja-JP" altLang="en-US"/>
              <a:pPr>
                <a:defRPr/>
              </a:pPr>
              <a:t>‹#›</a:t>
            </a:fld>
            <a:endParaRPr lang="ja-JP" altLang="en-US"/>
          </a:p>
        </p:txBody>
      </p:sp>
    </p:spTree>
    <p:extLst>
      <p:ext uri="{BB962C8B-B14F-4D97-AF65-F5344CB8AC3E}">
        <p14:creationId xmlns:p14="http://schemas.microsoft.com/office/powerpoint/2010/main" val="2374645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5333"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36AC0E01-08EA-C91C-4B0A-0DC508F938C6}"/>
              </a:ext>
            </a:extLst>
          </p:cNvPr>
          <p:cNvSpPr>
            <a:spLocks noGrp="1"/>
          </p:cNvSpPr>
          <p:nvPr>
            <p:ph type="dt" sz="half" idx="10"/>
          </p:nvPr>
        </p:nvSpPr>
        <p:spPr/>
        <p:txBody>
          <a:bodyPr/>
          <a:lstStyle>
            <a:lvl1pPr>
              <a:defRPr/>
            </a:lvl1pPr>
          </a:lstStyle>
          <a:p>
            <a:pPr>
              <a:defRPr/>
            </a:pPr>
            <a:fld id="{FE933CD2-7BEA-234F-9650-5204A95B8DA7}"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3F525966-EC84-6943-9D6B-8A25780269A3}"/>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EAE9D114-69AF-7DC3-ED31-1D016E8F4FE7}"/>
              </a:ext>
            </a:extLst>
          </p:cNvPr>
          <p:cNvSpPr>
            <a:spLocks noGrp="1"/>
          </p:cNvSpPr>
          <p:nvPr>
            <p:ph type="sldNum" sz="quarter" idx="12"/>
          </p:nvPr>
        </p:nvSpPr>
        <p:spPr/>
        <p:txBody>
          <a:bodyPr/>
          <a:lstStyle>
            <a:lvl1pPr>
              <a:defRPr/>
            </a:lvl1pPr>
          </a:lstStyle>
          <a:p>
            <a:pPr>
              <a:defRPr/>
            </a:pPr>
            <a:fld id="{241253D4-0F0D-FE46-94AD-9ADC15DFEFCD}" type="slidenum">
              <a:rPr lang="ja-JP" altLang="en-US"/>
              <a:pPr>
                <a:defRPr/>
              </a:pPr>
              <a:t>‹#›</a:t>
            </a:fld>
            <a:endParaRPr lang="ja-JP" altLang="en-US"/>
          </a:p>
        </p:txBody>
      </p:sp>
    </p:spTree>
    <p:extLst>
      <p:ext uri="{BB962C8B-B14F-4D97-AF65-F5344CB8AC3E}">
        <p14:creationId xmlns:p14="http://schemas.microsoft.com/office/powerpoint/2010/main" val="1381347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B8460E38-A62D-E07F-5368-EAE502F264AD}"/>
              </a:ext>
            </a:extLst>
          </p:cNvPr>
          <p:cNvSpPr>
            <a:spLocks noGrp="1"/>
          </p:cNvSpPr>
          <p:nvPr>
            <p:ph type="dt" sz="half" idx="10"/>
          </p:nvPr>
        </p:nvSpPr>
        <p:spPr/>
        <p:txBody>
          <a:bodyPr/>
          <a:lstStyle>
            <a:lvl1pPr>
              <a:defRPr/>
            </a:lvl1pPr>
          </a:lstStyle>
          <a:p>
            <a:pPr>
              <a:defRPr/>
            </a:pPr>
            <a:fld id="{634D36E3-4518-7E4F-BACC-F911DB34BA95}"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5F524BEA-6D02-7E3D-F55F-FB37D2F23702}"/>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DE70986B-1854-88B5-19AE-CB11ED53FF00}"/>
              </a:ext>
            </a:extLst>
          </p:cNvPr>
          <p:cNvSpPr>
            <a:spLocks noGrp="1"/>
          </p:cNvSpPr>
          <p:nvPr>
            <p:ph type="sldNum" sz="quarter" idx="12"/>
          </p:nvPr>
        </p:nvSpPr>
        <p:spPr/>
        <p:txBody>
          <a:bodyPr/>
          <a:lstStyle>
            <a:lvl1pPr>
              <a:defRPr/>
            </a:lvl1pPr>
          </a:lstStyle>
          <a:p>
            <a:pPr>
              <a:defRPr/>
            </a:pPr>
            <a:fld id="{A2B29C37-532F-4647-B807-3DEFF484F275}" type="slidenum">
              <a:rPr lang="ja-JP" altLang="en-US"/>
              <a:pPr>
                <a:defRPr/>
              </a:pPr>
              <a:t>‹#›</a:t>
            </a:fld>
            <a:endParaRPr lang="ja-JP" altLang="en-US"/>
          </a:p>
        </p:txBody>
      </p:sp>
    </p:spTree>
    <p:extLst>
      <p:ext uri="{BB962C8B-B14F-4D97-AF65-F5344CB8AC3E}">
        <p14:creationId xmlns:p14="http://schemas.microsoft.com/office/powerpoint/2010/main" val="1723301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D0284A0C-6FA3-43A6-B6B0-8CBF5C1673A4}"/>
              </a:ext>
            </a:extLst>
          </p:cNvPr>
          <p:cNvSpPr>
            <a:spLocks noGrp="1"/>
          </p:cNvSpPr>
          <p:nvPr>
            <p:ph type="dt" sz="half" idx="10"/>
          </p:nvPr>
        </p:nvSpPr>
        <p:spPr/>
        <p:txBody>
          <a:bodyPr/>
          <a:lstStyle>
            <a:lvl1pPr>
              <a:defRPr/>
            </a:lvl1pPr>
          </a:lstStyle>
          <a:p>
            <a:pPr>
              <a:defRPr/>
            </a:pPr>
            <a:fld id="{D9ADB62F-A888-864A-94E6-7E8E5CD15D12}" type="datetimeFigureOut">
              <a:rPr lang="ja-JP" altLang="en-US"/>
              <a:pPr>
                <a:defRPr/>
              </a:pPr>
              <a:t>2024/11/27</a:t>
            </a:fld>
            <a:endParaRPr lang="ja-JP" altLang="en-US"/>
          </a:p>
        </p:txBody>
      </p:sp>
      <p:sp>
        <p:nvSpPr>
          <p:cNvPr id="8" name="フッター プレースホルダー 4">
            <a:extLst>
              <a:ext uri="{FF2B5EF4-FFF2-40B4-BE49-F238E27FC236}">
                <a16:creationId xmlns:a16="http://schemas.microsoft.com/office/drawing/2014/main" id="{1628BB46-1916-A634-48EB-07C2E1D0BD17}"/>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4C4CFF76-E03C-42E0-FFE0-024FF1F2784E}"/>
              </a:ext>
            </a:extLst>
          </p:cNvPr>
          <p:cNvSpPr>
            <a:spLocks noGrp="1"/>
          </p:cNvSpPr>
          <p:nvPr>
            <p:ph type="sldNum" sz="quarter" idx="12"/>
          </p:nvPr>
        </p:nvSpPr>
        <p:spPr/>
        <p:txBody>
          <a:bodyPr/>
          <a:lstStyle>
            <a:lvl1pPr>
              <a:defRPr/>
            </a:lvl1pPr>
          </a:lstStyle>
          <a:p>
            <a:pPr>
              <a:defRPr/>
            </a:pPr>
            <a:fld id="{506A236E-B2C0-3F4A-BF95-74A7940CB6E2}" type="slidenum">
              <a:rPr lang="ja-JP" altLang="en-US"/>
              <a:pPr>
                <a:defRPr/>
              </a:pPr>
              <a:t>‹#›</a:t>
            </a:fld>
            <a:endParaRPr lang="ja-JP" altLang="en-US"/>
          </a:p>
        </p:txBody>
      </p:sp>
    </p:spTree>
    <p:extLst>
      <p:ext uri="{BB962C8B-B14F-4D97-AF65-F5344CB8AC3E}">
        <p14:creationId xmlns:p14="http://schemas.microsoft.com/office/powerpoint/2010/main" val="2493625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8D48E845-35C7-D2B3-A0CF-B8E8562493F6}"/>
              </a:ext>
            </a:extLst>
          </p:cNvPr>
          <p:cNvSpPr>
            <a:spLocks noGrp="1"/>
          </p:cNvSpPr>
          <p:nvPr>
            <p:ph type="dt" sz="half" idx="10"/>
          </p:nvPr>
        </p:nvSpPr>
        <p:spPr/>
        <p:txBody>
          <a:bodyPr/>
          <a:lstStyle>
            <a:lvl1pPr>
              <a:defRPr/>
            </a:lvl1pPr>
          </a:lstStyle>
          <a:p>
            <a:pPr>
              <a:defRPr/>
            </a:pPr>
            <a:fld id="{7E4AC6B5-720E-4144-9311-EDA3949EE6B0}" type="datetimeFigureOut">
              <a:rPr lang="ja-JP" altLang="en-US"/>
              <a:pPr>
                <a:defRPr/>
              </a:pPr>
              <a:t>2024/11/27</a:t>
            </a:fld>
            <a:endParaRPr lang="ja-JP" altLang="en-US"/>
          </a:p>
        </p:txBody>
      </p:sp>
      <p:sp>
        <p:nvSpPr>
          <p:cNvPr id="4" name="フッター プレースホルダー 4">
            <a:extLst>
              <a:ext uri="{FF2B5EF4-FFF2-40B4-BE49-F238E27FC236}">
                <a16:creationId xmlns:a16="http://schemas.microsoft.com/office/drawing/2014/main" id="{481FBD2B-012D-2949-6477-5C66D126A95B}"/>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1DF8DCCE-2269-F369-E312-5A9CBCC8609F}"/>
              </a:ext>
            </a:extLst>
          </p:cNvPr>
          <p:cNvSpPr>
            <a:spLocks noGrp="1"/>
          </p:cNvSpPr>
          <p:nvPr>
            <p:ph type="sldNum" sz="quarter" idx="12"/>
          </p:nvPr>
        </p:nvSpPr>
        <p:spPr/>
        <p:txBody>
          <a:bodyPr/>
          <a:lstStyle>
            <a:lvl1pPr>
              <a:defRPr/>
            </a:lvl1pPr>
          </a:lstStyle>
          <a:p>
            <a:pPr>
              <a:defRPr/>
            </a:pPr>
            <a:fld id="{83F1C767-9DFC-1C4B-88EC-BE4C06AD88E2}" type="slidenum">
              <a:rPr lang="ja-JP" altLang="en-US"/>
              <a:pPr>
                <a:defRPr/>
              </a:pPr>
              <a:t>‹#›</a:t>
            </a:fld>
            <a:endParaRPr lang="ja-JP" altLang="en-US"/>
          </a:p>
        </p:txBody>
      </p:sp>
    </p:spTree>
    <p:extLst>
      <p:ext uri="{BB962C8B-B14F-4D97-AF65-F5344CB8AC3E}">
        <p14:creationId xmlns:p14="http://schemas.microsoft.com/office/powerpoint/2010/main" val="2353280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F5166C76-CA26-0208-1897-626CCDD0A743}"/>
              </a:ext>
            </a:extLst>
          </p:cNvPr>
          <p:cNvSpPr>
            <a:spLocks noGrp="1"/>
          </p:cNvSpPr>
          <p:nvPr>
            <p:ph type="dt" sz="half" idx="10"/>
          </p:nvPr>
        </p:nvSpPr>
        <p:spPr/>
        <p:txBody>
          <a:bodyPr/>
          <a:lstStyle>
            <a:lvl1pPr>
              <a:defRPr/>
            </a:lvl1pPr>
          </a:lstStyle>
          <a:p>
            <a:pPr>
              <a:defRPr/>
            </a:pPr>
            <a:fld id="{24981E69-5621-0F46-A70D-B1B2AD99BAD4}" type="datetimeFigureOut">
              <a:rPr lang="ja-JP" altLang="en-US"/>
              <a:pPr>
                <a:defRPr/>
              </a:pPr>
              <a:t>2024/11/27</a:t>
            </a:fld>
            <a:endParaRPr lang="ja-JP" altLang="en-US"/>
          </a:p>
        </p:txBody>
      </p:sp>
      <p:sp>
        <p:nvSpPr>
          <p:cNvPr id="3" name="フッター プレースホルダー 4">
            <a:extLst>
              <a:ext uri="{FF2B5EF4-FFF2-40B4-BE49-F238E27FC236}">
                <a16:creationId xmlns:a16="http://schemas.microsoft.com/office/drawing/2014/main" id="{C6D1CC97-8F6B-D518-48BD-571A9E061AEC}"/>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0BB8F88F-BA9B-D6AB-44BE-50EF6B2F707E}"/>
              </a:ext>
            </a:extLst>
          </p:cNvPr>
          <p:cNvSpPr>
            <a:spLocks noGrp="1"/>
          </p:cNvSpPr>
          <p:nvPr>
            <p:ph type="sldNum" sz="quarter" idx="12"/>
          </p:nvPr>
        </p:nvSpPr>
        <p:spPr/>
        <p:txBody>
          <a:bodyPr/>
          <a:lstStyle>
            <a:lvl1pPr>
              <a:defRPr/>
            </a:lvl1pPr>
          </a:lstStyle>
          <a:p>
            <a:pPr>
              <a:defRPr/>
            </a:pPr>
            <a:fld id="{B855C8CC-0E89-824F-902E-15DF139928A9}" type="slidenum">
              <a:rPr lang="ja-JP" altLang="en-US"/>
              <a:pPr>
                <a:defRPr/>
              </a:pPr>
              <a:t>‹#›</a:t>
            </a:fld>
            <a:endParaRPr lang="ja-JP" altLang="en-US"/>
          </a:p>
        </p:txBody>
      </p:sp>
    </p:spTree>
    <p:extLst>
      <p:ext uri="{BB962C8B-B14F-4D97-AF65-F5344CB8AC3E}">
        <p14:creationId xmlns:p14="http://schemas.microsoft.com/office/powerpoint/2010/main" val="4286935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2" y="273049"/>
            <a:ext cx="4011084" cy="1162051"/>
          </a:xfrm>
        </p:spPr>
        <p:txBody>
          <a:bodyPr anchor="b"/>
          <a:lstStyle>
            <a:lvl1pPr algn="l">
              <a:defRPr sz="2667" b="1"/>
            </a:lvl1pPr>
          </a:lstStyle>
          <a:p>
            <a:r>
              <a:rPr lang="ja-JP" altLang="en-US"/>
              <a:t>マスター タイトルの書式設定</a:t>
            </a:r>
          </a:p>
        </p:txBody>
      </p:sp>
      <p:sp>
        <p:nvSpPr>
          <p:cNvPr id="3" name="コンテンツ プレースホルダー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CDC3290D-8CF6-EA46-4215-D36B2E4A6688}"/>
              </a:ext>
            </a:extLst>
          </p:cNvPr>
          <p:cNvSpPr>
            <a:spLocks noGrp="1"/>
          </p:cNvSpPr>
          <p:nvPr>
            <p:ph type="dt" sz="half" idx="10"/>
          </p:nvPr>
        </p:nvSpPr>
        <p:spPr/>
        <p:txBody>
          <a:bodyPr/>
          <a:lstStyle>
            <a:lvl1pPr>
              <a:defRPr/>
            </a:lvl1pPr>
          </a:lstStyle>
          <a:p>
            <a:pPr>
              <a:defRPr/>
            </a:pPr>
            <a:fld id="{89016974-CE1D-F240-AB73-14154EAAE785}"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FC9225CA-FE94-1E1F-B76C-E1945CBF2E93}"/>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759E6CD4-B56C-DB60-5D07-7BA14F1B5239}"/>
              </a:ext>
            </a:extLst>
          </p:cNvPr>
          <p:cNvSpPr>
            <a:spLocks noGrp="1"/>
          </p:cNvSpPr>
          <p:nvPr>
            <p:ph type="sldNum" sz="quarter" idx="12"/>
          </p:nvPr>
        </p:nvSpPr>
        <p:spPr/>
        <p:txBody>
          <a:bodyPr/>
          <a:lstStyle>
            <a:lvl1pPr>
              <a:defRPr/>
            </a:lvl1pPr>
          </a:lstStyle>
          <a:p>
            <a:pPr>
              <a:defRPr/>
            </a:pPr>
            <a:fld id="{F95DFB15-8E26-C14C-845A-B1568B64F428}" type="slidenum">
              <a:rPr lang="ja-JP" altLang="en-US"/>
              <a:pPr>
                <a:defRPr/>
              </a:pPr>
              <a:t>‹#›</a:t>
            </a:fld>
            <a:endParaRPr lang="ja-JP" altLang="en-US"/>
          </a:p>
        </p:txBody>
      </p:sp>
    </p:spTree>
    <p:extLst>
      <p:ext uri="{BB962C8B-B14F-4D97-AF65-F5344CB8AC3E}">
        <p14:creationId xmlns:p14="http://schemas.microsoft.com/office/powerpoint/2010/main" val="2587175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9"/>
          </a:xfrm>
        </p:spPr>
        <p:txBody>
          <a:bodyPr anchor="b"/>
          <a:lstStyle>
            <a:lvl1pPr algn="l">
              <a:defRPr sz="2667" b="1"/>
            </a:lvl1pPr>
          </a:lstStyle>
          <a:p>
            <a:r>
              <a:rPr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rtlCol="0">
            <a:norm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ja-JP" altLang="en-US" noProof="0"/>
          </a:p>
        </p:txBody>
      </p:sp>
      <p:sp>
        <p:nvSpPr>
          <p:cNvPr id="4" name="テキスト プレースホルダー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CDB2B48B-91DF-26E0-5842-15A8F36760D1}"/>
              </a:ext>
            </a:extLst>
          </p:cNvPr>
          <p:cNvSpPr>
            <a:spLocks noGrp="1"/>
          </p:cNvSpPr>
          <p:nvPr>
            <p:ph type="dt" sz="half" idx="10"/>
          </p:nvPr>
        </p:nvSpPr>
        <p:spPr/>
        <p:txBody>
          <a:bodyPr/>
          <a:lstStyle>
            <a:lvl1pPr>
              <a:defRPr/>
            </a:lvl1pPr>
          </a:lstStyle>
          <a:p>
            <a:pPr>
              <a:defRPr/>
            </a:pPr>
            <a:fld id="{9E267C41-AFB4-9F4D-9C2B-B987A9BABB2A}"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12F7B636-174E-9593-25B2-2CA1542AB26A}"/>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4635E664-5CA8-5963-C6B9-28926F11A354}"/>
              </a:ext>
            </a:extLst>
          </p:cNvPr>
          <p:cNvSpPr>
            <a:spLocks noGrp="1"/>
          </p:cNvSpPr>
          <p:nvPr>
            <p:ph type="sldNum" sz="quarter" idx="12"/>
          </p:nvPr>
        </p:nvSpPr>
        <p:spPr/>
        <p:txBody>
          <a:bodyPr/>
          <a:lstStyle>
            <a:lvl1pPr>
              <a:defRPr/>
            </a:lvl1pPr>
          </a:lstStyle>
          <a:p>
            <a:pPr>
              <a:defRPr/>
            </a:pPr>
            <a:fld id="{467F217E-5331-FF45-8184-0AA41DA865E9}" type="slidenum">
              <a:rPr lang="ja-JP" altLang="en-US"/>
              <a:pPr>
                <a:defRPr/>
              </a:pPr>
              <a:t>‹#›</a:t>
            </a:fld>
            <a:endParaRPr lang="ja-JP" altLang="en-US"/>
          </a:p>
        </p:txBody>
      </p:sp>
    </p:spTree>
    <p:extLst>
      <p:ext uri="{BB962C8B-B14F-4D97-AF65-F5344CB8AC3E}">
        <p14:creationId xmlns:p14="http://schemas.microsoft.com/office/powerpoint/2010/main" val="3674147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C0B1DBF7-ACAF-09AA-E51A-0EDEEB33900D}"/>
              </a:ext>
            </a:extLst>
          </p:cNvPr>
          <p:cNvSpPr>
            <a:spLocks noGrp="1"/>
          </p:cNvSpPr>
          <p:nvPr>
            <p:ph type="dt" sz="half" idx="10"/>
          </p:nvPr>
        </p:nvSpPr>
        <p:spPr/>
        <p:txBody>
          <a:bodyPr/>
          <a:lstStyle>
            <a:lvl1pPr>
              <a:defRPr/>
            </a:lvl1pPr>
          </a:lstStyle>
          <a:p>
            <a:pPr>
              <a:defRPr/>
            </a:pPr>
            <a:fld id="{F1774E9B-61C1-DF49-ADA9-5019234FA311}"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DF52FB2C-87E2-41DA-7F7A-6BFD31633DD5}"/>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B4EFBE3B-D074-0106-72DE-AB5AA32B3051}"/>
              </a:ext>
            </a:extLst>
          </p:cNvPr>
          <p:cNvSpPr>
            <a:spLocks noGrp="1"/>
          </p:cNvSpPr>
          <p:nvPr>
            <p:ph type="sldNum" sz="quarter" idx="12"/>
          </p:nvPr>
        </p:nvSpPr>
        <p:spPr/>
        <p:txBody>
          <a:bodyPr/>
          <a:lstStyle>
            <a:lvl1pPr>
              <a:defRPr/>
            </a:lvl1pPr>
          </a:lstStyle>
          <a:p>
            <a:pPr>
              <a:defRPr/>
            </a:pPr>
            <a:fld id="{74E484EF-2F2C-334D-B26F-BE4A9CAAB7EA}" type="slidenum">
              <a:rPr lang="ja-JP" altLang="en-US"/>
              <a:pPr>
                <a:defRPr/>
              </a:pPr>
              <a:t>‹#›</a:t>
            </a:fld>
            <a:endParaRPr lang="ja-JP" altLang="en-US"/>
          </a:p>
        </p:txBody>
      </p:sp>
    </p:spTree>
    <p:extLst>
      <p:ext uri="{BB962C8B-B14F-4D97-AF65-F5344CB8AC3E}">
        <p14:creationId xmlns:p14="http://schemas.microsoft.com/office/powerpoint/2010/main" val="3244528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DAA3FBC9-4D30-CC36-7894-34F8B6C29AE4}"/>
              </a:ext>
            </a:extLst>
          </p:cNvPr>
          <p:cNvSpPr>
            <a:spLocks noGrp="1"/>
          </p:cNvSpPr>
          <p:nvPr>
            <p:ph type="dt" sz="half" idx="10"/>
          </p:nvPr>
        </p:nvSpPr>
        <p:spPr/>
        <p:txBody>
          <a:bodyPr/>
          <a:lstStyle>
            <a:lvl1pPr>
              <a:defRPr/>
            </a:lvl1pPr>
          </a:lstStyle>
          <a:p>
            <a:pPr>
              <a:defRPr/>
            </a:pPr>
            <a:fld id="{B0E85D37-4BDA-8D49-A623-4DF687EF96A8}"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3F5D27E0-071D-4249-F767-56489FECE1E4}"/>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2BAA692E-96AC-861A-418C-3231044DCB64}"/>
              </a:ext>
            </a:extLst>
          </p:cNvPr>
          <p:cNvSpPr>
            <a:spLocks noGrp="1"/>
          </p:cNvSpPr>
          <p:nvPr>
            <p:ph type="sldNum" sz="quarter" idx="12"/>
          </p:nvPr>
        </p:nvSpPr>
        <p:spPr/>
        <p:txBody>
          <a:bodyPr/>
          <a:lstStyle>
            <a:lvl1pPr>
              <a:defRPr/>
            </a:lvl1pPr>
          </a:lstStyle>
          <a:p>
            <a:pPr>
              <a:defRPr/>
            </a:pPr>
            <a:fld id="{BAFF458A-1B29-9C4F-B2DC-BBD94CEB0C15}" type="slidenum">
              <a:rPr lang="ja-JP" altLang="en-US"/>
              <a:pPr>
                <a:defRPr/>
              </a:pPr>
              <a:t>‹#›</a:t>
            </a:fld>
            <a:endParaRPr lang="ja-JP" altLang="en-US"/>
          </a:p>
        </p:txBody>
      </p:sp>
    </p:spTree>
    <p:extLst>
      <p:ext uri="{BB962C8B-B14F-4D97-AF65-F5344CB8AC3E}">
        <p14:creationId xmlns:p14="http://schemas.microsoft.com/office/powerpoint/2010/main" val="2362032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6_タイトルとコンテンツ">
    <p:bg>
      <p:bgPr>
        <a:solidFill>
          <a:schemeClr val="bg1"/>
        </a:solidFill>
        <a:effectLst/>
      </p:bgPr>
    </p:bg>
    <p:spTree>
      <p:nvGrpSpPr>
        <p:cNvPr id="1" name=""/>
        <p:cNvGrpSpPr/>
        <p:nvPr/>
      </p:nvGrpSpPr>
      <p:grpSpPr>
        <a:xfrm>
          <a:off x="0" y="0"/>
          <a:ext cx="0" cy="0"/>
          <a:chOff x="0" y="0"/>
          <a:chExt cx="0" cy="0"/>
        </a:xfrm>
      </p:grpSpPr>
      <p:sp>
        <p:nvSpPr>
          <p:cNvPr id="7" name="正方形/長方形 6"/>
          <p:cNvSpPr/>
          <p:nvPr/>
        </p:nvSpPr>
        <p:spPr>
          <a:xfrm>
            <a:off x="609600" y="4077082"/>
            <a:ext cx="10972800" cy="14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0" i="0">
              <a:solidFill>
                <a:schemeClr val="bg1"/>
              </a:solidFill>
              <a:latin typeface="BIZ UDPGothic" panose="020B0400000000000000" pitchFamily="34" charset="-128"/>
            </a:endParaRPr>
          </a:p>
        </p:txBody>
      </p:sp>
      <p:sp>
        <p:nvSpPr>
          <p:cNvPr id="2" name="タイトル 1"/>
          <p:cNvSpPr>
            <a:spLocks noGrp="1"/>
          </p:cNvSpPr>
          <p:nvPr>
            <p:ph type="title"/>
          </p:nvPr>
        </p:nvSpPr>
        <p:spPr>
          <a:xfrm>
            <a:off x="609600" y="2780928"/>
            <a:ext cx="10972800" cy="1296144"/>
          </a:xfrm>
        </p:spPr>
        <p:txBody>
          <a:bodyPr/>
          <a:lstStyle>
            <a:lvl1pPr>
              <a:defRPr sz="4000" b="0" i="0">
                <a:solidFill>
                  <a:schemeClr val="tx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4" name="日付プレースホルダー 3"/>
          <p:cNvSpPr>
            <a:spLocks noGrp="1"/>
          </p:cNvSpPr>
          <p:nvPr>
            <p:ph type="dt" sz="half" idx="10"/>
          </p:nvPr>
        </p:nvSpPr>
        <p:spPr/>
        <p:txBody>
          <a:bodyPr/>
          <a:lstStyle>
            <a:lvl1pPr>
              <a:defRPr/>
            </a:lvl1pPr>
          </a:lstStyle>
          <a:p>
            <a:fld id="{E2B6C56D-0D0A-4123-AFFE-8937855C6424}" type="datetimeFigureOut">
              <a:rPr kumimoji="1" lang="ja-JP" altLang="en-US" smtClean="0"/>
              <a:t>2024/11/27</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7B8C932E-AC58-4854-9B1B-85042BDAAB13}" type="slidenum">
              <a:rPr kumimoji="1" lang="ja-JP" altLang="en-US" smtClean="0"/>
              <a:t>‹#›</a:t>
            </a:fld>
            <a:endParaRPr kumimoji="1" lang="ja-JP" altLang="en-US"/>
          </a:p>
        </p:txBody>
      </p:sp>
    </p:spTree>
    <p:extLst>
      <p:ext uri="{BB962C8B-B14F-4D97-AF65-F5344CB8AC3E}">
        <p14:creationId xmlns:p14="http://schemas.microsoft.com/office/powerpoint/2010/main" val="1465077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9673B476-7DC0-51C3-A306-63C32345E7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2117"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3407701" y="2276872"/>
            <a:ext cx="8160907" cy="2376264"/>
          </a:xfrm>
        </p:spPr>
        <p:txBody>
          <a:bodyPr>
            <a:noAutofit/>
          </a:bodyPr>
          <a:lstStyle>
            <a:lvl1pPr algn="l">
              <a:defRPr sz="6400">
                <a:effectLst/>
              </a:defRPr>
            </a:lvl1pPr>
          </a:lstStyle>
          <a:p>
            <a:r>
              <a:rPr lang="ja-JP" altLang="en-US"/>
              <a:t>マスター タイトルの書式設定</a:t>
            </a:r>
          </a:p>
        </p:txBody>
      </p:sp>
      <p:sp>
        <p:nvSpPr>
          <p:cNvPr id="3" name="サブタイトル 2"/>
          <p:cNvSpPr>
            <a:spLocks noGrp="1"/>
          </p:cNvSpPr>
          <p:nvPr>
            <p:ph type="subTitle" idx="1"/>
          </p:nvPr>
        </p:nvSpPr>
        <p:spPr>
          <a:xfrm>
            <a:off x="1828800" y="5085184"/>
            <a:ext cx="8534400" cy="625624"/>
          </a:xfrm>
        </p:spPr>
        <p:txBody>
          <a:bodyPr/>
          <a:lstStyle>
            <a:lvl1pPr marL="0" indent="0" algn="ctr">
              <a:buNone/>
              <a:defRPr>
                <a:solidFill>
                  <a:schemeClr val="tx1">
                    <a:lumMod val="75000"/>
                    <a:lumOff val="2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a:extLst>
              <a:ext uri="{FF2B5EF4-FFF2-40B4-BE49-F238E27FC236}">
                <a16:creationId xmlns:a16="http://schemas.microsoft.com/office/drawing/2014/main" id="{680778F0-4466-93FE-4650-0538E8FF431C}"/>
              </a:ext>
            </a:extLst>
          </p:cNvPr>
          <p:cNvSpPr>
            <a:spLocks noGrp="1"/>
          </p:cNvSpPr>
          <p:nvPr>
            <p:ph type="dt" sz="half" idx="10"/>
          </p:nvPr>
        </p:nvSpPr>
        <p:spPr>
          <a:xfrm>
            <a:off x="609600" y="6356351"/>
            <a:ext cx="2846917" cy="366183"/>
          </a:xfrm>
        </p:spPr>
        <p:txBody>
          <a:bodyPr/>
          <a:lstStyle>
            <a:lvl1pPr>
              <a:defRPr smtClean="0"/>
            </a:lvl1pPr>
          </a:lstStyle>
          <a:p>
            <a:pPr>
              <a:defRPr/>
            </a:pPr>
            <a:fld id="{713CEB4B-B258-C147-B1EB-94FE75442D88}"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AB93D74A-507F-317C-E2E7-4DE2E4E7CEC6}"/>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5DC97EA9-1725-749B-ACF8-2974CE724B92}"/>
              </a:ext>
            </a:extLst>
          </p:cNvPr>
          <p:cNvSpPr>
            <a:spLocks noGrp="1"/>
          </p:cNvSpPr>
          <p:nvPr>
            <p:ph type="sldNum" sz="quarter" idx="12"/>
          </p:nvPr>
        </p:nvSpPr>
        <p:spPr/>
        <p:txBody>
          <a:bodyPr/>
          <a:lstStyle>
            <a:lvl1pPr>
              <a:defRPr smtClean="0"/>
            </a:lvl1pPr>
          </a:lstStyle>
          <a:p>
            <a:pPr>
              <a:defRPr/>
            </a:pPr>
            <a:fld id="{0D32771B-355E-8548-AA21-E107CF0CE44F}" type="slidenum">
              <a:rPr lang="ja-JP" altLang="en-US"/>
              <a:pPr>
                <a:defRPr/>
              </a:pPr>
              <a:t>‹#›</a:t>
            </a:fld>
            <a:endParaRPr lang="ja-JP" altLang="en-US"/>
          </a:p>
        </p:txBody>
      </p:sp>
    </p:spTree>
    <p:extLst>
      <p:ext uri="{BB962C8B-B14F-4D97-AF65-F5344CB8AC3E}">
        <p14:creationId xmlns:p14="http://schemas.microsoft.com/office/powerpoint/2010/main" val="13648826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43D8C8C9-3101-6954-7DFD-9F39D096C2E1}"/>
              </a:ext>
            </a:extLst>
          </p:cNvPr>
          <p:cNvSpPr>
            <a:spLocks noGrp="1"/>
          </p:cNvSpPr>
          <p:nvPr>
            <p:ph type="dt" sz="half" idx="10"/>
          </p:nvPr>
        </p:nvSpPr>
        <p:spPr/>
        <p:txBody>
          <a:bodyPr/>
          <a:lstStyle>
            <a:lvl1pPr>
              <a:defRPr/>
            </a:lvl1pPr>
          </a:lstStyle>
          <a:p>
            <a:pPr>
              <a:defRPr/>
            </a:pPr>
            <a:fld id="{ADA9A06A-C718-F94A-AA55-F0F351875971}"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61DB9120-7771-EF21-9812-04DAEF911204}"/>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8FD671C4-C5E9-4C24-213D-9AA97C18BAA6}"/>
              </a:ext>
            </a:extLst>
          </p:cNvPr>
          <p:cNvSpPr>
            <a:spLocks noGrp="1"/>
          </p:cNvSpPr>
          <p:nvPr>
            <p:ph type="sldNum" sz="quarter" idx="12"/>
          </p:nvPr>
        </p:nvSpPr>
        <p:spPr/>
        <p:txBody>
          <a:bodyPr/>
          <a:lstStyle>
            <a:lvl1pPr>
              <a:defRPr/>
            </a:lvl1pPr>
          </a:lstStyle>
          <a:p>
            <a:pPr>
              <a:defRPr/>
            </a:pPr>
            <a:fld id="{ADF5F7F3-640C-EF4C-832B-F5960F36F4BC}" type="slidenum">
              <a:rPr lang="ja-JP" altLang="en-US"/>
              <a:pPr>
                <a:defRPr/>
              </a:pPr>
              <a:t>‹#›</a:t>
            </a:fld>
            <a:endParaRPr lang="ja-JP" altLang="en-US"/>
          </a:p>
        </p:txBody>
      </p:sp>
    </p:spTree>
    <p:extLst>
      <p:ext uri="{BB962C8B-B14F-4D97-AF65-F5344CB8AC3E}">
        <p14:creationId xmlns:p14="http://schemas.microsoft.com/office/powerpoint/2010/main" val="4276007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5333"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7A109B79-D5BC-6365-9059-3B6BF7B24203}"/>
              </a:ext>
            </a:extLst>
          </p:cNvPr>
          <p:cNvSpPr>
            <a:spLocks noGrp="1"/>
          </p:cNvSpPr>
          <p:nvPr>
            <p:ph type="dt" sz="half" idx="10"/>
          </p:nvPr>
        </p:nvSpPr>
        <p:spPr/>
        <p:txBody>
          <a:bodyPr/>
          <a:lstStyle>
            <a:lvl1pPr>
              <a:defRPr/>
            </a:lvl1pPr>
          </a:lstStyle>
          <a:p>
            <a:pPr>
              <a:defRPr/>
            </a:pPr>
            <a:fld id="{F8CA4390-FEEC-2640-9A8E-71E85DE4A872}"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867786EC-5216-FDF7-F716-8C77157E38E0}"/>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441FA8F6-1988-D6C5-86E4-6FD12EA2967D}"/>
              </a:ext>
            </a:extLst>
          </p:cNvPr>
          <p:cNvSpPr>
            <a:spLocks noGrp="1"/>
          </p:cNvSpPr>
          <p:nvPr>
            <p:ph type="sldNum" sz="quarter" idx="12"/>
          </p:nvPr>
        </p:nvSpPr>
        <p:spPr/>
        <p:txBody>
          <a:bodyPr/>
          <a:lstStyle>
            <a:lvl1pPr>
              <a:defRPr/>
            </a:lvl1pPr>
          </a:lstStyle>
          <a:p>
            <a:pPr>
              <a:defRPr/>
            </a:pPr>
            <a:fld id="{BD441C7E-DEEE-0249-B53F-D914956601F3}" type="slidenum">
              <a:rPr lang="ja-JP" altLang="en-US"/>
              <a:pPr>
                <a:defRPr/>
              </a:pPr>
              <a:t>‹#›</a:t>
            </a:fld>
            <a:endParaRPr lang="ja-JP" altLang="en-US"/>
          </a:p>
        </p:txBody>
      </p:sp>
    </p:spTree>
    <p:extLst>
      <p:ext uri="{BB962C8B-B14F-4D97-AF65-F5344CB8AC3E}">
        <p14:creationId xmlns:p14="http://schemas.microsoft.com/office/powerpoint/2010/main" val="1371591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A1C9A86E-3A3E-1958-BE9C-1C5ED8CE2428}"/>
              </a:ext>
            </a:extLst>
          </p:cNvPr>
          <p:cNvSpPr>
            <a:spLocks noGrp="1"/>
          </p:cNvSpPr>
          <p:nvPr>
            <p:ph type="dt" sz="half" idx="10"/>
          </p:nvPr>
        </p:nvSpPr>
        <p:spPr/>
        <p:txBody>
          <a:bodyPr/>
          <a:lstStyle>
            <a:lvl1pPr>
              <a:defRPr/>
            </a:lvl1pPr>
          </a:lstStyle>
          <a:p>
            <a:pPr>
              <a:defRPr/>
            </a:pPr>
            <a:fld id="{C0513E8F-FF8A-4541-B7BD-3A92E3C88B61}"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D495CAEA-4FF9-F6DD-C528-2951FE657EE1}"/>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B5D31B63-F00C-254B-ABBA-2624DD2D3BCF}"/>
              </a:ext>
            </a:extLst>
          </p:cNvPr>
          <p:cNvSpPr>
            <a:spLocks noGrp="1"/>
          </p:cNvSpPr>
          <p:nvPr>
            <p:ph type="sldNum" sz="quarter" idx="12"/>
          </p:nvPr>
        </p:nvSpPr>
        <p:spPr/>
        <p:txBody>
          <a:bodyPr/>
          <a:lstStyle>
            <a:lvl1pPr>
              <a:defRPr/>
            </a:lvl1pPr>
          </a:lstStyle>
          <a:p>
            <a:pPr>
              <a:defRPr/>
            </a:pPr>
            <a:fld id="{E54C6155-E28F-C149-BB46-4F77022DCB55}" type="slidenum">
              <a:rPr lang="ja-JP" altLang="en-US"/>
              <a:pPr>
                <a:defRPr/>
              </a:pPr>
              <a:t>‹#›</a:t>
            </a:fld>
            <a:endParaRPr lang="ja-JP" altLang="en-US"/>
          </a:p>
        </p:txBody>
      </p:sp>
    </p:spTree>
    <p:extLst>
      <p:ext uri="{BB962C8B-B14F-4D97-AF65-F5344CB8AC3E}">
        <p14:creationId xmlns:p14="http://schemas.microsoft.com/office/powerpoint/2010/main" val="2467140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8CE9989B-FAF8-C434-590E-BAA7F8142A6E}"/>
              </a:ext>
            </a:extLst>
          </p:cNvPr>
          <p:cNvSpPr>
            <a:spLocks noGrp="1"/>
          </p:cNvSpPr>
          <p:nvPr>
            <p:ph type="dt" sz="half" idx="10"/>
          </p:nvPr>
        </p:nvSpPr>
        <p:spPr/>
        <p:txBody>
          <a:bodyPr/>
          <a:lstStyle>
            <a:lvl1pPr>
              <a:defRPr/>
            </a:lvl1pPr>
          </a:lstStyle>
          <a:p>
            <a:pPr>
              <a:defRPr/>
            </a:pPr>
            <a:fld id="{BADE9AD8-1068-5A4A-95E4-0E16DFD1C17D}" type="datetimeFigureOut">
              <a:rPr lang="ja-JP" altLang="en-US"/>
              <a:pPr>
                <a:defRPr/>
              </a:pPr>
              <a:t>2024/11/27</a:t>
            </a:fld>
            <a:endParaRPr lang="ja-JP" altLang="en-US"/>
          </a:p>
        </p:txBody>
      </p:sp>
      <p:sp>
        <p:nvSpPr>
          <p:cNvPr id="8" name="フッター プレースホルダー 4">
            <a:extLst>
              <a:ext uri="{FF2B5EF4-FFF2-40B4-BE49-F238E27FC236}">
                <a16:creationId xmlns:a16="http://schemas.microsoft.com/office/drawing/2014/main" id="{E52C2AB8-AB00-0B52-4E56-A9405994A56B}"/>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5D63403F-8FC4-3ADB-61CE-E85BE64AA547}"/>
              </a:ext>
            </a:extLst>
          </p:cNvPr>
          <p:cNvSpPr>
            <a:spLocks noGrp="1"/>
          </p:cNvSpPr>
          <p:nvPr>
            <p:ph type="sldNum" sz="quarter" idx="12"/>
          </p:nvPr>
        </p:nvSpPr>
        <p:spPr/>
        <p:txBody>
          <a:bodyPr/>
          <a:lstStyle>
            <a:lvl1pPr>
              <a:defRPr/>
            </a:lvl1pPr>
          </a:lstStyle>
          <a:p>
            <a:pPr>
              <a:defRPr/>
            </a:pPr>
            <a:fld id="{F7EFC0A4-0A23-F54F-B229-9BCE6F68362A}" type="slidenum">
              <a:rPr lang="ja-JP" altLang="en-US"/>
              <a:pPr>
                <a:defRPr/>
              </a:pPr>
              <a:t>‹#›</a:t>
            </a:fld>
            <a:endParaRPr lang="ja-JP" altLang="en-US"/>
          </a:p>
        </p:txBody>
      </p:sp>
    </p:spTree>
    <p:extLst>
      <p:ext uri="{BB962C8B-B14F-4D97-AF65-F5344CB8AC3E}">
        <p14:creationId xmlns:p14="http://schemas.microsoft.com/office/powerpoint/2010/main" val="2678780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D677919E-3576-064F-AF1E-828012403E6A}"/>
              </a:ext>
            </a:extLst>
          </p:cNvPr>
          <p:cNvSpPr>
            <a:spLocks noGrp="1"/>
          </p:cNvSpPr>
          <p:nvPr>
            <p:ph type="dt" sz="half" idx="10"/>
          </p:nvPr>
        </p:nvSpPr>
        <p:spPr/>
        <p:txBody>
          <a:bodyPr/>
          <a:lstStyle>
            <a:lvl1pPr>
              <a:defRPr/>
            </a:lvl1pPr>
          </a:lstStyle>
          <a:p>
            <a:pPr>
              <a:defRPr/>
            </a:pPr>
            <a:fld id="{3961F280-7CF9-1740-A6DC-8E04DA173DB4}" type="datetimeFigureOut">
              <a:rPr lang="ja-JP" altLang="en-US"/>
              <a:pPr>
                <a:defRPr/>
              </a:pPr>
              <a:t>2024/11/27</a:t>
            </a:fld>
            <a:endParaRPr lang="ja-JP" altLang="en-US"/>
          </a:p>
        </p:txBody>
      </p:sp>
      <p:sp>
        <p:nvSpPr>
          <p:cNvPr id="4" name="フッター プレースホルダー 4">
            <a:extLst>
              <a:ext uri="{FF2B5EF4-FFF2-40B4-BE49-F238E27FC236}">
                <a16:creationId xmlns:a16="http://schemas.microsoft.com/office/drawing/2014/main" id="{3C5DB92A-1AF0-B7B7-3399-5BE6DA86C96E}"/>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7CEAA99F-2FF5-55AA-BE0C-3D845569D1D0}"/>
              </a:ext>
            </a:extLst>
          </p:cNvPr>
          <p:cNvSpPr>
            <a:spLocks noGrp="1"/>
          </p:cNvSpPr>
          <p:nvPr>
            <p:ph type="sldNum" sz="quarter" idx="12"/>
          </p:nvPr>
        </p:nvSpPr>
        <p:spPr/>
        <p:txBody>
          <a:bodyPr/>
          <a:lstStyle>
            <a:lvl1pPr>
              <a:defRPr/>
            </a:lvl1pPr>
          </a:lstStyle>
          <a:p>
            <a:pPr>
              <a:defRPr/>
            </a:pPr>
            <a:fld id="{14FD170D-D384-5245-9BF0-8AAED8E12F84}" type="slidenum">
              <a:rPr lang="ja-JP" altLang="en-US"/>
              <a:pPr>
                <a:defRPr/>
              </a:pPr>
              <a:t>‹#›</a:t>
            </a:fld>
            <a:endParaRPr lang="ja-JP" altLang="en-US"/>
          </a:p>
        </p:txBody>
      </p:sp>
    </p:spTree>
    <p:extLst>
      <p:ext uri="{BB962C8B-B14F-4D97-AF65-F5344CB8AC3E}">
        <p14:creationId xmlns:p14="http://schemas.microsoft.com/office/powerpoint/2010/main" val="1418758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6024B8BA-CD84-9934-70C5-835F111751B9}"/>
              </a:ext>
            </a:extLst>
          </p:cNvPr>
          <p:cNvSpPr>
            <a:spLocks noGrp="1"/>
          </p:cNvSpPr>
          <p:nvPr>
            <p:ph type="dt" sz="half" idx="10"/>
          </p:nvPr>
        </p:nvSpPr>
        <p:spPr/>
        <p:txBody>
          <a:bodyPr/>
          <a:lstStyle>
            <a:lvl1pPr>
              <a:defRPr/>
            </a:lvl1pPr>
          </a:lstStyle>
          <a:p>
            <a:pPr>
              <a:defRPr/>
            </a:pPr>
            <a:fld id="{F7B5971B-BC12-174A-A6B2-000CE530BFDF}" type="datetimeFigureOut">
              <a:rPr lang="ja-JP" altLang="en-US"/>
              <a:pPr>
                <a:defRPr/>
              </a:pPr>
              <a:t>2024/11/27</a:t>
            </a:fld>
            <a:endParaRPr lang="ja-JP" altLang="en-US"/>
          </a:p>
        </p:txBody>
      </p:sp>
      <p:sp>
        <p:nvSpPr>
          <p:cNvPr id="3" name="フッター プレースホルダー 4">
            <a:extLst>
              <a:ext uri="{FF2B5EF4-FFF2-40B4-BE49-F238E27FC236}">
                <a16:creationId xmlns:a16="http://schemas.microsoft.com/office/drawing/2014/main" id="{E14565D8-EF13-B1C8-E93F-D05D1A7BA3EF}"/>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86960977-83EF-898C-25F9-82CB1BE64CAB}"/>
              </a:ext>
            </a:extLst>
          </p:cNvPr>
          <p:cNvSpPr>
            <a:spLocks noGrp="1"/>
          </p:cNvSpPr>
          <p:nvPr>
            <p:ph type="sldNum" sz="quarter" idx="12"/>
          </p:nvPr>
        </p:nvSpPr>
        <p:spPr/>
        <p:txBody>
          <a:bodyPr/>
          <a:lstStyle>
            <a:lvl1pPr>
              <a:defRPr/>
            </a:lvl1pPr>
          </a:lstStyle>
          <a:p>
            <a:pPr>
              <a:defRPr/>
            </a:pPr>
            <a:fld id="{9C6DC261-41EA-804E-B05E-27D2A8783092}" type="slidenum">
              <a:rPr lang="ja-JP" altLang="en-US"/>
              <a:pPr>
                <a:defRPr/>
              </a:pPr>
              <a:t>‹#›</a:t>
            </a:fld>
            <a:endParaRPr lang="ja-JP" altLang="en-US"/>
          </a:p>
        </p:txBody>
      </p:sp>
    </p:spTree>
    <p:extLst>
      <p:ext uri="{BB962C8B-B14F-4D97-AF65-F5344CB8AC3E}">
        <p14:creationId xmlns:p14="http://schemas.microsoft.com/office/powerpoint/2010/main" val="2546481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2" y="273049"/>
            <a:ext cx="4011084" cy="1162051"/>
          </a:xfrm>
        </p:spPr>
        <p:txBody>
          <a:bodyPr anchor="b"/>
          <a:lstStyle>
            <a:lvl1pPr algn="l">
              <a:defRPr sz="2667" b="1"/>
            </a:lvl1pPr>
          </a:lstStyle>
          <a:p>
            <a:r>
              <a:rPr lang="ja-JP" altLang="en-US"/>
              <a:t>マスター タイトルの書式設定</a:t>
            </a:r>
          </a:p>
        </p:txBody>
      </p:sp>
      <p:sp>
        <p:nvSpPr>
          <p:cNvPr id="3" name="コンテンツ プレースホルダー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22551AE2-F3E7-E45C-BEA8-FBDF823C9FFE}"/>
              </a:ext>
            </a:extLst>
          </p:cNvPr>
          <p:cNvSpPr>
            <a:spLocks noGrp="1"/>
          </p:cNvSpPr>
          <p:nvPr>
            <p:ph type="dt" sz="half" idx="10"/>
          </p:nvPr>
        </p:nvSpPr>
        <p:spPr/>
        <p:txBody>
          <a:bodyPr/>
          <a:lstStyle>
            <a:lvl1pPr>
              <a:defRPr/>
            </a:lvl1pPr>
          </a:lstStyle>
          <a:p>
            <a:pPr>
              <a:defRPr/>
            </a:pPr>
            <a:fld id="{016BDDF6-6C51-484A-B488-066FDABC4BB7}"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317F6735-B743-6FDD-B879-F36B5F8B0B71}"/>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E1F5E351-127C-7E50-C29B-B328ED6C66B2}"/>
              </a:ext>
            </a:extLst>
          </p:cNvPr>
          <p:cNvSpPr>
            <a:spLocks noGrp="1"/>
          </p:cNvSpPr>
          <p:nvPr>
            <p:ph type="sldNum" sz="quarter" idx="12"/>
          </p:nvPr>
        </p:nvSpPr>
        <p:spPr/>
        <p:txBody>
          <a:bodyPr/>
          <a:lstStyle>
            <a:lvl1pPr>
              <a:defRPr/>
            </a:lvl1pPr>
          </a:lstStyle>
          <a:p>
            <a:pPr>
              <a:defRPr/>
            </a:pPr>
            <a:fld id="{E95B46DD-20EB-8B42-B146-D99D1CB22371}" type="slidenum">
              <a:rPr lang="ja-JP" altLang="en-US"/>
              <a:pPr>
                <a:defRPr/>
              </a:pPr>
              <a:t>‹#›</a:t>
            </a:fld>
            <a:endParaRPr lang="ja-JP" altLang="en-US"/>
          </a:p>
        </p:txBody>
      </p:sp>
    </p:spTree>
    <p:extLst>
      <p:ext uri="{BB962C8B-B14F-4D97-AF65-F5344CB8AC3E}">
        <p14:creationId xmlns:p14="http://schemas.microsoft.com/office/powerpoint/2010/main" val="1045548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9"/>
          </a:xfrm>
        </p:spPr>
        <p:txBody>
          <a:bodyPr anchor="b"/>
          <a:lstStyle>
            <a:lvl1pPr algn="l">
              <a:defRPr sz="2667" b="1"/>
            </a:lvl1pPr>
          </a:lstStyle>
          <a:p>
            <a:r>
              <a:rPr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rtlCol="0">
            <a:norm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ja-JP" altLang="en-US" noProof="0"/>
          </a:p>
        </p:txBody>
      </p:sp>
      <p:sp>
        <p:nvSpPr>
          <p:cNvPr id="4" name="テキスト プレースホルダー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8F7EA8DE-314F-88A4-A373-0CE4D2E19110}"/>
              </a:ext>
            </a:extLst>
          </p:cNvPr>
          <p:cNvSpPr>
            <a:spLocks noGrp="1"/>
          </p:cNvSpPr>
          <p:nvPr>
            <p:ph type="dt" sz="half" idx="10"/>
          </p:nvPr>
        </p:nvSpPr>
        <p:spPr/>
        <p:txBody>
          <a:bodyPr/>
          <a:lstStyle>
            <a:lvl1pPr>
              <a:defRPr/>
            </a:lvl1pPr>
          </a:lstStyle>
          <a:p>
            <a:pPr>
              <a:defRPr/>
            </a:pPr>
            <a:fld id="{A1378A61-AE26-0440-8758-C00D055D230B}"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98686468-52AA-04A5-CC91-CCD2FC568D2E}"/>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5D5DD592-ECE7-AA5F-4D70-3EEDCB6F470E}"/>
              </a:ext>
            </a:extLst>
          </p:cNvPr>
          <p:cNvSpPr>
            <a:spLocks noGrp="1"/>
          </p:cNvSpPr>
          <p:nvPr>
            <p:ph type="sldNum" sz="quarter" idx="12"/>
          </p:nvPr>
        </p:nvSpPr>
        <p:spPr/>
        <p:txBody>
          <a:bodyPr/>
          <a:lstStyle>
            <a:lvl1pPr>
              <a:defRPr/>
            </a:lvl1pPr>
          </a:lstStyle>
          <a:p>
            <a:pPr>
              <a:defRPr/>
            </a:pPr>
            <a:fld id="{9319F385-B6F4-7C43-9DE2-2CE937D715D1}" type="slidenum">
              <a:rPr lang="ja-JP" altLang="en-US"/>
              <a:pPr>
                <a:defRPr/>
              </a:pPr>
              <a:t>‹#›</a:t>
            </a:fld>
            <a:endParaRPr lang="ja-JP" altLang="en-US"/>
          </a:p>
        </p:txBody>
      </p:sp>
    </p:spTree>
    <p:extLst>
      <p:ext uri="{BB962C8B-B14F-4D97-AF65-F5344CB8AC3E}">
        <p14:creationId xmlns:p14="http://schemas.microsoft.com/office/powerpoint/2010/main" val="28176782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34DA35DF-4FEA-B9C9-953D-D10CEFDB806F}"/>
              </a:ext>
            </a:extLst>
          </p:cNvPr>
          <p:cNvSpPr>
            <a:spLocks noGrp="1"/>
          </p:cNvSpPr>
          <p:nvPr>
            <p:ph type="dt" sz="half" idx="10"/>
          </p:nvPr>
        </p:nvSpPr>
        <p:spPr/>
        <p:txBody>
          <a:bodyPr/>
          <a:lstStyle>
            <a:lvl1pPr>
              <a:defRPr/>
            </a:lvl1pPr>
          </a:lstStyle>
          <a:p>
            <a:pPr>
              <a:defRPr/>
            </a:pPr>
            <a:fld id="{8942A8ED-77D6-FA4C-8E79-3E54C830D068}"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37B25117-6923-0FA8-BF42-5F72A629917F}"/>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A3484097-089B-B5BB-77CF-23CD49175A7B}"/>
              </a:ext>
            </a:extLst>
          </p:cNvPr>
          <p:cNvSpPr>
            <a:spLocks noGrp="1"/>
          </p:cNvSpPr>
          <p:nvPr>
            <p:ph type="sldNum" sz="quarter" idx="12"/>
          </p:nvPr>
        </p:nvSpPr>
        <p:spPr/>
        <p:txBody>
          <a:bodyPr/>
          <a:lstStyle>
            <a:lvl1pPr>
              <a:defRPr/>
            </a:lvl1pPr>
          </a:lstStyle>
          <a:p>
            <a:pPr>
              <a:defRPr/>
            </a:pPr>
            <a:fld id="{4DC00A18-3232-8C41-AB3A-E962AFFFBCC9}" type="slidenum">
              <a:rPr lang="ja-JP" altLang="en-US"/>
              <a:pPr>
                <a:defRPr/>
              </a:pPr>
              <a:t>‹#›</a:t>
            </a:fld>
            <a:endParaRPr lang="ja-JP" altLang="en-US"/>
          </a:p>
        </p:txBody>
      </p:sp>
    </p:spTree>
    <p:extLst>
      <p:ext uri="{BB962C8B-B14F-4D97-AF65-F5344CB8AC3E}">
        <p14:creationId xmlns:p14="http://schemas.microsoft.com/office/powerpoint/2010/main" val="23464797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9C6632A8-8B73-DC00-050A-E0B6DB0B9D0B}"/>
              </a:ext>
            </a:extLst>
          </p:cNvPr>
          <p:cNvSpPr>
            <a:spLocks noGrp="1"/>
          </p:cNvSpPr>
          <p:nvPr>
            <p:ph type="dt" sz="half" idx="10"/>
          </p:nvPr>
        </p:nvSpPr>
        <p:spPr/>
        <p:txBody>
          <a:bodyPr/>
          <a:lstStyle>
            <a:lvl1pPr>
              <a:defRPr/>
            </a:lvl1pPr>
          </a:lstStyle>
          <a:p>
            <a:pPr>
              <a:defRPr/>
            </a:pPr>
            <a:fld id="{0F5A11E3-C945-CE45-B01B-1802C932D923}"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027ACC9A-4866-3E3B-C078-A8F75C8DD316}"/>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55A9DCED-24A1-29C5-18FE-03A246DBB76B}"/>
              </a:ext>
            </a:extLst>
          </p:cNvPr>
          <p:cNvSpPr>
            <a:spLocks noGrp="1"/>
          </p:cNvSpPr>
          <p:nvPr>
            <p:ph type="sldNum" sz="quarter" idx="12"/>
          </p:nvPr>
        </p:nvSpPr>
        <p:spPr/>
        <p:txBody>
          <a:bodyPr/>
          <a:lstStyle>
            <a:lvl1pPr>
              <a:defRPr/>
            </a:lvl1pPr>
          </a:lstStyle>
          <a:p>
            <a:pPr>
              <a:defRPr/>
            </a:pPr>
            <a:fld id="{BA801736-8051-2245-BA68-44AC63B38140}" type="slidenum">
              <a:rPr lang="ja-JP" altLang="en-US"/>
              <a:pPr>
                <a:defRPr/>
              </a:pPr>
              <a:t>‹#›</a:t>
            </a:fld>
            <a:endParaRPr lang="ja-JP" altLang="en-US"/>
          </a:p>
        </p:txBody>
      </p:sp>
    </p:spTree>
    <p:extLst>
      <p:ext uri="{BB962C8B-B14F-4D97-AF65-F5344CB8AC3E}">
        <p14:creationId xmlns:p14="http://schemas.microsoft.com/office/powerpoint/2010/main" val="30403369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DEDCADFB-BF03-4E75-826D-9EB615AE0819}" type="datetime1">
              <a:rPr kumimoji="1" lang="ja-JP" altLang="en-US" smtClean="0"/>
              <a:t>2024/11/27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25851645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32B91AE-F4A5-40B9-8163-E07BAA3E3F42}" type="datetime1">
              <a:rPr kumimoji="1" lang="ja-JP" altLang="en-US" smtClean="0"/>
              <a:t>2024/11/27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4540228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2CDFA14-8472-426D-B857-581FBE45A9F2}" type="datetime1">
              <a:rPr kumimoji="1" lang="ja-JP" altLang="en-US" smtClean="0"/>
              <a:t>2024/11/27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8901662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8DAED54E-6433-4076-A6E0-C9706A0C2C6E}" type="datetime1">
              <a:rPr kumimoji="1" lang="ja-JP" altLang="en-US" smtClean="0"/>
              <a:t>2024/11/27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38582469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9"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1"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9DA508FD-0F85-4EF1-BA67-54A29D37BFA9}" type="datetime1">
              <a:rPr kumimoji="1" lang="ja-JP" altLang="en-US" smtClean="0"/>
              <a:t>2024/11/27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960549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3437C043-2A15-4903-9FD3-F30CE1CEC99C}" type="datetime1">
              <a:rPr kumimoji="1" lang="ja-JP" altLang="en-US" smtClean="0"/>
              <a:t>2024/11/27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31620066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A0FCF1-D704-4D92-B7B7-6D4807EE7FAA}" type="datetime1">
              <a:rPr kumimoji="1" lang="ja-JP" altLang="en-US" smtClean="0"/>
              <a:t>2024/11/27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35422452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5DD8875-016F-4518-A694-C6106DEE27FC}" type="datetime1">
              <a:rPr kumimoji="1" lang="ja-JP" altLang="en-US" smtClean="0"/>
              <a:t>2024/11/27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3035552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8666BCB-2F1B-4B4D-B44B-B9C5F7EDFBF6}" type="datetime1">
              <a:rPr kumimoji="1" lang="ja-JP" altLang="en-US" smtClean="0"/>
              <a:t>2024/11/27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37713131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C361B54-F473-4AA8-9B87-D450881BEB37}" type="datetime1">
              <a:rPr kumimoji="1" lang="ja-JP" altLang="en-US" smtClean="0"/>
              <a:t>2024/11/27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17077312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DFBCE3C4-2583-4855-ACF1-6AFFAD372A8A}" type="datetime1">
              <a:rPr kumimoji="1" lang="ja-JP" altLang="en-US" smtClean="0"/>
              <a:t>2024/11/27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13035716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九州大学</a:t>
            </a:r>
            <a:r>
              <a:rPr kumimoji="1" lang="en-US" altLang="ja-JP"/>
              <a:t>UI</a:t>
            </a:r>
            <a:r>
              <a:rPr kumimoji="1" lang="ja-JP" altLang="en-US"/>
              <a:t>プロジェクト </a:t>
            </a:r>
            <a:r>
              <a:rPr kumimoji="1" lang="en-US" altLang="ja-JP"/>
              <a:t>Kyudai Taro,2007</a:t>
            </a:r>
            <a:endParaRPr kumimoji="1" lang="ja-JP" altLang="en-US"/>
          </a:p>
        </p:txBody>
      </p:sp>
      <p:sp>
        <p:nvSpPr>
          <p:cNvPr id="6" name="スライド番号プレースホルダー 5"/>
          <p:cNvSpPr>
            <a:spLocks noGrp="1"/>
          </p:cNvSpPr>
          <p:nvPr>
            <p:ph type="sldNum" sz="quarter" idx="12"/>
          </p:nvPr>
        </p:nvSpPr>
        <p:spPr/>
        <p:txBody>
          <a:bodyPr/>
          <a:lstStyle/>
          <a:p>
            <a:fld id="{929B2FEF-8F90-42F6-ABAF-BBEE5AE1DCBB}" type="slidenum">
              <a:rPr kumimoji="1" lang="ja-JP" altLang="en-US" smtClean="0"/>
              <a:t>‹#›</a:t>
            </a:fld>
            <a:endParaRPr kumimoji="1" lang="ja-JP" altLang="en-US"/>
          </a:p>
        </p:txBody>
      </p:sp>
    </p:spTree>
    <p:extLst>
      <p:ext uri="{BB962C8B-B14F-4D97-AF65-F5344CB8AC3E}">
        <p14:creationId xmlns:p14="http://schemas.microsoft.com/office/powerpoint/2010/main" val="2459702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九州大学</a:t>
            </a:r>
            <a:r>
              <a:rPr kumimoji="1" lang="en-US" altLang="ja-JP"/>
              <a:t>UI</a:t>
            </a:r>
            <a:r>
              <a:rPr kumimoji="1" lang="ja-JP" altLang="en-US"/>
              <a:t>プロジェクト </a:t>
            </a:r>
            <a:r>
              <a:rPr kumimoji="1" lang="en-US" altLang="ja-JP"/>
              <a:t>Kyudai Taro,2007</a:t>
            </a:r>
            <a:endParaRPr kumimoji="1" lang="ja-JP" altLang="en-US"/>
          </a:p>
        </p:txBody>
      </p:sp>
      <p:sp>
        <p:nvSpPr>
          <p:cNvPr id="6" name="スライド番号プレースホルダー 5"/>
          <p:cNvSpPr>
            <a:spLocks noGrp="1"/>
          </p:cNvSpPr>
          <p:nvPr>
            <p:ph type="sldNum" sz="quarter" idx="12"/>
          </p:nvPr>
        </p:nvSpPr>
        <p:spPr/>
        <p:txBody>
          <a:bodyPr/>
          <a:lstStyle/>
          <a:p>
            <a:fld id="{929B2FEF-8F90-42F6-ABAF-BBEE5AE1DCBB}" type="slidenum">
              <a:rPr kumimoji="1" lang="ja-JP" altLang="en-US" smtClean="0"/>
              <a:t>‹#›</a:t>
            </a:fld>
            <a:endParaRPr kumimoji="1" lang="ja-JP" altLang="en-US"/>
          </a:p>
        </p:txBody>
      </p:sp>
    </p:spTree>
    <p:extLst>
      <p:ext uri="{BB962C8B-B14F-4D97-AF65-F5344CB8AC3E}">
        <p14:creationId xmlns:p14="http://schemas.microsoft.com/office/powerpoint/2010/main" val="15738466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40"/>
            <a:ext cx="105156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九州大学</a:t>
            </a:r>
            <a:r>
              <a:rPr kumimoji="1" lang="en-US" altLang="ja-JP"/>
              <a:t>UI</a:t>
            </a:r>
            <a:r>
              <a:rPr kumimoji="1" lang="ja-JP" altLang="en-US"/>
              <a:t>プロジェクト </a:t>
            </a:r>
            <a:r>
              <a:rPr kumimoji="1" lang="en-US" altLang="ja-JP"/>
              <a:t>Kyudai Taro,2007</a:t>
            </a:r>
            <a:endParaRPr kumimoji="1" lang="ja-JP" altLang="en-US"/>
          </a:p>
        </p:txBody>
      </p:sp>
      <p:sp>
        <p:nvSpPr>
          <p:cNvPr id="6" name="スライド番号プレースホルダー 5"/>
          <p:cNvSpPr>
            <a:spLocks noGrp="1"/>
          </p:cNvSpPr>
          <p:nvPr>
            <p:ph type="sldNum" sz="quarter" idx="12"/>
          </p:nvPr>
        </p:nvSpPr>
        <p:spPr/>
        <p:txBody>
          <a:bodyPr/>
          <a:lstStyle/>
          <a:p>
            <a:fld id="{929B2FEF-8F90-42F6-ABAF-BBEE5AE1DCBB}" type="slidenum">
              <a:rPr kumimoji="1" lang="ja-JP" altLang="en-US" smtClean="0"/>
              <a:t>‹#›</a:t>
            </a:fld>
            <a:endParaRPr kumimoji="1" lang="ja-JP" altLang="en-US"/>
          </a:p>
        </p:txBody>
      </p:sp>
    </p:spTree>
    <p:extLst>
      <p:ext uri="{BB962C8B-B14F-4D97-AF65-F5344CB8AC3E}">
        <p14:creationId xmlns:p14="http://schemas.microsoft.com/office/powerpoint/2010/main" val="37487140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r>
              <a:rPr kumimoji="1" lang="ja-JP" altLang="en-US"/>
              <a:t>九州大学</a:t>
            </a:r>
            <a:r>
              <a:rPr kumimoji="1" lang="en-US" altLang="ja-JP"/>
              <a:t>UI</a:t>
            </a:r>
            <a:r>
              <a:rPr kumimoji="1" lang="ja-JP" altLang="en-US"/>
              <a:t>プロジェクト </a:t>
            </a:r>
            <a:r>
              <a:rPr kumimoji="1" lang="en-US" altLang="ja-JP"/>
              <a:t>Kyudai Taro,2007</a:t>
            </a:r>
            <a:endParaRPr kumimoji="1" lang="ja-JP" altLang="en-US"/>
          </a:p>
        </p:txBody>
      </p:sp>
      <p:sp>
        <p:nvSpPr>
          <p:cNvPr id="7" name="スライド番号プレースホルダー 6"/>
          <p:cNvSpPr>
            <a:spLocks noGrp="1"/>
          </p:cNvSpPr>
          <p:nvPr>
            <p:ph type="sldNum" sz="quarter" idx="12"/>
          </p:nvPr>
        </p:nvSpPr>
        <p:spPr/>
        <p:txBody>
          <a:bodyPr/>
          <a:lstStyle/>
          <a:p>
            <a:fld id="{929B2FEF-8F90-42F6-ABAF-BBEE5AE1DCBB}" type="slidenum">
              <a:rPr kumimoji="1" lang="ja-JP" altLang="en-US" smtClean="0"/>
              <a:t>‹#›</a:t>
            </a:fld>
            <a:endParaRPr kumimoji="1" lang="ja-JP" altLang="en-US"/>
          </a:p>
        </p:txBody>
      </p:sp>
    </p:spTree>
    <p:extLst>
      <p:ext uri="{BB962C8B-B14F-4D97-AF65-F5344CB8AC3E}">
        <p14:creationId xmlns:p14="http://schemas.microsoft.com/office/powerpoint/2010/main" val="7685645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7"/>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1"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r>
              <a:rPr kumimoji="1" lang="ja-JP" altLang="en-US"/>
              <a:t>九州大学</a:t>
            </a:r>
            <a:r>
              <a:rPr kumimoji="1" lang="en-US" altLang="ja-JP"/>
              <a:t>UI</a:t>
            </a:r>
            <a:r>
              <a:rPr kumimoji="1" lang="ja-JP" altLang="en-US"/>
              <a:t>プロジェクト </a:t>
            </a:r>
            <a:r>
              <a:rPr kumimoji="1" lang="en-US" altLang="ja-JP"/>
              <a:t>Kyudai Taro,2007</a:t>
            </a:r>
            <a:endParaRPr kumimoji="1" lang="ja-JP" altLang="en-US"/>
          </a:p>
        </p:txBody>
      </p:sp>
      <p:sp>
        <p:nvSpPr>
          <p:cNvPr id="9" name="スライド番号プレースホルダー 8"/>
          <p:cNvSpPr>
            <a:spLocks noGrp="1"/>
          </p:cNvSpPr>
          <p:nvPr>
            <p:ph type="sldNum" sz="quarter" idx="12"/>
          </p:nvPr>
        </p:nvSpPr>
        <p:spPr/>
        <p:txBody>
          <a:bodyPr/>
          <a:lstStyle/>
          <a:p>
            <a:fld id="{929B2FEF-8F90-42F6-ABAF-BBEE5AE1DCBB}" type="slidenum">
              <a:rPr kumimoji="1" lang="ja-JP" altLang="en-US" smtClean="0"/>
              <a:t>‹#›</a:t>
            </a:fld>
            <a:endParaRPr kumimoji="1" lang="ja-JP" altLang="en-US"/>
          </a:p>
        </p:txBody>
      </p:sp>
    </p:spTree>
    <p:extLst>
      <p:ext uri="{BB962C8B-B14F-4D97-AF65-F5344CB8AC3E}">
        <p14:creationId xmlns:p14="http://schemas.microsoft.com/office/powerpoint/2010/main" val="38169531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r>
              <a:rPr kumimoji="1" lang="ja-JP" altLang="en-US"/>
              <a:t>九州大学</a:t>
            </a:r>
            <a:r>
              <a:rPr kumimoji="1" lang="en-US" altLang="ja-JP"/>
              <a:t>UI</a:t>
            </a:r>
            <a:r>
              <a:rPr kumimoji="1" lang="ja-JP" altLang="en-US"/>
              <a:t>プロジェクト </a:t>
            </a:r>
            <a:r>
              <a:rPr kumimoji="1" lang="en-US" altLang="ja-JP"/>
              <a:t>Kyudai Taro,2007</a:t>
            </a:r>
            <a:endParaRPr kumimoji="1" lang="ja-JP" altLang="en-US"/>
          </a:p>
        </p:txBody>
      </p:sp>
      <p:sp>
        <p:nvSpPr>
          <p:cNvPr id="5" name="スライド番号プレースホルダー 4"/>
          <p:cNvSpPr>
            <a:spLocks noGrp="1"/>
          </p:cNvSpPr>
          <p:nvPr>
            <p:ph type="sldNum" sz="quarter" idx="12"/>
          </p:nvPr>
        </p:nvSpPr>
        <p:spPr/>
        <p:txBody>
          <a:bodyPr/>
          <a:lstStyle/>
          <a:p>
            <a:fld id="{929B2FEF-8F90-42F6-ABAF-BBEE5AE1DCBB}" type="slidenum">
              <a:rPr kumimoji="1" lang="ja-JP" altLang="en-US" smtClean="0"/>
              <a:t>‹#›</a:t>
            </a:fld>
            <a:endParaRPr kumimoji="1" lang="ja-JP" altLang="en-US"/>
          </a:p>
        </p:txBody>
      </p:sp>
    </p:spTree>
    <p:extLst>
      <p:ext uri="{BB962C8B-B14F-4D97-AF65-F5344CB8AC3E}">
        <p14:creationId xmlns:p14="http://schemas.microsoft.com/office/powerpoint/2010/main" val="25535112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r>
              <a:rPr kumimoji="1" lang="ja-JP" altLang="en-US"/>
              <a:t>九州大学</a:t>
            </a:r>
            <a:r>
              <a:rPr kumimoji="1" lang="en-US" altLang="ja-JP"/>
              <a:t>UI</a:t>
            </a:r>
            <a:r>
              <a:rPr kumimoji="1" lang="ja-JP" altLang="en-US"/>
              <a:t>プロジェクト </a:t>
            </a:r>
            <a:r>
              <a:rPr kumimoji="1" lang="en-US" altLang="ja-JP"/>
              <a:t>Kyudai Taro,2007</a:t>
            </a:r>
            <a:endParaRPr kumimoji="1" lang="ja-JP" altLang="en-US"/>
          </a:p>
        </p:txBody>
      </p:sp>
      <p:sp>
        <p:nvSpPr>
          <p:cNvPr id="4" name="スライド番号プレースホルダー 3"/>
          <p:cNvSpPr>
            <a:spLocks noGrp="1"/>
          </p:cNvSpPr>
          <p:nvPr>
            <p:ph type="sldNum" sz="quarter" idx="12"/>
          </p:nvPr>
        </p:nvSpPr>
        <p:spPr/>
        <p:txBody>
          <a:bodyPr/>
          <a:lstStyle/>
          <a:p>
            <a:fld id="{929B2FEF-8F90-42F6-ABAF-BBEE5AE1DCBB}" type="slidenum">
              <a:rPr kumimoji="1" lang="ja-JP" altLang="en-US" smtClean="0"/>
              <a:t>‹#›</a:t>
            </a:fld>
            <a:endParaRPr kumimoji="1" lang="ja-JP" altLang="en-US"/>
          </a:p>
        </p:txBody>
      </p:sp>
    </p:spTree>
    <p:extLst>
      <p:ext uri="{BB962C8B-B14F-4D97-AF65-F5344CB8AC3E}">
        <p14:creationId xmlns:p14="http://schemas.microsoft.com/office/powerpoint/2010/main" val="14705301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r>
              <a:rPr kumimoji="1" lang="ja-JP" altLang="en-US"/>
              <a:t>九州大学</a:t>
            </a:r>
            <a:r>
              <a:rPr kumimoji="1" lang="en-US" altLang="ja-JP"/>
              <a:t>UI</a:t>
            </a:r>
            <a:r>
              <a:rPr kumimoji="1" lang="ja-JP" altLang="en-US"/>
              <a:t>プロジェクト </a:t>
            </a:r>
            <a:r>
              <a:rPr kumimoji="1" lang="en-US" altLang="ja-JP"/>
              <a:t>Kyudai Taro,2007</a:t>
            </a:r>
            <a:endParaRPr kumimoji="1" lang="ja-JP" altLang="en-US"/>
          </a:p>
        </p:txBody>
      </p:sp>
      <p:sp>
        <p:nvSpPr>
          <p:cNvPr id="7" name="スライド番号プレースホルダー 6"/>
          <p:cNvSpPr>
            <a:spLocks noGrp="1"/>
          </p:cNvSpPr>
          <p:nvPr>
            <p:ph type="sldNum" sz="quarter" idx="12"/>
          </p:nvPr>
        </p:nvSpPr>
        <p:spPr/>
        <p:txBody>
          <a:bodyPr/>
          <a:lstStyle/>
          <a:p>
            <a:fld id="{929B2FEF-8F90-42F6-ABAF-BBEE5AE1DCBB}" type="slidenum">
              <a:rPr kumimoji="1" lang="ja-JP" altLang="en-US" smtClean="0"/>
              <a:t>‹#›</a:t>
            </a:fld>
            <a:endParaRPr kumimoji="1" lang="ja-JP" altLang="en-US"/>
          </a:p>
        </p:txBody>
      </p:sp>
    </p:spTree>
    <p:extLst>
      <p:ext uri="{BB962C8B-B14F-4D97-AF65-F5344CB8AC3E}">
        <p14:creationId xmlns:p14="http://schemas.microsoft.com/office/powerpoint/2010/main" val="25989236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r>
              <a:rPr kumimoji="1" lang="ja-JP" altLang="en-US"/>
              <a:t>九州大学</a:t>
            </a:r>
            <a:r>
              <a:rPr kumimoji="1" lang="en-US" altLang="ja-JP"/>
              <a:t>UI</a:t>
            </a:r>
            <a:r>
              <a:rPr kumimoji="1" lang="ja-JP" altLang="en-US"/>
              <a:t>プロジェクト </a:t>
            </a:r>
            <a:r>
              <a:rPr kumimoji="1" lang="en-US" altLang="ja-JP"/>
              <a:t>Kyudai Taro,2007</a:t>
            </a:r>
            <a:endParaRPr kumimoji="1" lang="ja-JP" altLang="en-US"/>
          </a:p>
        </p:txBody>
      </p:sp>
      <p:sp>
        <p:nvSpPr>
          <p:cNvPr id="7" name="スライド番号プレースホルダー 6"/>
          <p:cNvSpPr>
            <a:spLocks noGrp="1"/>
          </p:cNvSpPr>
          <p:nvPr>
            <p:ph type="sldNum" sz="quarter" idx="12"/>
          </p:nvPr>
        </p:nvSpPr>
        <p:spPr/>
        <p:txBody>
          <a:bodyPr/>
          <a:lstStyle/>
          <a:p>
            <a:fld id="{929B2FEF-8F90-42F6-ABAF-BBEE5AE1DCBB}" type="slidenum">
              <a:rPr kumimoji="1" lang="ja-JP" altLang="en-US" smtClean="0"/>
              <a:t>‹#›</a:t>
            </a:fld>
            <a:endParaRPr kumimoji="1" lang="ja-JP" altLang="en-US"/>
          </a:p>
        </p:txBody>
      </p:sp>
    </p:spTree>
    <p:extLst>
      <p:ext uri="{BB962C8B-B14F-4D97-AF65-F5344CB8AC3E}">
        <p14:creationId xmlns:p14="http://schemas.microsoft.com/office/powerpoint/2010/main" val="34164524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九州大学</a:t>
            </a:r>
            <a:r>
              <a:rPr kumimoji="1" lang="en-US" altLang="ja-JP"/>
              <a:t>UI</a:t>
            </a:r>
            <a:r>
              <a:rPr kumimoji="1" lang="ja-JP" altLang="en-US"/>
              <a:t>プロジェクト </a:t>
            </a:r>
            <a:r>
              <a:rPr kumimoji="1" lang="en-US" altLang="ja-JP"/>
              <a:t>Kyudai Taro,2007</a:t>
            </a:r>
            <a:endParaRPr kumimoji="1" lang="ja-JP" altLang="en-US"/>
          </a:p>
        </p:txBody>
      </p:sp>
      <p:sp>
        <p:nvSpPr>
          <p:cNvPr id="6" name="スライド番号プレースホルダー 5"/>
          <p:cNvSpPr>
            <a:spLocks noGrp="1"/>
          </p:cNvSpPr>
          <p:nvPr>
            <p:ph type="sldNum" sz="quarter" idx="12"/>
          </p:nvPr>
        </p:nvSpPr>
        <p:spPr/>
        <p:txBody>
          <a:bodyPr/>
          <a:lstStyle/>
          <a:p>
            <a:fld id="{929B2FEF-8F90-42F6-ABAF-BBEE5AE1DCBB}" type="slidenum">
              <a:rPr kumimoji="1" lang="ja-JP" altLang="en-US" smtClean="0"/>
              <a:t>‹#›</a:t>
            </a:fld>
            <a:endParaRPr kumimoji="1" lang="ja-JP" altLang="en-US"/>
          </a:p>
        </p:txBody>
      </p:sp>
    </p:spTree>
    <p:extLst>
      <p:ext uri="{BB962C8B-B14F-4D97-AF65-F5344CB8AC3E}">
        <p14:creationId xmlns:p14="http://schemas.microsoft.com/office/powerpoint/2010/main" val="28889515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1"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九州大学</a:t>
            </a:r>
            <a:r>
              <a:rPr kumimoji="1" lang="en-US" altLang="ja-JP"/>
              <a:t>UI</a:t>
            </a:r>
            <a:r>
              <a:rPr kumimoji="1" lang="ja-JP" altLang="en-US"/>
              <a:t>プロジェクト </a:t>
            </a:r>
            <a:r>
              <a:rPr kumimoji="1" lang="en-US" altLang="ja-JP"/>
              <a:t>Kyudai Taro,2007</a:t>
            </a:r>
            <a:endParaRPr kumimoji="1" lang="ja-JP" altLang="en-US"/>
          </a:p>
        </p:txBody>
      </p:sp>
      <p:sp>
        <p:nvSpPr>
          <p:cNvPr id="6" name="スライド番号プレースホルダー 5"/>
          <p:cNvSpPr>
            <a:spLocks noGrp="1"/>
          </p:cNvSpPr>
          <p:nvPr>
            <p:ph type="sldNum" sz="quarter" idx="12"/>
          </p:nvPr>
        </p:nvSpPr>
        <p:spPr/>
        <p:txBody>
          <a:bodyPr/>
          <a:lstStyle/>
          <a:p>
            <a:fld id="{929B2FEF-8F90-42F6-ABAF-BBEE5AE1DCBB}" type="slidenum">
              <a:rPr kumimoji="1" lang="ja-JP" altLang="en-US" smtClean="0"/>
              <a:t>‹#›</a:t>
            </a:fld>
            <a:endParaRPr kumimoji="1" lang="ja-JP" altLang="en-US"/>
          </a:p>
        </p:txBody>
      </p:sp>
    </p:spTree>
    <p:extLst>
      <p:ext uri="{BB962C8B-B14F-4D97-AF65-F5344CB8AC3E}">
        <p14:creationId xmlns:p14="http://schemas.microsoft.com/office/powerpoint/2010/main" val="4856602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19"/>
          <p:cNvSpPr>
            <a:spLocks noGrp="1" noChangeArrowheads="1"/>
          </p:cNvSpPr>
          <p:nvPr>
            <p:ph type="ftr" sz="quarter" idx="10"/>
          </p:nvPr>
        </p:nvSpPr>
        <p:spPr>
          <a:xfrm>
            <a:off x="1238251" y="6537325"/>
            <a:ext cx="4933949" cy="223838"/>
          </a:xfrm>
          <a:prstGeom prst="rect">
            <a:avLst/>
          </a:prstGeom>
          <a:ln/>
        </p:spPr>
        <p:txBody>
          <a:bodyPr/>
          <a:lstStyle>
            <a:lvl1pPr>
              <a:defRPr/>
            </a:lvl1pPr>
          </a:lstStyle>
          <a:p>
            <a:pPr>
              <a:defRPr/>
            </a:pPr>
            <a:r>
              <a:rPr lang="en-US" altLang="ja-JP"/>
              <a:t>九州大学UIプロジェクト Kyudai Taro,2007</a:t>
            </a:r>
          </a:p>
        </p:txBody>
      </p:sp>
      <p:sp>
        <p:nvSpPr>
          <p:cNvPr id="5"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9B2FEF-8F90-42F6-ABAF-BBEE5AE1DCBB}" type="slidenum">
              <a:rPr lang="ja-JP" altLang="en-US" smtClean="0"/>
              <a:pPr/>
              <a:t>‹#›</a:t>
            </a:fld>
            <a:endParaRPr lang="ja-JP" altLang="en-US"/>
          </a:p>
        </p:txBody>
      </p:sp>
    </p:spTree>
    <p:extLst>
      <p:ext uri="{BB962C8B-B14F-4D97-AF65-F5344CB8AC3E}">
        <p14:creationId xmlns:p14="http://schemas.microsoft.com/office/powerpoint/2010/main" val="20256465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19"/>
          <p:cNvSpPr>
            <a:spLocks noGrp="1" noChangeArrowheads="1"/>
          </p:cNvSpPr>
          <p:nvPr>
            <p:ph type="ftr" sz="quarter" idx="10"/>
          </p:nvPr>
        </p:nvSpPr>
        <p:spPr>
          <a:xfrm>
            <a:off x="1238251" y="6537325"/>
            <a:ext cx="4933949" cy="223838"/>
          </a:xfrm>
          <a:prstGeom prst="rect">
            <a:avLst/>
          </a:prstGeom>
          <a:ln/>
        </p:spPr>
        <p:txBody>
          <a:bodyPr/>
          <a:lstStyle>
            <a:lvl1pPr>
              <a:defRPr/>
            </a:lvl1pPr>
          </a:lstStyle>
          <a:p>
            <a:pPr>
              <a:defRPr/>
            </a:pPr>
            <a:r>
              <a:rPr lang="en-US" altLang="ja-JP"/>
              <a:t>九州大学UIプロジェクト Kyudai Taro,2007</a:t>
            </a:r>
          </a:p>
        </p:txBody>
      </p:sp>
      <p:sp>
        <p:nvSpPr>
          <p:cNvPr id="5"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9B2FEF-8F90-42F6-ABAF-BBEE5AE1DCBB}" type="slidenum">
              <a:rPr lang="ja-JP" altLang="en-US" smtClean="0"/>
              <a:pPr/>
              <a:t>‹#›</a:t>
            </a:fld>
            <a:endParaRPr lang="ja-JP" altLang="en-US"/>
          </a:p>
        </p:txBody>
      </p:sp>
    </p:spTree>
    <p:extLst>
      <p:ext uri="{BB962C8B-B14F-4D97-AF65-F5344CB8AC3E}">
        <p14:creationId xmlns:p14="http://schemas.microsoft.com/office/powerpoint/2010/main" val="1999617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EDB4BA44-BF8E-629E-A677-6BE6A6AA9281}"/>
              </a:ext>
            </a:extLst>
          </p:cNvPr>
          <p:cNvSpPr>
            <a:spLocks noGrp="1"/>
          </p:cNvSpPr>
          <p:nvPr>
            <p:ph type="title"/>
          </p:nvPr>
        </p:nvSpPr>
        <p:spPr bwMode="auto">
          <a:xfrm>
            <a:off x="609600" y="275167"/>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a:extLst>
              <a:ext uri="{FF2B5EF4-FFF2-40B4-BE49-F238E27FC236}">
                <a16:creationId xmlns:a16="http://schemas.microsoft.com/office/drawing/2014/main" id="{A7F0A027-2EB8-D304-3468-CB3D5695FC2B}"/>
              </a:ext>
            </a:extLst>
          </p:cNvPr>
          <p:cNvSpPr>
            <a:spLocks noGrp="1"/>
          </p:cNvSpPr>
          <p:nvPr>
            <p:ph type="body" idx="1"/>
          </p:nvPr>
        </p:nvSpPr>
        <p:spPr bwMode="auto">
          <a:xfrm>
            <a:off x="609600" y="1600201"/>
            <a:ext cx="109728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49B24BBC-3B9B-239A-695C-B02B0006A8A9}"/>
              </a:ext>
            </a:extLst>
          </p:cNvPr>
          <p:cNvSpPr>
            <a:spLocks noGrp="1"/>
          </p:cNvSpPr>
          <p:nvPr>
            <p:ph type="dt" sz="half" idx="2"/>
          </p:nvPr>
        </p:nvSpPr>
        <p:spPr>
          <a:xfrm>
            <a:off x="2063751" y="6356351"/>
            <a:ext cx="1981200" cy="366183"/>
          </a:xfrm>
          <a:prstGeom prst="rect">
            <a:avLst/>
          </a:prstGeom>
        </p:spPr>
        <p:txBody>
          <a:bodyPr vert="horz" wrap="square" lIns="91440" tIns="45720" rIns="91440" bIns="45720" numCol="1" anchor="ctr" anchorCtr="0" compatLnSpc="1">
            <a:prstTxWarp prst="textNoShape">
              <a:avLst/>
            </a:prstTxWarp>
          </a:bodyPr>
          <a:lstStyle>
            <a:lvl1pPr eaLnBrk="1" hangingPunct="1">
              <a:defRPr sz="1600">
                <a:solidFill>
                  <a:srgbClr val="898989"/>
                </a:solidFill>
                <a:latin typeface="BIZ UDPGothic" panose="020B0400000000000000" pitchFamily="34" charset="-128"/>
                <a:ea typeface="BIZ UDPGothic" panose="020B0400000000000000" pitchFamily="34" charset="-128"/>
              </a:defRPr>
            </a:lvl1pPr>
          </a:lstStyle>
          <a:p>
            <a:pPr>
              <a:defRPr/>
            </a:pPr>
            <a:fld id="{97C6D79C-460E-3F4A-BCD4-4B7E1B9D4AB5}"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35CFB70D-9717-9166-412C-9138B77D8B82}"/>
              </a:ext>
            </a:extLst>
          </p:cNvPr>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eaLnBrk="1" fontAlgn="auto" hangingPunct="1">
              <a:spcBef>
                <a:spcPts val="0"/>
              </a:spcBef>
              <a:spcAft>
                <a:spcPts val="0"/>
              </a:spcAft>
              <a:defRPr sz="1600">
                <a:solidFill>
                  <a:schemeClr val="tx1">
                    <a:tint val="75000"/>
                  </a:schemeClr>
                </a:solidFill>
                <a:latin typeface="BIZ UDPGothic" panose="020B0400000000000000" pitchFamily="34" charset="-128"/>
                <a:ea typeface="BIZ UDPGothic" panose="020B0400000000000000" pitchFamily="34" charset="-128"/>
                <a:cs typeface="BIZ UDPGothic" panose="020B0400000000000000" pitchFamily="34"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813D73DB-47B6-373B-721F-A883A7006D4F}"/>
              </a:ext>
            </a:extLst>
          </p:cNvPr>
          <p:cNvSpPr>
            <a:spLocks noGrp="1"/>
          </p:cNvSpPr>
          <p:nvPr>
            <p:ph type="sldNum" sz="quarter" idx="4"/>
          </p:nvPr>
        </p:nvSpPr>
        <p:spPr>
          <a:xfrm>
            <a:off x="8737600" y="6356351"/>
            <a:ext cx="28448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latin typeface="BIZ UDPGothic" panose="020B0400000000000000" pitchFamily="34" charset="-128"/>
                <a:ea typeface="BIZ UDPGothic" panose="020B0400000000000000" pitchFamily="34" charset="-128"/>
              </a:defRPr>
            </a:lvl1pPr>
          </a:lstStyle>
          <a:p>
            <a:pPr>
              <a:defRPr/>
            </a:pPr>
            <a:fld id="{8E984A26-A335-D349-9A66-F187F5DC0D10}"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814"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16" r:id="rId12"/>
  </p:sldLayoutIdLst>
  <p:txStyles>
    <p:titleStyle>
      <a:lvl1pPr algn="ctr" rtl="0" eaLnBrk="0" fontAlgn="base" hangingPunct="0">
        <a:spcBef>
          <a:spcPct val="0"/>
        </a:spcBef>
        <a:spcAft>
          <a:spcPct val="0"/>
        </a:spcAft>
        <a:defRPr kumimoji="1" sz="48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p:titleStyle>
    <p:bodyStyle>
      <a:lvl1pPr marL="457189" indent="-457189" algn="l" rtl="0" eaLnBrk="0" fontAlgn="base" hangingPunct="0">
        <a:spcBef>
          <a:spcPct val="20000"/>
        </a:spcBef>
        <a:spcAft>
          <a:spcPct val="0"/>
        </a:spcAft>
        <a:buFont typeface="Arial" panose="020B0604020202020204" pitchFamily="34" charset="0"/>
        <a:buChar char="•"/>
        <a:defRPr kumimoji="1" sz="4267"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marL="990575" indent="-380990" algn="l" rtl="0" eaLnBrk="0" fontAlgn="base" hangingPunct="0">
        <a:spcBef>
          <a:spcPct val="20000"/>
        </a:spcBef>
        <a:spcAft>
          <a:spcPct val="0"/>
        </a:spcAft>
        <a:buFont typeface="Arial" panose="020B0604020202020204" pitchFamily="34" charset="0"/>
        <a:buChar char="–"/>
        <a:defRPr kumimoji="1" sz="3733"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2pPr>
      <a:lvl3pPr marL="1523962" indent="-304792" algn="l"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3pPr>
      <a:lvl4pPr marL="2133547" indent="-304792" algn="l" rtl="0" eaLnBrk="0" fontAlgn="base" hangingPunct="0">
        <a:spcBef>
          <a:spcPct val="20000"/>
        </a:spcBef>
        <a:spcAft>
          <a:spcPct val="0"/>
        </a:spcAft>
        <a:buFont typeface="Arial" panose="020B0604020202020204" pitchFamily="34" charset="0"/>
        <a:buChar char="–"/>
        <a:defRPr kumimoji="1" sz="2667"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4pPr>
      <a:lvl5pPr marL="2743131" indent="-304792" algn="l" rtl="0" eaLnBrk="0" fontAlgn="base" hangingPunct="0">
        <a:spcBef>
          <a:spcPct val="20000"/>
        </a:spcBef>
        <a:spcAft>
          <a:spcPct val="0"/>
        </a:spcAft>
        <a:buFont typeface="Arial" panose="020B0604020202020204" pitchFamily="34" charset="0"/>
        <a:buChar char="»"/>
        <a:defRPr kumimoji="1" sz="2667"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p:bodyStyle>
    <p:otherStyle>
      <a:defPPr>
        <a:defRPr lang="ja-JP"/>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314" name="Picture 2" descr="\\storage\home\nakajima\jobs\wdupt\OWL_contentsDIR\PWPテンプレート\Ring\jpg_temp_files\header_temp.jpg">
            <a:extLst>
              <a:ext uri="{FF2B5EF4-FFF2-40B4-BE49-F238E27FC236}">
                <a16:creationId xmlns:a16="http://schemas.microsoft.com/office/drawing/2014/main" id="{82751787-2284-77C8-D161-64A1B319A54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r="63"/>
          <a:stretch>
            <a:fillRect/>
          </a:stretch>
        </p:blipFill>
        <p:spPr bwMode="auto">
          <a:xfrm>
            <a:off x="1" y="5253568"/>
            <a:ext cx="11713633" cy="160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タイトル プレースホルダー 1">
            <a:extLst>
              <a:ext uri="{FF2B5EF4-FFF2-40B4-BE49-F238E27FC236}">
                <a16:creationId xmlns:a16="http://schemas.microsoft.com/office/drawing/2014/main" id="{BC125CEC-DE14-E1D5-F5BC-6DBA43BA13E9}"/>
              </a:ext>
            </a:extLst>
          </p:cNvPr>
          <p:cNvSpPr>
            <a:spLocks noGrp="1"/>
          </p:cNvSpPr>
          <p:nvPr>
            <p:ph type="title"/>
          </p:nvPr>
        </p:nvSpPr>
        <p:spPr bwMode="auto">
          <a:xfrm>
            <a:off x="609600" y="275167"/>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3316" name="テキスト プレースホルダー 2">
            <a:extLst>
              <a:ext uri="{FF2B5EF4-FFF2-40B4-BE49-F238E27FC236}">
                <a16:creationId xmlns:a16="http://schemas.microsoft.com/office/drawing/2014/main" id="{D51F60C7-51DA-93CB-7027-0EBA7ECA35C1}"/>
              </a:ext>
            </a:extLst>
          </p:cNvPr>
          <p:cNvSpPr>
            <a:spLocks noGrp="1"/>
          </p:cNvSpPr>
          <p:nvPr>
            <p:ph type="body" idx="1"/>
          </p:nvPr>
        </p:nvSpPr>
        <p:spPr bwMode="auto">
          <a:xfrm>
            <a:off x="609600" y="1600201"/>
            <a:ext cx="109728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A35E3E68-E66B-E6A2-3567-C7DF00DD454A}"/>
              </a:ext>
            </a:extLst>
          </p:cNvPr>
          <p:cNvSpPr>
            <a:spLocks noGrp="1"/>
          </p:cNvSpPr>
          <p:nvPr>
            <p:ph type="dt" sz="half" idx="2"/>
          </p:nvPr>
        </p:nvSpPr>
        <p:spPr>
          <a:xfrm>
            <a:off x="2063751" y="6356351"/>
            <a:ext cx="1981200" cy="366183"/>
          </a:xfrm>
          <a:prstGeom prst="rect">
            <a:avLst/>
          </a:prstGeom>
        </p:spPr>
        <p:txBody>
          <a:bodyPr vert="horz" wrap="square" lIns="91440" tIns="45720" rIns="91440" bIns="45720" numCol="1" anchor="ctr" anchorCtr="0" compatLnSpc="1">
            <a:prstTxWarp prst="textNoShape">
              <a:avLst/>
            </a:prstTxWarp>
          </a:bodyPr>
          <a:lstStyle>
            <a:lvl1pPr>
              <a:defRPr sz="1600" b="0" i="0" smtClean="0">
                <a:solidFill>
                  <a:srgbClr val="898989"/>
                </a:solidFill>
                <a:latin typeface="BIZ UDPGothic" panose="020B0400000000000000" pitchFamily="34" charset="-128"/>
                <a:ea typeface="BIZ UDPGothic" panose="020B0400000000000000" pitchFamily="34" charset="-128"/>
              </a:defRPr>
            </a:lvl1pPr>
          </a:lstStyle>
          <a:p>
            <a:pPr>
              <a:defRPr/>
            </a:pPr>
            <a:fld id="{DCC0BB52-C9E4-ED4E-946F-87CA95DAF4C1}" type="datetimeFigureOut">
              <a:rPr lang="ja-JP" altLang="en-US" smtClean="0"/>
              <a:pPr>
                <a:defRPr/>
              </a:pPr>
              <a:t>2024/11/27</a:t>
            </a:fld>
            <a:endParaRPr lang="ja-JP" altLang="en-US"/>
          </a:p>
        </p:txBody>
      </p:sp>
      <p:sp>
        <p:nvSpPr>
          <p:cNvPr id="5" name="フッター プレースホルダー 4">
            <a:extLst>
              <a:ext uri="{FF2B5EF4-FFF2-40B4-BE49-F238E27FC236}">
                <a16:creationId xmlns:a16="http://schemas.microsoft.com/office/drawing/2014/main" id="{406026C8-B687-2A4F-EA70-4984E037384B}"/>
              </a:ext>
            </a:extLst>
          </p:cNvPr>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fontAlgn="auto">
              <a:spcBef>
                <a:spcPts val="0"/>
              </a:spcBef>
              <a:spcAft>
                <a:spcPts val="0"/>
              </a:spcAft>
              <a:defRPr sz="1600" b="0" i="0">
                <a:solidFill>
                  <a:schemeClr val="tx1">
                    <a:tint val="75000"/>
                  </a:schemeClr>
                </a:solidFill>
                <a:latin typeface="BIZ UDPGothic" panose="020B0400000000000000" pitchFamily="34" charset="-128"/>
                <a:ea typeface="BIZ UDPGothic" panose="020B0400000000000000" pitchFamily="34" charset="-128"/>
                <a:cs typeface="BIZ UDPGothic" panose="020B0400000000000000" pitchFamily="34"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2787C92D-72A0-B9C4-C381-D500389BEC91}"/>
              </a:ext>
            </a:extLst>
          </p:cNvPr>
          <p:cNvSpPr>
            <a:spLocks noGrp="1"/>
          </p:cNvSpPr>
          <p:nvPr>
            <p:ph type="sldNum" sz="quarter" idx="4"/>
          </p:nvPr>
        </p:nvSpPr>
        <p:spPr>
          <a:xfrm>
            <a:off x="8737600" y="6356351"/>
            <a:ext cx="2844800" cy="366183"/>
          </a:xfrm>
          <a:prstGeom prst="rect">
            <a:avLst/>
          </a:prstGeom>
        </p:spPr>
        <p:txBody>
          <a:bodyPr vert="horz" wrap="square" lIns="91440" tIns="45720" rIns="91440" bIns="45720" numCol="1" anchor="ctr" anchorCtr="0" compatLnSpc="1">
            <a:prstTxWarp prst="textNoShape">
              <a:avLst/>
            </a:prstTxWarp>
          </a:bodyPr>
          <a:lstStyle>
            <a:lvl1pPr algn="r">
              <a:defRPr sz="1600" b="0" i="0" smtClean="0">
                <a:solidFill>
                  <a:srgbClr val="898989"/>
                </a:solidFill>
                <a:latin typeface="BIZ UDPGothic" panose="020B0400000000000000" pitchFamily="34" charset="-128"/>
                <a:ea typeface="BIZ UDPGothic" panose="020B0400000000000000" pitchFamily="34" charset="-128"/>
              </a:defRPr>
            </a:lvl1pPr>
          </a:lstStyle>
          <a:p>
            <a:pPr>
              <a:defRPr/>
            </a:pPr>
            <a:fld id="{53DCE299-06CB-C749-9BE4-569547B40266}" type="slidenum">
              <a:rPr lang="ja-JP" altLang="en-US" smtClean="0"/>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815"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ctr" rtl="0" eaLnBrk="0" fontAlgn="base" hangingPunct="0">
        <a:spcBef>
          <a:spcPct val="0"/>
        </a:spcBef>
        <a:spcAft>
          <a:spcPct val="0"/>
        </a:spcAft>
        <a:defRPr kumimoji="1" sz="48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2pPr>
      <a:lvl3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3pPr>
      <a:lvl4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4pPr>
      <a:lvl5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p:titleStyle>
    <p:bodyStyle>
      <a:lvl1pPr marL="457189" indent="-457189" algn="l" rtl="0" eaLnBrk="0" fontAlgn="base" hangingPunct="0">
        <a:spcBef>
          <a:spcPct val="20000"/>
        </a:spcBef>
        <a:spcAft>
          <a:spcPct val="0"/>
        </a:spcAft>
        <a:buFont typeface="Arial" panose="020B0604020202020204" pitchFamily="34" charset="0"/>
        <a:buChar char="•"/>
        <a:defRPr kumimoji="1" sz="4267"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1pPr>
      <a:lvl2pPr marL="990575" indent="-380990" algn="l" rtl="0" eaLnBrk="0" fontAlgn="base" hangingPunct="0">
        <a:spcBef>
          <a:spcPct val="20000"/>
        </a:spcBef>
        <a:spcAft>
          <a:spcPct val="0"/>
        </a:spcAft>
        <a:buFont typeface="Arial" panose="020B0604020202020204" pitchFamily="34" charset="0"/>
        <a:buChar char="–"/>
        <a:defRPr kumimoji="1" sz="3733"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2pPr>
      <a:lvl3pPr marL="1523962" indent="-304792" algn="l"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3pPr>
      <a:lvl4pPr marL="2133547" indent="-304792" algn="l" rtl="0" eaLnBrk="0" fontAlgn="base" hangingPunct="0">
        <a:spcBef>
          <a:spcPct val="20000"/>
        </a:spcBef>
        <a:spcAft>
          <a:spcPct val="0"/>
        </a:spcAft>
        <a:buFont typeface="Arial" panose="020B0604020202020204" pitchFamily="34" charset="0"/>
        <a:buChar char="–"/>
        <a:defRPr kumimoji="1" sz="2667"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4pPr>
      <a:lvl5pPr marL="2743131" indent="-304792" algn="l" rtl="0" eaLnBrk="0" fontAlgn="base" hangingPunct="0">
        <a:spcBef>
          <a:spcPct val="20000"/>
        </a:spcBef>
        <a:spcAft>
          <a:spcPct val="0"/>
        </a:spcAft>
        <a:buFont typeface="Arial" panose="020B0604020202020204" pitchFamily="34" charset="0"/>
        <a:buChar char="»"/>
        <a:defRPr kumimoji="1" sz="2667"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p:bodyStyle>
    <p:otherStyle>
      <a:defPPr>
        <a:defRPr lang="ja-JP"/>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102E9-D1D6-4883-98CD-797C3C292696}" type="datetime1">
              <a:rPr kumimoji="1" lang="ja-JP" altLang="en-US" smtClean="0"/>
              <a:t>2024/11/27</a:t>
            </a:fld>
            <a:endParaRPr kumimoji="1" lang="ja-JP"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273465"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502344518"/>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kumimoji="1" lang="ja-JP" altLang="en-US"/>
              <a:t>九州大学</a:t>
            </a:r>
            <a:r>
              <a:rPr kumimoji="1" lang="en-US" altLang="ja-JP"/>
              <a:t>UI</a:t>
            </a:r>
            <a:r>
              <a:rPr kumimoji="1" lang="ja-JP" altLang="en-US"/>
              <a:t>プロジェクト </a:t>
            </a:r>
            <a:r>
              <a:rPr kumimoji="1" lang="en-US" altLang="ja-JP" err="1"/>
              <a:t>Kyudai</a:t>
            </a:r>
            <a:r>
              <a:rPr kumimoji="1" lang="en-US" altLang="ja-JP"/>
              <a:t> Taro,2007</a:t>
            </a:r>
            <a:endParaRPr kumimoji="1" lang="ja-JP" altLang="en-US"/>
          </a:p>
        </p:txBody>
      </p:sp>
      <p:sp>
        <p:nvSpPr>
          <p:cNvPr id="6"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9B2FEF-8F90-42F6-ABAF-BBEE5AE1DCBB}" type="slidenum">
              <a:rPr lang="ja-JP" altLang="en-US" smtClean="0"/>
              <a:pPr/>
              <a:t>‹#›</a:t>
            </a:fld>
            <a:endParaRPr lang="ja-JP" altLang="en-US"/>
          </a:p>
        </p:txBody>
      </p:sp>
    </p:spTree>
    <p:extLst>
      <p:ext uri="{BB962C8B-B14F-4D97-AF65-F5344CB8AC3E}">
        <p14:creationId xmlns:p14="http://schemas.microsoft.com/office/powerpoint/2010/main" val="297087739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p:hf hdr="0" ftr="0" dt="0"/>
  <p:txStyles>
    <p:titleStyle>
      <a:lvl1pPr algn="l" defTabSz="685800" rtl="0" eaLnBrk="1" latinLnBrk="0" hangingPunct="1">
        <a:lnSpc>
          <a:spcPct val="90000"/>
        </a:lnSpc>
        <a:spcBef>
          <a:spcPct val="0"/>
        </a:spcBef>
        <a:buNone/>
        <a:defRPr kumimoji="1" sz="44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8.cao.go.jp/cstp/tyousakai/kokusaiopen/houkokusho.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jpcoar.repo.nii.ac.jp/records/60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schema.irdb.nii.ac.jp/ja/2.0/resource_type_vocabular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6.xml"/><Relationship Id="rId4" Type="http://schemas.openxmlformats.org/officeDocument/2006/relationships/hyperlink" Target="https://doi.org/10.15017/679614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6.xml"/><Relationship Id="rId4" Type="http://schemas.openxmlformats.org/officeDocument/2006/relationships/hyperlink" Target="https://doi.org/10.15017/6796147"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6.xml"/><Relationship Id="rId4" Type="http://schemas.openxmlformats.org/officeDocument/2006/relationships/hyperlink" Target="https://doi.org/10.15017/6796147"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6.xml"/><Relationship Id="rId4" Type="http://schemas.openxmlformats.org/officeDocument/2006/relationships/hyperlink" Target="https://doi.org/10.15017/6796147"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6.xml"/><Relationship Id="rId4" Type="http://schemas.openxmlformats.org/officeDocument/2006/relationships/hyperlink" Target="https://doi.org/10.15017/6796147"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hyperlink" Target="https://doi.org/10.15017/6796147"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5017/6796147" TargetMode="External"/><Relationship Id="rId2" Type="http://schemas.openxmlformats.org/officeDocument/2006/relationships/notesSlide" Target="../notesSlides/notesSlide10.xml"/><Relationship Id="rId1" Type="http://schemas.openxmlformats.org/officeDocument/2006/relationships/slideLayout" Target="../slideLayouts/slideLayout25.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s://jpcoar.repo.nii.ac.jp/records/294"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osaka-u.ac.jp/ja/research/researchintegrity/files/data_guideline.pdf" TargetMode="External"/><Relationship Id="rId4" Type="http://schemas.openxmlformats.org/officeDocument/2006/relationships/hyperlink" Target="https://www.oict.osaka-u.ac.jp/securitypolic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5.xml"/><Relationship Id="rId4" Type="http://schemas.openxmlformats.org/officeDocument/2006/relationships/hyperlink" Target="https://doi.org/10.15017/6796147"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5.xml"/><Relationship Id="rId5" Type="http://schemas.openxmlformats.org/officeDocument/2006/relationships/hyperlink" Target="https://en.wikipedia.org/wiki/Comparison_of_online_backup_services" TargetMode="External"/><Relationship Id="rId4" Type="http://schemas.openxmlformats.org/officeDocument/2006/relationships/hyperlink" Target="https://doi.org/10.15017/6796147"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hyperlink" Target="https://doi.org/10.15017/6796147"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5017/6796147" TargetMode="External"/><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5017/6796147" TargetMode="External"/><Relationship Id="rId2" Type="http://schemas.openxmlformats.org/officeDocument/2006/relationships/notesSlide" Target="../notesSlides/notesSlide16.xml"/><Relationship Id="rId1" Type="http://schemas.openxmlformats.org/officeDocument/2006/relationships/slideLayout" Target="../slideLayouts/slideLayout25.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5.xml"/><Relationship Id="rId4" Type="http://schemas.openxmlformats.org/officeDocument/2006/relationships/hyperlink" Target="https://doi.org/10.15017/6796147"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18" Type="http://schemas.openxmlformats.org/officeDocument/2006/relationships/image" Target="../media/image31.svg"/><Relationship Id="rId26" Type="http://schemas.openxmlformats.org/officeDocument/2006/relationships/image" Target="../media/image39.svg"/><Relationship Id="rId3" Type="http://schemas.openxmlformats.org/officeDocument/2006/relationships/image" Target="../media/image16.png"/><Relationship Id="rId21" Type="http://schemas.openxmlformats.org/officeDocument/2006/relationships/image" Target="../media/image34.png"/><Relationship Id="rId7" Type="http://schemas.openxmlformats.org/officeDocument/2006/relationships/image" Target="../media/image20.png"/><Relationship Id="rId12" Type="http://schemas.openxmlformats.org/officeDocument/2006/relationships/image" Target="../media/image25.svg"/><Relationship Id="rId17" Type="http://schemas.openxmlformats.org/officeDocument/2006/relationships/image" Target="../media/image30.png"/><Relationship Id="rId25" Type="http://schemas.openxmlformats.org/officeDocument/2006/relationships/image" Target="../media/image38.png"/><Relationship Id="rId2" Type="http://schemas.openxmlformats.org/officeDocument/2006/relationships/notesSlide" Target="../notesSlides/notesSlide18.xml"/><Relationship Id="rId16" Type="http://schemas.openxmlformats.org/officeDocument/2006/relationships/image" Target="../media/image29.svg"/><Relationship Id="rId20" Type="http://schemas.openxmlformats.org/officeDocument/2006/relationships/image" Target="../media/image33.svg"/><Relationship Id="rId29"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24" Type="http://schemas.openxmlformats.org/officeDocument/2006/relationships/image" Target="../media/image37.svg"/><Relationship Id="rId32" Type="http://schemas.openxmlformats.org/officeDocument/2006/relationships/image" Target="../media/image45.svg"/><Relationship Id="rId5" Type="http://schemas.openxmlformats.org/officeDocument/2006/relationships/image" Target="../media/image18.png"/><Relationship Id="rId15" Type="http://schemas.openxmlformats.org/officeDocument/2006/relationships/image" Target="../media/image28.png"/><Relationship Id="rId23" Type="http://schemas.openxmlformats.org/officeDocument/2006/relationships/image" Target="../media/image36.png"/><Relationship Id="rId28" Type="http://schemas.openxmlformats.org/officeDocument/2006/relationships/image" Target="../media/image41.svg"/><Relationship Id="rId10" Type="http://schemas.openxmlformats.org/officeDocument/2006/relationships/image" Target="../media/image23.svg"/><Relationship Id="rId19" Type="http://schemas.openxmlformats.org/officeDocument/2006/relationships/image" Target="../media/image32.png"/><Relationship Id="rId31" Type="http://schemas.openxmlformats.org/officeDocument/2006/relationships/image" Target="../media/image44.pn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 Id="rId22" Type="http://schemas.openxmlformats.org/officeDocument/2006/relationships/image" Target="../media/image35.svg"/><Relationship Id="rId27" Type="http://schemas.openxmlformats.org/officeDocument/2006/relationships/image" Target="../media/image40.png"/><Relationship Id="rId30" Type="http://schemas.openxmlformats.org/officeDocument/2006/relationships/image" Target="../media/image43.sv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7.svg"/></Relationships>
</file>

<file path=ppt/slides/_rels/slide20.xml.rels><?xml version="1.0" encoding="UTF-8" standalone="yes"?>
<Relationships xmlns="http://schemas.openxmlformats.org/package/2006/relationships"><Relationship Id="rId8" Type="http://schemas.openxmlformats.org/officeDocument/2006/relationships/hyperlink" Target="https://joss.rcos.nii.ac.jp/session/overview/" TargetMode="External"/><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hyperlink" Target="https://hdl.handle.net/11094/97150"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jsps.go.jp/j-di/guide.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codh.rois.ac.jp/" TargetMode="External"/><Relationship Id="rId5" Type="http://schemas.openxmlformats.org/officeDocument/2006/relationships/hyperlink" Target="https://jdcat.jsps.go.jp/" TargetMode="External"/><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8" Type="http://schemas.openxmlformats.org/officeDocument/2006/relationships/hyperlink" Target="https://hdl.handle.net/11094/97757" TargetMode="External"/><Relationship Id="rId3" Type="http://schemas.openxmlformats.org/officeDocument/2006/relationships/image" Target="../media/image56.png"/><Relationship Id="rId7" Type="http://schemas.openxmlformats.org/officeDocument/2006/relationships/hyperlink" Target="https://joss.rcos.nii.ac.jp/session/overview/"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www.hpc.cmc.osaka-u.ac.jp/public_data/axies2021_paper_onion/" TargetMode="External"/><Relationship Id="rId5" Type="http://schemas.openxmlformats.org/officeDocument/2006/relationships/hyperlink" Target="http://www.hpc.cmc.osaka-u.ac.jp/onion/" TargetMode="External"/><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8" Type="http://schemas.openxmlformats.org/officeDocument/2006/relationships/hyperlink" Target="https://jpcoar.repo.nii.ac.jp/records/294" TargetMode="External"/><Relationship Id="rId13" Type="http://schemas.openxmlformats.org/officeDocument/2006/relationships/hyperlink" Target="https://dmponline.dcc.ac.uk/public_templates" TargetMode="External"/><Relationship Id="rId3" Type="http://schemas.openxmlformats.org/officeDocument/2006/relationships/hyperlink" Target="http://www.hpc.cmc.osaka-u.ac.jp/onion/" TargetMode="External"/><Relationship Id="rId7" Type="http://schemas.openxmlformats.org/officeDocument/2006/relationships/hyperlink" Target="https://www8.cao.go.jp/cstp/tyousakai/kokusaiopen/houkokusho.pdf" TargetMode="External"/><Relationship Id="rId12" Type="http://schemas.openxmlformats.org/officeDocument/2006/relationships/hyperlink" Target="https://doi.org/10.15017/6796147"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codh.rois.ac.jp/" TargetMode="External"/><Relationship Id="rId11" Type="http://schemas.openxmlformats.org/officeDocument/2006/relationships/hyperlink" Target="https://jpcoar.repo.nii.ac.jp/records/607" TargetMode="External"/><Relationship Id="rId5" Type="http://schemas.openxmlformats.org/officeDocument/2006/relationships/hyperlink" Target="http://www.hpc.cmc.osaka-u.ac.jp/public_data/axies2021_paper_onion/" TargetMode="External"/><Relationship Id="rId10" Type="http://schemas.openxmlformats.org/officeDocument/2006/relationships/hyperlink" Target="https://jdcat.jsps.go.jp/" TargetMode="External"/><Relationship Id="rId4" Type="http://schemas.openxmlformats.org/officeDocument/2006/relationships/hyperlink" Target="https://schema.irdb.nii.ac.jp/ja/2.0/resource_type_vocabulary" TargetMode="External"/><Relationship Id="rId9" Type="http://schemas.openxmlformats.org/officeDocument/2006/relationships/hyperlink" Target="https://www.jsps.go.jp/j-di/guid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1A8856-42D5-9EEC-FBDA-3899580A2C34}"/>
              </a:ext>
            </a:extLst>
          </p:cNvPr>
          <p:cNvSpPr>
            <a:spLocks noGrp="1"/>
          </p:cNvSpPr>
          <p:nvPr>
            <p:ph type="title"/>
          </p:nvPr>
        </p:nvSpPr>
        <p:spPr>
          <a:xfrm>
            <a:off x="609600" y="2602547"/>
            <a:ext cx="10972800" cy="1296144"/>
          </a:xfrm>
        </p:spPr>
        <p:txBody>
          <a:bodyPr/>
          <a:lstStyle/>
          <a:p>
            <a:pPr>
              <a:lnSpc>
                <a:spcPct val="150000"/>
              </a:lnSpc>
            </a:pPr>
            <a:r>
              <a:rPr lang="ja-JP" altLang="en-US" sz="4267"/>
              <a:t>研究データの取得・収集および保存・共有</a:t>
            </a:r>
            <a:endParaRPr kumimoji="1" lang="ja-JP" altLang="en-US"/>
          </a:p>
        </p:txBody>
      </p:sp>
      <p:sp>
        <p:nvSpPr>
          <p:cNvPr id="3" name="テキスト ボックス 2">
            <a:extLst>
              <a:ext uri="{FF2B5EF4-FFF2-40B4-BE49-F238E27FC236}">
                <a16:creationId xmlns:a16="http://schemas.microsoft.com/office/drawing/2014/main" id="{A9C3213C-06BC-871B-F40A-50049107188F}"/>
              </a:ext>
            </a:extLst>
          </p:cNvPr>
          <p:cNvSpPr txBox="1"/>
          <p:nvPr/>
        </p:nvSpPr>
        <p:spPr>
          <a:xfrm>
            <a:off x="138499" y="6310188"/>
            <a:ext cx="11915001" cy="523220"/>
          </a:xfrm>
          <a:prstGeom prst="rect">
            <a:avLst/>
          </a:prstGeom>
          <a:noFill/>
        </p:spPr>
        <p:txBody>
          <a:bodyPr wrap="square" rtlCol="0">
            <a:spAutoFit/>
          </a:bodyPr>
          <a:lstStyle/>
          <a:p>
            <a:r>
              <a:rPr lang="ja-JP" altLang="en-US" sz="1400" b="0" i="0">
                <a:solidFill>
                  <a:srgbClr val="2A3135"/>
                </a:solidFill>
                <a:effectLst/>
                <a:latin typeface="BIZ UDPGothic" panose="020B0400000000000000" pitchFamily="34" charset="-128"/>
                <a:ea typeface="BIZ UDPGothic" panose="020B0400000000000000" pitchFamily="34" charset="-128"/>
              </a:rPr>
              <a:t>本コンテンツは「</a:t>
            </a:r>
            <a:r>
              <a:rPr lang="es-419" altLang="ja-JP" sz="1400" b="0" i="0">
                <a:solidFill>
                  <a:srgbClr val="2A3135"/>
                </a:solidFill>
                <a:effectLst/>
                <a:latin typeface="BIZ UDPGothic" panose="020B0400000000000000" pitchFamily="34" charset="-128"/>
                <a:ea typeface="BIZ UDPGothic" panose="020B0400000000000000" pitchFamily="34" charset="-128"/>
              </a:rPr>
              <a:t>AI</a:t>
            </a:r>
            <a:r>
              <a:rPr lang="ja-JP" altLang="en-US" sz="1400" b="0" i="0">
                <a:solidFill>
                  <a:srgbClr val="2A3135"/>
                </a:solidFill>
                <a:effectLst/>
                <a:latin typeface="BIZ UDPGothic" panose="020B0400000000000000" pitchFamily="34" charset="-128"/>
                <a:ea typeface="BIZ UDPGothic" panose="020B0400000000000000" pitchFamily="34" charset="-128"/>
              </a:rPr>
              <a:t>等の活用を推進する研究データエコシステム構築事業」における大阪大学の成果である研究データ管理教材「オープンサイエンス時代における研究データマネジメントの基礎について学ぶ」を基に、大阪大学・九州大学・オープンアクセスリポジトリ推進協会が連携して改修したものです。</a:t>
            </a:r>
            <a:endParaRPr kumimoji="1" lang="ja-JP" altLang="en-US" sz="14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2888067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8DEA37A2-3A7F-7969-7FFB-51547E5DA2E6}"/>
              </a:ext>
            </a:extLst>
          </p:cNvPr>
          <p:cNvSpPr>
            <a:spLocks noGrp="1"/>
          </p:cNvSpPr>
          <p:nvPr>
            <p:ph type="title"/>
          </p:nvPr>
        </p:nvSpPr>
        <p:spPr/>
        <p:txBody>
          <a:bodyPr>
            <a:normAutofit/>
          </a:bodyPr>
          <a:lstStyle/>
          <a:p>
            <a:r>
              <a:rPr kumimoji="1" lang="ja-JP" altLang="en-US"/>
              <a:t>研究データの取得・収集</a:t>
            </a:r>
            <a:r>
              <a:rPr lang="ja-JP" altLang="en-US"/>
              <a:t>、保存・共有</a:t>
            </a:r>
            <a:endParaRPr kumimoji="1" lang="ja-JP" altLang="en-US"/>
          </a:p>
        </p:txBody>
      </p:sp>
      <p:sp>
        <p:nvSpPr>
          <p:cNvPr id="17" name="コンテンツ プレースホルダー 2">
            <a:extLst>
              <a:ext uri="{FF2B5EF4-FFF2-40B4-BE49-F238E27FC236}">
                <a16:creationId xmlns:a16="http://schemas.microsoft.com/office/drawing/2014/main" id="{1BC0E428-AC7D-4D52-1015-58E7B72CF43F}"/>
              </a:ext>
            </a:extLst>
          </p:cNvPr>
          <p:cNvSpPr>
            <a:spLocks noGrp="1"/>
          </p:cNvSpPr>
          <p:nvPr>
            <p:ph idx="1"/>
          </p:nvPr>
        </p:nvSpPr>
        <p:spPr>
          <a:xfrm>
            <a:off x="507696" y="1192773"/>
            <a:ext cx="10972800" cy="4525433"/>
          </a:xfrm>
        </p:spPr>
        <p:txBody>
          <a:bodyPr/>
          <a:lstStyle/>
          <a:p>
            <a:pPr>
              <a:buFont typeface="Wingdings" panose="05000000000000000000" pitchFamily="2" charset="2"/>
              <a:buChar char="u"/>
            </a:pPr>
            <a:r>
              <a:rPr lang="en-US" altLang="ja-JP" sz="1867" b="1"/>
              <a:t>DCC(</a:t>
            </a:r>
            <a:r>
              <a:rPr lang="it-IT" altLang="ja-JP" sz="1867" b="1"/>
              <a:t>Digital Curation Centre</a:t>
            </a:r>
            <a:r>
              <a:rPr lang="ja-JP" altLang="it-IT" sz="1867" b="1"/>
              <a:t>；英）</a:t>
            </a:r>
            <a:r>
              <a:rPr lang="ja-JP" altLang="en-US" sz="1867" b="1"/>
              <a:t>の</a:t>
            </a:r>
            <a:r>
              <a:rPr lang="en-US" altLang="ja-JP" sz="1867" b="1"/>
              <a:t>DMP</a:t>
            </a:r>
            <a:r>
              <a:rPr lang="ja-JP" altLang="en-US" sz="1867" b="1"/>
              <a:t>テンプレート（一部）</a:t>
            </a:r>
            <a:endParaRPr lang="en-US" altLang="ja-JP" sz="1867" b="1"/>
          </a:p>
        </p:txBody>
      </p:sp>
      <p:sp>
        <p:nvSpPr>
          <p:cNvPr id="2" name="テキスト ボックス 1">
            <a:extLst>
              <a:ext uri="{FF2B5EF4-FFF2-40B4-BE49-F238E27FC236}">
                <a16:creationId xmlns:a16="http://schemas.microsoft.com/office/drawing/2014/main" id="{9CE8B71F-C5F5-71E6-BC0D-9A373DC45BF5}"/>
              </a:ext>
            </a:extLst>
          </p:cNvPr>
          <p:cNvSpPr txBox="1"/>
          <p:nvPr/>
        </p:nvSpPr>
        <p:spPr>
          <a:xfrm>
            <a:off x="0" y="6253980"/>
            <a:ext cx="12192000" cy="646331"/>
          </a:xfrm>
          <a:prstGeom prst="rect">
            <a:avLst/>
          </a:prstGeom>
          <a:solidFill>
            <a:srgbClr val="EAEAEA"/>
          </a:solidFill>
        </p:spPr>
        <p:txBody>
          <a:bodyPr wrap="square" rtlCol="0">
            <a:spAutoFit/>
          </a:bodyPr>
          <a:lstStyle/>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内閣府研究データ基盤整備と国際展開ワーキング・グループ（</a:t>
            </a:r>
            <a:r>
              <a:rPr lang="en-US" altLang="ja-JP" sz="1200">
                <a:latin typeface="BIZ UDPGothic" panose="020B0400000000000000" pitchFamily="34" charset="-128"/>
                <a:ea typeface="BIZ UDPGothic" panose="020B0400000000000000" pitchFamily="34" charset="-128"/>
              </a:rPr>
              <a:t>2019, 10</a:t>
            </a:r>
            <a:r>
              <a:rPr lang="ja-JP" altLang="en-US" sz="1200">
                <a:latin typeface="BIZ UDPGothic" panose="020B0400000000000000" pitchFamily="34" charset="-128"/>
                <a:ea typeface="BIZ UDPGothic" panose="020B0400000000000000" pitchFamily="34" charset="-128"/>
              </a:rPr>
              <a:t>）「研究データ基盤整備と国際展開ワーキング・グループ報告書</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研究データ基盤整備と国際展開に関する戦略</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rPr>
              <a:t>p.20-24. </a:t>
            </a:r>
            <a:r>
              <a:rPr lang="en-US" altLang="ja-JP" sz="1200">
                <a:latin typeface="BIZ UDPGothic" panose="020B0400000000000000" pitchFamily="34" charset="-128"/>
                <a:ea typeface="BIZ UDPGothic" panose="020B0400000000000000" pitchFamily="34" charset="-128"/>
                <a:hlinkClick r:id="rId3"/>
              </a:rPr>
              <a:t>https://www8.cao.go.jp/cstp/tyousakai/kokusaiopen/houkokusho.pdf</a:t>
            </a:r>
            <a:r>
              <a:rPr lang="en-US" altLang="ja-JP" sz="1200">
                <a:latin typeface="BIZ UDPGothic" panose="020B0400000000000000" pitchFamily="34" charset="-128"/>
                <a:ea typeface="BIZ UDPGothic" panose="020B0400000000000000" pitchFamily="34" charset="-128"/>
              </a:rPr>
              <a:t> </a:t>
            </a:r>
          </a:p>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この内閣府の資料は、英国の</a:t>
            </a:r>
            <a:r>
              <a:rPr lang="en-US" altLang="ja-JP" sz="1200">
                <a:latin typeface="BIZ UDPGothic" panose="020B0400000000000000" pitchFamily="34" charset="-128"/>
                <a:ea typeface="BIZ UDPGothic" panose="020B0400000000000000" pitchFamily="34" charset="-128"/>
              </a:rPr>
              <a:t>DCC</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Digital Curation Centre</a:t>
            </a:r>
            <a:r>
              <a:rPr lang="ja-JP" altLang="en-US" sz="1200">
                <a:latin typeface="BIZ UDPGothic" panose="020B0400000000000000" pitchFamily="34" charset="-128"/>
                <a:ea typeface="BIZ UDPGothic" panose="020B0400000000000000" pitchFamily="34" charset="-128"/>
              </a:rPr>
              <a:t>）の</a:t>
            </a:r>
            <a:r>
              <a:rPr lang="en-US" altLang="ja-JP" sz="1200">
                <a:latin typeface="BIZ UDPGothic" panose="020B0400000000000000" pitchFamily="34" charset="-128"/>
                <a:ea typeface="BIZ UDPGothic" panose="020B0400000000000000" pitchFamily="34" charset="-128"/>
              </a:rPr>
              <a:t>DMP</a:t>
            </a:r>
            <a:r>
              <a:rPr lang="ja-JP" altLang="en-US" sz="1200">
                <a:latin typeface="BIZ UDPGothic" panose="020B0400000000000000" pitchFamily="34" charset="-128"/>
                <a:ea typeface="BIZ UDPGothic" panose="020B0400000000000000" pitchFamily="34" charset="-128"/>
              </a:rPr>
              <a:t>プレートを参考に作られているため、合わせて参照のこと。</a:t>
            </a:r>
            <a:endParaRPr lang="en-US" altLang="ja-JP" sz="1200">
              <a:latin typeface="BIZ UDPGothic" panose="020B0400000000000000" pitchFamily="34" charset="-128"/>
              <a:ea typeface="BIZ UDPGothic" panose="020B0400000000000000" pitchFamily="34" charset="-128"/>
            </a:endParaRPr>
          </a:p>
        </p:txBody>
      </p:sp>
      <p:graphicFrame>
        <p:nvGraphicFramePr>
          <p:cNvPr id="25" name="表 24">
            <a:extLst>
              <a:ext uri="{FF2B5EF4-FFF2-40B4-BE49-F238E27FC236}">
                <a16:creationId xmlns:a16="http://schemas.microsoft.com/office/drawing/2014/main" id="{F00AF3AB-EE88-536B-B599-1200B50AAB55}"/>
              </a:ext>
            </a:extLst>
          </p:cNvPr>
          <p:cNvGraphicFramePr>
            <a:graphicFrameLocks noGrp="1"/>
          </p:cNvGraphicFramePr>
          <p:nvPr/>
        </p:nvGraphicFramePr>
        <p:xfrm>
          <a:off x="1135960" y="1916809"/>
          <a:ext cx="10370240" cy="3936301"/>
        </p:xfrm>
        <a:graphic>
          <a:graphicData uri="http://schemas.openxmlformats.org/drawingml/2006/table">
            <a:tbl>
              <a:tblPr/>
              <a:tblGrid>
                <a:gridCol w="1711412">
                  <a:extLst>
                    <a:ext uri="{9D8B030D-6E8A-4147-A177-3AD203B41FA5}">
                      <a16:colId xmlns:a16="http://schemas.microsoft.com/office/drawing/2014/main" val="3808991440"/>
                    </a:ext>
                  </a:extLst>
                </a:gridCol>
                <a:gridCol w="3350228">
                  <a:extLst>
                    <a:ext uri="{9D8B030D-6E8A-4147-A177-3AD203B41FA5}">
                      <a16:colId xmlns:a16="http://schemas.microsoft.com/office/drawing/2014/main" val="2747133576"/>
                    </a:ext>
                  </a:extLst>
                </a:gridCol>
                <a:gridCol w="5308600">
                  <a:extLst>
                    <a:ext uri="{9D8B030D-6E8A-4147-A177-3AD203B41FA5}">
                      <a16:colId xmlns:a16="http://schemas.microsoft.com/office/drawing/2014/main" val="1043052899"/>
                    </a:ext>
                  </a:extLst>
                </a:gridCol>
              </a:tblGrid>
              <a:tr h="305692">
                <a:tc>
                  <a:txBody>
                    <a:bodyPr/>
                    <a:lstStyle/>
                    <a:p>
                      <a:pPr algn="ctr"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大項目</a:t>
                      </a:r>
                    </a:p>
                  </a:txBody>
                  <a:tcPr marL="3919"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詳細</a:t>
                      </a:r>
                    </a:p>
                  </a:txBody>
                  <a:tcPr marL="3919"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備考</a:t>
                      </a:r>
                    </a:p>
                  </a:txBody>
                  <a:tcPr marL="3919"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55290841"/>
                  </a:ext>
                </a:extLst>
              </a:tr>
              <a:tr h="227169">
                <a:tc rowSpan="6">
                  <a:txBody>
                    <a:bodyPr/>
                    <a:lstStyle/>
                    <a:p>
                      <a:pPr algn="ctr"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データ収集</a:t>
                      </a:r>
                    </a:p>
                  </a:txBody>
                  <a:tcPr marL="3919"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どのようなデータを収集・生成するのか</a:t>
                      </a:r>
                    </a:p>
                  </a:txBody>
                  <a:tcPr marL="48000" marR="24000" marT="24000" marB="24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データの種別、フォーマット、容量</a:t>
                      </a:r>
                      <a:r>
                        <a:rPr lang="en-US" altLang="ja-JP" sz="1400" b="0" i="0" u="none" strike="noStrike">
                          <a:solidFill>
                            <a:srgbClr val="000000"/>
                          </a:solidFill>
                          <a:effectLst/>
                          <a:latin typeface="BIZ UDPGothic" panose="020B0400000000000000" pitchFamily="34" charset="-128"/>
                          <a:ea typeface="BIZ UDPGothic" panose="020B0400000000000000" pitchFamily="34" charset="-128"/>
                        </a:rPr>
                        <a:t>etc.</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7305441"/>
                  </a:ext>
                </a:extLst>
              </a:tr>
              <a:tr h="450243">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フォーマットやソフトウェアのデータ共有・長期アクセスへの適性</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4361213"/>
                  </a:ext>
                </a:extLst>
              </a:tr>
              <a:tr h="227169">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再利用できる既存のデータの有無</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6850524"/>
                  </a:ext>
                </a:extLst>
              </a:tr>
              <a:tr h="227169">
                <a:tc vMerge="1">
                  <a:txBody>
                    <a:bodyPr/>
                    <a:lstStyle/>
                    <a:p>
                      <a:endParaRPr kumimoji="1" lang="ja-JP" altLang="en-US"/>
                    </a:p>
                  </a:txBody>
                  <a:tcPr/>
                </a:tc>
                <a:tc rowSpan="3">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どのようにデータを収集・生成するのか</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用いる標準や方法論</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8746383"/>
                  </a:ext>
                </a:extLst>
              </a:tr>
              <a:tr h="227169">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フォルダやファイルの構造化の方法</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1380459"/>
                  </a:ext>
                </a:extLst>
              </a:tr>
              <a:tr h="227169">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バージョン管理の方法</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6477004"/>
                  </a:ext>
                </a:extLst>
              </a:tr>
              <a:tr h="227169">
                <a:tc rowSpan="5">
                  <a:txBody>
                    <a:bodyPr/>
                    <a:lstStyle/>
                    <a:p>
                      <a:pPr algn="ctr"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保管とバックアップ</a:t>
                      </a:r>
                    </a:p>
                  </a:txBody>
                  <a:tcPr marL="3919"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研究期間中のデータの保管・</a:t>
                      </a:r>
                      <a:endParaRPr lang="en-US" altLang="ja-JP" sz="1400" b="0" i="0" u="none" strike="noStrike">
                        <a:solidFill>
                          <a:srgbClr val="000000"/>
                        </a:solidFill>
                        <a:effectLst/>
                        <a:latin typeface="BIZ UDPGothic" panose="020B0400000000000000" pitchFamily="34" charset="-128"/>
                        <a:ea typeface="BIZ UDPGothic" panose="020B0400000000000000" pitchFamily="34" charset="-128"/>
                      </a:endParaRPr>
                    </a:p>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バックアップ方法</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充分なストレージを有しているか</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1877774"/>
                  </a:ext>
                </a:extLst>
              </a:tr>
              <a:tr h="227169">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付加サービスの利用に必要な料金を使途に含める必要があるか</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7668137"/>
                  </a:ext>
                </a:extLst>
              </a:tr>
              <a:tr h="227169">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データのバックアップ方法</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8689678"/>
                  </a:ext>
                </a:extLst>
              </a:tr>
              <a:tr h="227169">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障害発生時のデータの復元方法</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71170"/>
                  </a:ext>
                </a:extLst>
              </a:tr>
              <a:tr h="227169">
                <a:tc vMerge="1">
                  <a:txBody>
                    <a:bodyPr/>
                    <a:lstStyle/>
                    <a:p>
                      <a:endParaRPr kumimoji="1" lang="ja-JP" altLang="en-US"/>
                    </a:p>
                  </a:txBody>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アクセス制限やセキュリティ確保の管理</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　</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8227614"/>
                  </a:ext>
                </a:extLst>
              </a:tr>
              <a:tr h="227169">
                <a:tc rowSpan="4">
                  <a:txBody>
                    <a:bodyPr/>
                    <a:lstStyle/>
                    <a:p>
                      <a:pPr algn="ctr"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選定と保存</a:t>
                      </a:r>
                    </a:p>
                  </a:txBody>
                  <a:tcPr marL="3919"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どのデータを保持・共有・保存すべきか</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契約、法律、規制等の理由で保持あるいは破棄すべきデータ</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0676764"/>
                  </a:ext>
                </a:extLst>
              </a:tr>
              <a:tr h="227169">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その他の保存するデータの決定方法</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8376840"/>
                  </a:ext>
                </a:extLst>
              </a:tr>
              <a:tr h="227169">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データの保持・保存の期間</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3711188"/>
                  </a:ext>
                </a:extLst>
              </a:tr>
              <a:tr h="227169">
                <a:tc vMerge="1">
                  <a:txBody>
                    <a:bodyPr/>
                    <a:lstStyle/>
                    <a:p>
                      <a:endParaRPr kumimoji="1" lang="ja-JP" altLang="en-US"/>
                    </a:p>
                  </a:txBody>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データセットの長期保存計画の内容</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rgbClr val="000000"/>
                          </a:solidFill>
                          <a:effectLst/>
                          <a:latin typeface="BIZ UDPGothic" panose="020B0400000000000000" pitchFamily="34" charset="-128"/>
                          <a:ea typeface="BIZ UDPGothic" panose="020B0400000000000000" pitchFamily="34" charset="-128"/>
                        </a:rPr>
                        <a:t>リポジトリやアーカイブ等のデータの保存場所</a:t>
                      </a:r>
                    </a:p>
                  </a:txBody>
                  <a:tcPr marL="48000" marR="3919" marT="3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335419"/>
                  </a:ext>
                </a:extLst>
              </a:tr>
            </a:tbl>
          </a:graphicData>
        </a:graphic>
      </p:graphicFrame>
    </p:spTree>
    <p:extLst>
      <p:ext uri="{BB962C8B-B14F-4D97-AF65-F5344CB8AC3E}">
        <p14:creationId xmlns:p14="http://schemas.microsoft.com/office/powerpoint/2010/main" val="2200107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コンテンツ プレースホルダー 6">
            <a:extLst>
              <a:ext uri="{FF2B5EF4-FFF2-40B4-BE49-F238E27FC236}">
                <a16:creationId xmlns:a16="http://schemas.microsoft.com/office/drawing/2014/main" id="{662A0069-F592-F086-9D23-564CD1050ED9}"/>
              </a:ext>
            </a:extLst>
          </p:cNvPr>
          <p:cNvSpPr txBox="1">
            <a:spLocks/>
          </p:cNvSpPr>
          <p:nvPr/>
        </p:nvSpPr>
        <p:spPr>
          <a:xfrm>
            <a:off x="657236" y="2638975"/>
            <a:ext cx="2587361" cy="384880"/>
          </a:xfrm>
          <a:prstGeom prst="rect">
            <a:avLst/>
          </a:prstGeom>
        </p:spPr>
        <p:txBody>
          <a:bodyPr/>
          <a:lstStyle>
            <a:lvl1pPr marL="257156" indent="-257156" algn="l" rtl="0" eaLnBrk="1" fontAlgn="base" hangingPunct="1">
              <a:spcBef>
                <a:spcPct val="20000"/>
              </a:spcBef>
              <a:spcAft>
                <a:spcPct val="0"/>
              </a:spcAft>
              <a:buFont typeface="Arial" panose="020B0604020202020204" pitchFamily="34" charset="0"/>
              <a:buChar char="•"/>
              <a:defRPr kumimoji="1" sz="2400" kern="1200">
                <a:solidFill>
                  <a:schemeClr val="tx1"/>
                </a:solidFill>
                <a:latin typeface="メイリオ" pitchFamily="50" charset="-128"/>
                <a:ea typeface="メイリオ" pitchFamily="50" charset="-128"/>
                <a:cs typeface="メイリオ" pitchFamily="50" charset="-128"/>
              </a:defRPr>
            </a:lvl1pPr>
            <a:lvl2pPr marL="557171" indent="-214298" algn="l" rtl="0" eaLnBrk="1" fontAlgn="base" hangingPunct="1">
              <a:spcBef>
                <a:spcPct val="20000"/>
              </a:spcBef>
              <a:spcAft>
                <a:spcPct val="0"/>
              </a:spcAft>
              <a:buFont typeface="Arial" panose="020B0604020202020204" pitchFamily="34" charset="0"/>
              <a:buChar char="–"/>
              <a:defRPr kumimoji="1" sz="2100" kern="1200">
                <a:solidFill>
                  <a:schemeClr val="tx1"/>
                </a:solidFill>
                <a:latin typeface="メイリオ" pitchFamily="50" charset="-128"/>
                <a:ea typeface="メイリオ" pitchFamily="50" charset="-128"/>
                <a:cs typeface="メイリオ" pitchFamily="50" charset="-128"/>
              </a:defRPr>
            </a:lvl2pPr>
            <a:lvl3pPr marL="857186" indent="-171438" algn="l" rtl="0" eaLnBrk="1" fontAlgn="base" hangingPunct="1">
              <a:spcBef>
                <a:spcPct val="20000"/>
              </a:spcBef>
              <a:spcAft>
                <a:spcPct val="0"/>
              </a:spcAft>
              <a:buFont typeface="Arial" panose="020B0604020202020204" pitchFamily="34" charset="0"/>
              <a:buChar char="•"/>
              <a:defRPr kumimoji="1" sz="1800" kern="1200">
                <a:solidFill>
                  <a:schemeClr val="tx1"/>
                </a:solidFill>
                <a:latin typeface="メイリオ" pitchFamily="50" charset="-128"/>
                <a:ea typeface="メイリオ" pitchFamily="50" charset="-128"/>
                <a:cs typeface="メイリオ" pitchFamily="50" charset="-128"/>
              </a:defRPr>
            </a:lvl3pPr>
            <a:lvl4pPr marL="1200060" indent="-171438" algn="l" rtl="0" eaLnBrk="1" fontAlgn="base" hangingPunct="1">
              <a:spcBef>
                <a:spcPct val="20000"/>
              </a:spcBef>
              <a:spcAft>
                <a:spcPct val="0"/>
              </a:spcAft>
              <a:buFont typeface="Arial" panose="020B0604020202020204" pitchFamily="34" charset="0"/>
              <a:buChar char="–"/>
              <a:defRPr kumimoji="1" sz="1500" kern="1200">
                <a:solidFill>
                  <a:schemeClr val="tx1"/>
                </a:solidFill>
                <a:latin typeface="メイリオ" pitchFamily="50" charset="-128"/>
                <a:ea typeface="メイリオ" pitchFamily="50" charset="-128"/>
                <a:cs typeface="メイリオ" pitchFamily="50" charset="-128"/>
              </a:defRPr>
            </a:lvl4pPr>
            <a:lvl5pPr marL="1542935" indent="-171438" algn="l" rtl="0" eaLnBrk="1" fontAlgn="base" hangingPunct="1">
              <a:spcBef>
                <a:spcPct val="20000"/>
              </a:spcBef>
              <a:spcAft>
                <a:spcPct val="0"/>
              </a:spcAft>
              <a:buFont typeface="Arial" panose="020B0604020202020204" pitchFamily="34" charset="0"/>
              <a:buChar char="»"/>
              <a:defRPr kumimoji="1" sz="1500" kern="1200">
                <a:solidFill>
                  <a:schemeClr val="tx1"/>
                </a:solidFill>
                <a:latin typeface="メイリオ" pitchFamily="50" charset="-128"/>
                <a:ea typeface="メイリオ" pitchFamily="50" charset="-128"/>
                <a:cs typeface="メイリオ" pitchFamily="50" charset="-128"/>
              </a:defRPr>
            </a:lvl5pPr>
            <a:lvl6pPr marL="1885809"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6pPr>
            <a:lvl7pPr marL="2228684"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7pPr>
            <a:lvl8pPr marL="2571558"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8pPr>
            <a:lvl9pPr marL="2914433"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9pPr>
          </a:lstStyle>
          <a:p>
            <a:pPr marL="0" indent="0">
              <a:buNone/>
            </a:pPr>
            <a:endParaRPr lang="ja-JP" altLang="en-US" sz="1867">
              <a:latin typeface="BIZ UDPGothic" panose="020B0400000000000000" pitchFamily="34" charset="-128"/>
              <a:ea typeface="BIZ UDPGothic" panose="020B0400000000000000" pitchFamily="34" charset="-128"/>
            </a:endParaRPr>
          </a:p>
        </p:txBody>
      </p:sp>
      <p:sp>
        <p:nvSpPr>
          <p:cNvPr id="3" name="タイトル 1">
            <a:extLst>
              <a:ext uri="{FF2B5EF4-FFF2-40B4-BE49-F238E27FC236}">
                <a16:creationId xmlns:a16="http://schemas.microsoft.com/office/drawing/2014/main" id="{8DEA37A2-3A7F-7969-7FFB-51547E5DA2E6}"/>
              </a:ext>
            </a:extLst>
          </p:cNvPr>
          <p:cNvSpPr>
            <a:spLocks noGrp="1"/>
          </p:cNvSpPr>
          <p:nvPr>
            <p:ph type="title"/>
          </p:nvPr>
        </p:nvSpPr>
        <p:spPr/>
        <p:txBody>
          <a:bodyPr>
            <a:normAutofit/>
          </a:bodyPr>
          <a:lstStyle/>
          <a:p>
            <a:r>
              <a:rPr kumimoji="1" lang="ja-JP" altLang="en-US"/>
              <a:t>研究データの取得・収集</a:t>
            </a:r>
          </a:p>
        </p:txBody>
      </p:sp>
      <p:sp>
        <p:nvSpPr>
          <p:cNvPr id="4" name="角丸四角形 10">
            <a:extLst>
              <a:ext uri="{FF2B5EF4-FFF2-40B4-BE49-F238E27FC236}">
                <a16:creationId xmlns:a16="http://schemas.microsoft.com/office/drawing/2014/main" id="{11A6E82C-899E-DA5F-49C9-F752F40D8BF0}"/>
              </a:ext>
            </a:extLst>
          </p:cNvPr>
          <p:cNvSpPr/>
          <p:nvPr/>
        </p:nvSpPr>
        <p:spPr>
          <a:xfrm>
            <a:off x="731617" y="5407764"/>
            <a:ext cx="10714604" cy="80021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67">
              <a:latin typeface="BIZ UDPGothic" panose="020B0400000000000000" pitchFamily="34" charset="-128"/>
              <a:ea typeface="BIZ UDPGothic" panose="020B0400000000000000" pitchFamily="34" charset="-128"/>
            </a:endParaRPr>
          </a:p>
        </p:txBody>
      </p:sp>
      <p:sp>
        <p:nvSpPr>
          <p:cNvPr id="5" name="角丸四角形 9">
            <a:extLst>
              <a:ext uri="{FF2B5EF4-FFF2-40B4-BE49-F238E27FC236}">
                <a16:creationId xmlns:a16="http://schemas.microsoft.com/office/drawing/2014/main" id="{0651CFAA-A54F-E3B2-2B6D-F4143287252C}"/>
              </a:ext>
            </a:extLst>
          </p:cNvPr>
          <p:cNvSpPr/>
          <p:nvPr/>
        </p:nvSpPr>
        <p:spPr>
          <a:xfrm>
            <a:off x="730271" y="2564303"/>
            <a:ext cx="10667391" cy="72607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67">
              <a:latin typeface="BIZ UDPGothic" panose="020B0400000000000000" pitchFamily="34" charset="-128"/>
              <a:ea typeface="BIZ UDPGothic" panose="020B0400000000000000" pitchFamily="34" charset="-128"/>
            </a:endParaRPr>
          </a:p>
        </p:txBody>
      </p:sp>
      <p:sp>
        <p:nvSpPr>
          <p:cNvPr id="6" name="角丸四角形 3">
            <a:extLst>
              <a:ext uri="{FF2B5EF4-FFF2-40B4-BE49-F238E27FC236}">
                <a16:creationId xmlns:a16="http://schemas.microsoft.com/office/drawing/2014/main" id="{E21430C3-0D27-FD96-8DEB-0CCAAA47CB50}"/>
              </a:ext>
            </a:extLst>
          </p:cNvPr>
          <p:cNvSpPr/>
          <p:nvPr/>
        </p:nvSpPr>
        <p:spPr>
          <a:xfrm>
            <a:off x="461933" y="4135727"/>
            <a:ext cx="4693668" cy="36301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867">
                <a:solidFill>
                  <a:schemeClr val="bg1"/>
                </a:solidFill>
                <a:latin typeface="BIZ UDPGothic" panose="020B0400000000000000" pitchFamily="34" charset="-128"/>
                <a:ea typeface="BIZ UDPGothic" panose="020B0400000000000000" pitchFamily="34" charset="-128"/>
              </a:rPr>
              <a:t>どのようにデータを収集・生成するのか</a:t>
            </a:r>
          </a:p>
        </p:txBody>
      </p:sp>
      <p:sp>
        <p:nvSpPr>
          <p:cNvPr id="7" name="角丸四角形 4">
            <a:extLst>
              <a:ext uri="{FF2B5EF4-FFF2-40B4-BE49-F238E27FC236}">
                <a16:creationId xmlns:a16="http://schemas.microsoft.com/office/drawing/2014/main" id="{4CF4778E-44E4-C29A-4430-794D6DCA22D2}"/>
              </a:ext>
            </a:extLst>
          </p:cNvPr>
          <p:cNvSpPr/>
          <p:nvPr/>
        </p:nvSpPr>
        <p:spPr>
          <a:xfrm>
            <a:off x="461933" y="1275500"/>
            <a:ext cx="4614796" cy="36844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867">
                <a:latin typeface="BIZ UDPGothic" panose="020B0400000000000000" pitchFamily="34" charset="-128"/>
                <a:ea typeface="BIZ UDPGothic" panose="020B0400000000000000" pitchFamily="34" charset="-128"/>
              </a:rPr>
              <a:t>どのようなデータを収集・生成するのか</a:t>
            </a:r>
          </a:p>
        </p:txBody>
      </p:sp>
      <p:sp>
        <p:nvSpPr>
          <p:cNvPr id="8" name="コンテンツ プレースホルダー 2">
            <a:extLst>
              <a:ext uri="{FF2B5EF4-FFF2-40B4-BE49-F238E27FC236}">
                <a16:creationId xmlns:a16="http://schemas.microsoft.com/office/drawing/2014/main" id="{E165CABB-1755-5364-C63B-6D6FC3390516}"/>
              </a:ext>
            </a:extLst>
          </p:cNvPr>
          <p:cNvSpPr txBox="1">
            <a:spLocks/>
          </p:cNvSpPr>
          <p:nvPr/>
        </p:nvSpPr>
        <p:spPr>
          <a:xfrm>
            <a:off x="815413" y="1220755"/>
            <a:ext cx="5692667" cy="540239"/>
          </a:xfrm>
          <a:prstGeom prst="rect">
            <a:avLst/>
          </a:prstGeom>
        </p:spPr>
        <p:txBody>
          <a:bodyPr vert="horz">
            <a:normAutofit/>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0" indent="0">
              <a:buNone/>
            </a:pPr>
            <a:endParaRPr lang="en-US" altLang="ja-JP" sz="1867">
              <a:latin typeface="BIZ UDPGothic" panose="020B0400000000000000" pitchFamily="34" charset="-128"/>
              <a:ea typeface="BIZ UDPGothic" panose="020B0400000000000000" pitchFamily="34" charset="-128"/>
            </a:endParaRPr>
          </a:p>
        </p:txBody>
      </p:sp>
      <p:sp>
        <p:nvSpPr>
          <p:cNvPr id="11" name="テキスト ボックス 10">
            <a:extLst>
              <a:ext uri="{FF2B5EF4-FFF2-40B4-BE49-F238E27FC236}">
                <a16:creationId xmlns:a16="http://schemas.microsoft.com/office/drawing/2014/main" id="{4AC236A6-17B9-3D54-1115-ED9BA8514371}"/>
              </a:ext>
            </a:extLst>
          </p:cNvPr>
          <p:cNvSpPr txBox="1"/>
          <p:nvPr/>
        </p:nvSpPr>
        <p:spPr>
          <a:xfrm>
            <a:off x="730269" y="6336640"/>
            <a:ext cx="10667392" cy="461665"/>
          </a:xfrm>
          <a:prstGeom prst="rect">
            <a:avLst/>
          </a:prstGeom>
          <a:solidFill>
            <a:srgbClr val="EAEAEA"/>
          </a:solidFill>
        </p:spPr>
        <p:txBody>
          <a:bodyPr wrap="square" rtlCol="0">
            <a:spAutoFit/>
          </a:bodyPr>
          <a:lstStyle/>
          <a:p>
            <a:r>
              <a:rPr lang="ja-JP" altLang="en-US" sz="1200">
                <a:latin typeface="BIZ UDPGothic" panose="020B0400000000000000" pitchFamily="34" charset="-128"/>
                <a:ea typeface="BIZ UDPGothic" panose="020B0400000000000000" pitchFamily="34" charset="-128"/>
              </a:rPr>
              <a:t>吉田幸苗</a:t>
            </a:r>
            <a:r>
              <a:rPr lang="en-US" altLang="ja-JP" sz="1200">
                <a:latin typeface="BIZ UDPGothic" panose="020B0400000000000000" pitchFamily="34" charset="-128"/>
                <a:ea typeface="BIZ UDPGothic" panose="020B0400000000000000" pitchFamily="34" charset="-128"/>
              </a:rPr>
              <a:t> 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2021, 2, 10</a:t>
            </a:r>
            <a:r>
              <a:rPr lang="ja-JP" altLang="en-US" sz="1200">
                <a:latin typeface="BIZ UDPGothic" panose="020B0400000000000000" pitchFamily="34" charset="-128"/>
                <a:ea typeface="BIZ UDPGothic" panose="020B0400000000000000" pitchFamily="34" charset="-128"/>
              </a:rPr>
              <a:t>）「研究データ管理サービスの設計と実践</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a:latin typeface="BIZ UDPGothic" panose="020B0400000000000000" pitchFamily="34" charset="-128"/>
                <a:ea typeface="BIZ UDPGothic" panose="020B0400000000000000" pitchFamily="34" charset="-128"/>
              </a:rPr>
              <a:t>3</a:t>
            </a:r>
            <a:r>
              <a:rPr lang="ja-JP" altLang="en-US" sz="1200">
                <a:latin typeface="BIZ UDPGothic" panose="020B0400000000000000" pitchFamily="34" charset="-128"/>
                <a:ea typeface="BIZ UDPGothic" panose="020B0400000000000000" pitchFamily="34" charset="-128"/>
              </a:rPr>
              <a:t>章</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a:latin typeface="BIZ UDPGothic" panose="020B0400000000000000" pitchFamily="34" charset="-128"/>
                <a:ea typeface="BIZ UDPGothic" panose="020B0400000000000000" pitchFamily="34" charset="-128"/>
              </a:rPr>
              <a:t>2</a:t>
            </a:r>
            <a:r>
              <a:rPr lang="ja-JP" altLang="en-US" sz="1200">
                <a:latin typeface="BIZ UDPGothic" panose="020B0400000000000000" pitchFamily="34" charset="-128"/>
                <a:ea typeface="BIZ UDPGothic" panose="020B0400000000000000" pitchFamily="34" charset="-128"/>
              </a:rPr>
              <a:t>版」</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教材「研究データ管理サービスの設計と実践」</a:t>
            </a:r>
            <a:r>
              <a:rPr lang="en-US" altLang="ja-JP" sz="1200">
                <a:latin typeface="BIZ UDPGothic" panose="020B0400000000000000" pitchFamily="34" charset="-128"/>
                <a:ea typeface="BIZ UDPGothic" panose="020B0400000000000000" pitchFamily="34" charset="-128"/>
              </a:rPr>
              <a:t>』, p.23. </a:t>
            </a:r>
            <a:r>
              <a:rPr lang="en-US" altLang="ja-JP" sz="1200">
                <a:latin typeface="BIZ UDPGothic" panose="020B0400000000000000" pitchFamily="34" charset="-128"/>
                <a:ea typeface="BIZ UDPGothic" panose="020B0400000000000000" pitchFamily="34" charset="-128"/>
                <a:hlinkClick r:id="rId3"/>
              </a:rPr>
              <a:t>https://jpcoar.repo.nii.ac.jp/records/607</a:t>
            </a:r>
            <a:endParaRPr lang="ja-JP" altLang="en-US" sz="1200">
              <a:latin typeface="BIZ UDPGothic" panose="020B0400000000000000" pitchFamily="34" charset="-128"/>
              <a:ea typeface="BIZ UDPGothic" panose="020B0400000000000000" pitchFamily="34" charset="-128"/>
            </a:endParaRPr>
          </a:p>
        </p:txBody>
      </p:sp>
      <p:sp>
        <p:nvSpPr>
          <p:cNvPr id="12" name="テキスト ボックス 11">
            <a:extLst>
              <a:ext uri="{FF2B5EF4-FFF2-40B4-BE49-F238E27FC236}">
                <a16:creationId xmlns:a16="http://schemas.microsoft.com/office/drawing/2014/main" id="{2383CBF4-49E7-8631-39B4-2B8D4B421D3C}"/>
              </a:ext>
            </a:extLst>
          </p:cNvPr>
          <p:cNvSpPr txBox="1"/>
          <p:nvPr/>
        </p:nvSpPr>
        <p:spPr>
          <a:xfrm>
            <a:off x="788757" y="2546932"/>
            <a:ext cx="10543944" cy="769634"/>
          </a:xfrm>
          <a:prstGeom prst="rect">
            <a:avLst/>
          </a:prstGeom>
          <a:noFill/>
        </p:spPr>
        <p:txBody>
          <a:bodyPr wrap="square">
            <a:spAutoFit/>
          </a:bodyPr>
          <a:lstStyle/>
          <a:p>
            <a:r>
              <a:rPr lang="ja-JP" altLang="en-US" sz="1467">
                <a:latin typeface="BIZ UDPGothic" panose="020B0400000000000000" pitchFamily="34" charset="-128"/>
                <a:ea typeface="BIZ UDPGothic" panose="020B0400000000000000" pitchFamily="34" charset="-128"/>
              </a:rPr>
              <a:t>データの種別は概ね下記のいずれかに分類</a:t>
            </a:r>
          </a:p>
          <a:p>
            <a:r>
              <a:rPr lang="ja-JP" altLang="en-US" sz="1467">
                <a:latin typeface="BIZ UDPGothic" panose="020B0400000000000000" pitchFamily="34" charset="-128"/>
                <a:ea typeface="BIZ UDPGothic" panose="020B0400000000000000" pitchFamily="34" charset="-128"/>
              </a:rPr>
              <a:t>集計データ、臨床試験データ、編集データ、符号化データ、実験データ、地理空間データ、測定・評価データ、観測データ、記録データ、シミュレーションデータ、調査データ</a:t>
            </a:r>
          </a:p>
        </p:txBody>
      </p:sp>
      <p:sp>
        <p:nvSpPr>
          <p:cNvPr id="15" name="テキスト ボックス 14">
            <a:extLst>
              <a:ext uri="{FF2B5EF4-FFF2-40B4-BE49-F238E27FC236}">
                <a16:creationId xmlns:a16="http://schemas.microsoft.com/office/drawing/2014/main" id="{652126FA-E7A8-C0D5-7682-AD9A4E577028}"/>
              </a:ext>
            </a:extLst>
          </p:cNvPr>
          <p:cNvSpPr txBox="1"/>
          <p:nvPr/>
        </p:nvSpPr>
        <p:spPr>
          <a:xfrm>
            <a:off x="803305" y="3477322"/>
            <a:ext cx="10667392" cy="461665"/>
          </a:xfrm>
          <a:prstGeom prst="rect">
            <a:avLst/>
          </a:prstGeom>
          <a:solidFill>
            <a:srgbClr val="EAEAEA"/>
          </a:solidFill>
        </p:spPr>
        <p:txBody>
          <a:bodyPr wrap="square" rtlCol="0">
            <a:spAutoFit/>
          </a:bodyPr>
          <a:lstStyle/>
          <a:p>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JPCOAR</a:t>
            </a:r>
            <a:r>
              <a:rPr lang="ja-JP" altLang="en-US" sz="1200">
                <a:latin typeface="BIZ UDPGothic" panose="020B0400000000000000" pitchFamily="34" charset="-128"/>
                <a:ea typeface="BIZ UDPGothic" panose="020B0400000000000000" pitchFamily="34" charset="-128"/>
              </a:rPr>
              <a:t>スキーマガイドライン」に基づく研究データの</a:t>
            </a:r>
            <a:r>
              <a:rPr lang="en-US" altLang="ja-JP" sz="1200">
                <a:latin typeface="BIZ UDPGothic" panose="020B0400000000000000" pitchFamily="34" charset="-128"/>
                <a:ea typeface="BIZ UDPGothic" panose="020B0400000000000000" pitchFamily="34" charset="-128"/>
              </a:rPr>
              <a:t>dataset</a:t>
            </a:r>
            <a:r>
              <a:rPr lang="ja-JP" altLang="en-US" sz="1200">
                <a:latin typeface="BIZ UDPGothic" panose="020B0400000000000000" pitchFamily="34" charset="-128"/>
                <a:ea typeface="BIZ UDPGothic" panose="020B0400000000000000" pitchFamily="34" charset="-128"/>
              </a:rPr>
              <a:t>区分に関しては、</a:t>
            </a:r>
            <a:r>
              <a:rPr lang="en-US" altLang="ja-JP" sz="1200">
                <a:latin typeface="BIZ UDPGothic" panose="020B0400000000000000" pitchFamily="34" charset="-128"/>
                <a:ea typeface="BIZ UDPGothic" panose="020B0400000000000000" pitchFamily="34" charset="-128"/>
              </a:rPr>
              <a:t>Cf., </a:t>
            </a:r>
            <a:r>
              <a:rPr lang="ja-JP" altLang="en-US" sz="1200">
                <a:latin typeface="BIZ UDPGothic" panose="020B0400000000000000" pitchFamily="34" charset="-128"/>
                <a:ea typeface="BIZ UDPGothic" panose="020B0400000000000000" pitchFamily="34" charset="-128"/>
              </a:rPr>
              <a:t>オープンアクセスリポジトリ推進協会（</a:t>
            </a:r>
            <a:r>
              <a:rPr lang="en-US" altLang="ja-JP" sz="1200">
                <a:latin typeface="BIZ UDPGothic" panose="020B0400000000000000" pitchFamily="34" charset="-128"/>
                <a:ea typeface="BIZ UDPGothic" panose="020B0400000000000000" pitchFamily="34" charset="-128"/>
              </a:rPr>
              <a:t>2019, 11, 27</a:t>
            </a:r>
            <a:r>
              <a:rPr lang="ja-JP" altLang="en-US" sz="1200">
                <a:latin typeface="BIZ UDPGothic" panose="020B0400000000000000" pitchFamily="34" charset="-128"/>
                <a:ea typeface="BIZ UDPGothic" panose="020B0400000000000000" pitchFamily="34" charset="-128"/>
              </a:rPr>
              <a:t>）「資源タイプ語彙別表」</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https://schema.irdb.nii.ac.jp/ja/2.0/resource_type_vocabulary</a:t>
            </a:r>
            <a:r>
              <a:rPr lang="ja-JP" altLang="en-US" sz="1200">
                <a:latin typeface="BIZ UDPGothic" panose="020B0400000000000000" pitchFamily="34" charset="-128"/>
                <a:ea typeface="BIZ UDPGothic" panose="020B0400000000000000" pitchFamily="34" charset="-128"/>
              </a:rPr>
              <a:t>　</a:t>
            </a:r>
            <a:endParaRPr lang="en-US" altLang="ja-JP" sz="1200">
              <a:latin typeface="BIZ UDPGothic" panose="020B0400000000000000" pitchFamily="34" charset="-128"/>
              <a:ea typeface="BIZ UDPGothic" panose="020B0400000000000000" pitchFamily="34" charset="-128"/>
            </a:endParaRPr>
          </a:p>
        </p:txBody>
      </p:sp>
      <p:sp>
        <p:nvSpPr>
          <p:cNvPr id="24" name="テキスト ボックス 23">
            <a:extLst>
              <a:ext uri="{FF2B5EF4-FFF2-40B4-BE49-F238E27FC236}">
                <a16:creationId xmlns:a16="http://schemas.microsoft.com/office/drawing/2014/main" id="{621325E6-38EA-2BE3-3834-8F075BD01A2D}"/>
              </a:ext>
            </a:extLst>
          </p:cNvPr>
          <p:cNvSpPr txBox="1"/>
          <p:nvPr/>
        </p:nvSpPr>
        <p:spPr>
          <a:xfrm>
            <a:off x="742893" y="5394214"/>
            <a:ext cx="10838308" cy="769634"/>
          </a:xfrm>
          <a:prstGeom prst="rect">
            <a:avLst/>
          </a:prstGeom>
          <a:noFill/>
        </p:spPr>
        <p:txBody>
          <a:bodyPr wrap="square">
            <a:spAutoFit/>
          </a:bodyPr>
          <a:lstStyle/>
          <a:p>
            <a:pPr marL="228594" indent="-228594">
              <a:buFont typeface="Arial" panose="020B0604020202020204" pitchFamily="34" charset="0"/>
              <a:buChar char="•"/>
            </a:pPr>
            <a:r>
              <a:rPr lang="ja-JP" altLang="en-US" sz="1467">
                <a:latin typeface="BIZ UDPGothic" panose="020B0400000000000000" pitchFamily="34" charset="-128"/>
                <a:ea typeface="BIZ UDPGothic" panose="020B0400000000000000" pitchFamily="34" charset="-128"/>
                <a:cs typeface="Source Han Sans JP Normal"/>
              </a:rPr>
              <a:t>関係する法令、学内規則、研究倫理その他の規範の遵守</a:t>
            </a:r>
            <a:endParaRPr lang="en-US" altLang="ja-JP" sz="1467">
              <a:latin typeface="BIZ UDPGothic" panose="020B0400000000000000" pitchFamily="34" charset="-128"/>
              <a:ea typeface="BIZ UDPGothic" panose="020B0400000000000000" pitchFamily="34" charset="-128"/>
              <a:cs typeface="Source Han Sans JP Normal"/>
            </a:endParaRPr>
          </a:p>
          <a:p>
            <a:pPr marL="228594" indent="-228594">
              <a:buFont typeface="Arial" panose="020B0604020202020204" pitchFamily="34" charset="0"/>
              <a:buChar char="•"/>
            </a:pPr>
            <a:r>
              <a:rPr lang="en-US" altLang="ja-JP" sz="1467">
                <a:latin typeface="BIZ UDPGothic" panose="020B0400000000000000" pitchFamily="34" charset="-128"/>
                <a:ea typeface="BIZ UDPGothic" panose="020B0400000000000000" pitchFamily="34" charset="-128"/>
              </a:rPr>
              <a:t>FAIR</a:t>
            </a:r>
            <a:r>
              <a:rPr lang="ja-JP" altLang="en-US" sz="1467">
                <a:latin typeface="BIZ UDPGothic" panose="020B0400000000000000" pitchFamily="34" charset="-128"/>
                <a:ea typeface="BIZ UDPGothic" panose="020B0400000000000000" pitchFamily="34" charset="-128"/>
              </a:rPr>
              <a:t>原則に則り</a:t>
            </a:r>
            <a:r>
              <a:rPr lang="ja-JP" altLang="en-US" sz="1467">
                <a:latin typeface="BIZ UDPGothic" panose="020B0400000000000000" pitchFamily="34" charset="-128"/>
                <a:ea typeface="BIZ UDPGothic" panose="020B0400000000000000" pitchFamily="34" charset="-128"/>
                <a:cs typeface="Source Han Sans JP Normal"/>
              </a:rPr>
              <a:t>データ来歴を明らかにした上で保存</a:t>
            </a:r>
            <a:endParaRPr lang="en-US" altLang="ja-JP" sz="1467">
              <a:latin typeface="BIZ UDPGothic" panose="020B0400000000000000" pitchFamily="34" charset="-128"/>
              <a:ea typeface="BIZ UDPGothic" panose="020B0400000000000000" pitchFamily="34" charset="-128"/>
              <a:cs typeface="Source Han Sans JP Normal"/>
            </a:endParaRPr>
          </a:p>
          <a:p>
            <a:pPr marL="228594" indent="-228594">
              <a:buFont typeface="Arial" panose="020B0604020202020204" pitchFamily="34" charset="0"/>
              <a:buChar char="•"/>
            </a:pPr>
            <a:r>
              <a:rPr lang="ja-JP" altLang="en-US" sz="1467">
                <a:latin typeface="BIZ UDPGothic" panose="020B0400000000000000" pitchFamily="34" charset="-128"/>
                <a:ea typeface="BIZ UDPGothic" panose="020B0400000000000000" pitchFamily="34" charset="-128"/>
                <a:cs typeface="Source Han Sans JP Normal"/>
              </a:rPr>
              <a:t>保存期間終了後には適切に</a:t>
            </a:r>
            <a:r>
              <a:rPr lang="ja-JP" altLang="en-US" sz="1467">
                <a:latin typeface="BIZ UDPGothic" panose="020B0400000000000000" pitchFamily="34" charset="-128"/>
                <a:ea typeface="BIZ UDPGothic" panose="020B0400000000000000" pitchFamily="34" charset="-128"/>
              </a:rPr>
              <a:t>分類（保存する研究データ、破棄する研究データなど）・保存し、適切な処理が必要</a:t>
            </a:r>
          </a:p>
        </p:txBody>
      </p:sp>
      <p:sp>
        <p:nvSpPr>
          <p:cNvPr id="21" name="テキスト ボックス 20">
            <a:extLst>
              <a:ext uri="{FF2B5EF4-FFF2-40B4-BE49-F238E27FC236}">
                <a16:creationId xmlns:a16="http://schemas.microsoft.com/office/drawing/2014/main" id="{D5BB4D15-BD0A-4CC8-4AE1-FDE237B9E629}"/>
              </a:ext>
            </a:extLst>
          </p:cNvPr>
          <p:cNvSpPr txBox="1"/>
          <p:nvPr/>
        </p:nvSpPr>
        <p:spPr>
          <a:xfrm>
            <a:off x="775068" y="1663027"/>
            <a:ext cx="7355080" cy="830997"/>
          </a:xfrm>
          <a:prstGeom prst="rect">
            <a:avLst/>
          </a:prstGeom>
          <a:noFill/>
        </p:spPr>
        <p:txBody>
          <a:bodyPr wrap="square">
            <a:spAutoFit/>
          </a:bodyPr>
          <a:lstStyle/>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データの種別、フォーマット、容量 </a:t>
            </a:r>
            <a:r>
              <a:rPr lang="en-US" altLang="ja-JP" sz="1600">
                <a:latin typeface="BIZ UDPGothic" panose="020B0400000000000000" pitchFamily="34" charset="-128"/>
                <a:ea typeface="BIZ UDPGothic" panose="020B0400000000000000" pitchFamily="34" charset="-128"/>
              </a:rPr>
              <a:t>etc.</a:t>
            </a:r>
          </a:p>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フォーマットやソフトウェアのデータ共有・長期アクセスへの適性</a:t>
            </a:r>
          </a:p>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再利用できる既存のデータの有無</a:t>
            </a:r>
          </a:p>
        </p:txBody>
      </p:sp>
      <p:sp>
        <p:nvSpPr>
          <p:cNvPr id="22" name="テキスト ボックス 21">
            <a:extLst>
              <a:ext uri="{FF2B5EF4-FFF2-40B4-BE49-F238E27FC236}">
                <a16:creationId xmlns:a16="http://schemas.microsoft.com/office/drawing/2014/main" id="{40EB5949-6EA8-D9E4-EA3F-44663D491079}"/>
              </a:ext>
            </a:extLst>
          </p:cNvPr>
          <p:cNvSpPr txBox="1"/>
          <p:nvPr/>
        </p:nvSpPr>
        <p:spPr>
          <a:xfrm>
            <a:off x="775068" y="4487406"/>
            <a:ext cx="7355080" cy="830997"/>
          </a:xfrm>
          <a:prstGeom prst="rect">
            <a:avLst/>
          </a:prstGeom>
          <a:noFill/>
        </p:spPr>
        <p:txBody>
          <a:bodyPr wrap="square">
            <a:spAutoFit/>
          </a:bodyPr>
          <a:lstStyle/>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用いる標準や方法論</a:t>
            </a:r>
          </a:p>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フォルダやファイルの構造化の方法</a:t>
            </a:r>
          </a:p>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バージョン管理の方法</a:t>
            </a:r>
          </a:p>
        </p:txBody>
      </p:sp>
    </p:spTree>
    <p:extLst>
      <p:ext uri="{BB962C8B-B14F-4D97-AF65-F5344CB8AC3E}">
        <p14:creationId xmlns:p14="http://schemas.microsoft.com/office/powerpoint/2010/main" val="2099515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1703513" y="44624"/>
            <a:ext cx="1970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3.1 </a:t>
            </a:r>
            <a:r>
              <a:rPr kumimoji="1" lang="ja-JP" altLang="en-US"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フォルダ構造</a:t>
            </a:r>
          </a:p>
        </p:txBody>
      </p:sp>
      <p:sp>
        <p:nvSpPr>
          <p:cNvPr id="4" name="タイトル 1">
            <a:extLst>
              <a:ext uri="{FF2B5EF4-FFF2-40B4-BE49-F238E27FC236}">
                <a16:creationId xmlns:a16="http://schemas.microsoft.com/office/drawing/2014/main" id="{2BD1DD65-C76A-A1CD-55A2-AE96EFC8DA87}"/>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研究データの取得・収集</a:t>
            </a:r>
          </a:p>
        </p:txBody>
      </p:sp>
      <p:pic>
        <p:nvPicPr>
          <p:cNvPr id="13" name="図 12">
            <a:extLst>
              <a:ext uri="{FF2B5EF4-FFF2-40B4-BE49-F238E27FC236}">
                <a16:creationId xmlns:a16="http://schemas.microsoft.com/office/drawing/2014/main" id="{F86CEA5F-76B4-94D3-F902-94596BACC68B}"/>
              </a:ext>
            </a:extLst>
          </p:cNvPr>
          <p:cNvPicPr>
            <a:picLocks noChangeAspect="1"/>
          </p:cNvPicPr>
          <p:nvPr/>
        </p:nvPicPr>
        <p:blipFill>
          <a:blip r:embed="rId3"/>
          <a:srcRect r="1141" b="1641"/>
          <a:stretch/>
        </p:blipFill>
        <p:spPr>
          <a:xfrm>
            <a:off x="2688719" y="1169368"/>
            <a:ext cx="6791658" cy="5067944"/>
          </a:xfrm>
          <a:prstGeom prst="rect">
            <a:avLst/>
          </a:prstGeom>
          <a:ln>
            <a:solidFill>
              <a:schemeClr val="bg1">
                <a:lumMod val="85000"/>
              </a:schemeClr>
            </a:solidFill>
          </a:ln>
        </p:spPr>
      </p:pic>
      <p:sp>
        <p:nvSpPr>
          <p:cNvPr id="14" name="テキスト ボックス 13">
            <a:extLst>
              <a:ext uri="{FF2B5EF4-FFF2-40B4-BE49-F238E27FC236}">
                <a16:creationId xmlns:a16="http://schemas.microsoft.com/office/drawing/2014/main" id="{C0295D9F-D5A8-3CD0-5613-F272AE6B1230}"/>
              </a:ext>
            </a:extLst>
          </p:cNvPr>
          <p:cNvSpPr txBox="1"/>
          <p:nvPr/>
        </p:nvSpPr>
        <p:spPr>
          <a:xfrm>
            <a:off x="-160" y="6423719"/>
            <a:ext cx="12192000" cy="461665"/>
          </a:xfrm>
          <a:prstGeom prst="rect">
            <a:avLst/>
          </a:prstGeom>
          <a:solidFill>
            <a:srgbClr val="EAEAEA"/>
          </a:solidFill>
        </p:spPr>
        <p:txBody>
          <a:bodyPr wrap="square" rtlCol="0">
            <a:spAutoFit/>
          </a:bodyPr>
          <a:lstStyle/>
          <a:p>
            <a:r>
              <a:rPr lang="ja-JP" altLang="en-US" sz="120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200">
                <a:latin typeface="BIZ UDPGothic" panose="020B0400000000000000" pitchFamily="34" charset="-128"/>
                <a:ea typeface="BIZ UDPGothic" panose="020B0400000000000000" pitchFamily="34" charset="-128"/>
              </a:rPr>
              <a:t>, </a:t>
            </a:r>
            <a:r>
              <a:rPr lang="zh-TW" altLang="en-US" sz="1200">
                <a:latin typeface="BIZ UDPGothic" panose="020B0400000000000000" pitchFamily="34" charset="-128"/>
                <a:ea typeface="BIZ UDPGothic" panose="020B0400000000000000" pitchFamily="34" charset="-128"/>
              </a:rPr>
              <a:t>九州大学附属図書館図書館</a:t>
            </a:r>
            <a:r>
              <a:rPr lang="en-US" altLang="zh-TW" sz="1200">
                <a:latin typeface="BIZ UDPGothic" panose="020B0400000000000000" pitchFamily="34" charset="-128"/>
                <a:ea typeface="BIZ UDPGothic" panose="020B0400000000000000" pitchFamily="34" charset="-128"/>
              </a:rPr>
              <a:t>DX</a:t>
            </a:r>
            <a:r>
              <a:rPr lang="zh-TW" altLang="en-US" sz="1200">
                <a:latin typeface="BIZ UDPGothic" panose="020B0400000000000000" pitchFamily="34" charset="-128"/>
                <a:ea typeface="BIZ UDPGothic" panose="020B0400000000000000" pitchFamily="34" charset="-128"/>
              </a:rPr>
              <a:t>支援室</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2023, 08</a:t>
            </a:r>
            <a:r>
              <a:rPr lang="ja-JP" altLang="en-US" sz="1200">
                <a:latin typeface="BIZ UDPGothic" panose="020B0400000000000000" pitchFamily="34" charset="-128"/>
                <a:ea typeface="BIZ UDPGothic" panose="020B0400000000000000" pitchFamily="34" charset="-128"/>
              </a:rPr>
              <a:t>）「はじめよう、研究データ管理」</a:t>
            </a:r>
            <a:r>
              <a:rPr lang="en-US" altLang="ja-JP" sz="1200">
                <a:latin typeface="BIZ UDPGothic" panose="020B0400000000000000" pitchFamily="34" charset="-128"/>
                <a:ea typeface="BIZ UDPGothic" panose="020B0400000000000000" pitchFamily="34" charset="-128"/>
              </a:rPr>
              <a:t>, 3_</a:t>
            </a:r>
            <a:r>
              <a:rPr lang="ja-JP" altLang="en-US" sz="1200">
                <a:latin typeface="BIZ UDPGothic" panose="020B0400000000000000" pitchFamily="34" charset="-128"/>
                <a:ea typeface="BIZ UDPGothic" panose="020B0400000000000000" pitchFamily="34" charset="-128"/>
              </a:rPr>
              <a:t>研究データの整理法</a:t>
            </a:r>
            <a:r>
              <a:rPr lang="en-US" altLang="ja-JP" sz="1200">
                <a:latin typeface="BIZ UDPGothic" panose="020B0400000000000000" pitchFamily="34" charset="-128"/>
                <a:ea typeface="BIZ UDPGothic" panose="020B0400000000000000" pitchFamily="34" charset="-128"/>
              </a:rPr>
              <a:t>_202407</a:t>
            </a:r>
            <a:r>
              <a:rPr lang="ja-JP" altLang="en-US" sz="1200">
                <a:latin typeface="BIZ UDPGothic" panose="020B0400000000000000" pitchFamily="34" charset="-128"/>
                <a:ea typeface="BIZ UDPGothic" panose="020B0400000000000000" pitchFamily="34" charset="-128"/>
              </a:rPr>
              <a:t>改訂</a:t>
            </a:r>
            <a:r>
              <a:rPr lang="en-US" altLang="ja-JP" sz="1200">
                <a:latin typeface="BIZ UDPGothic" panose="020B0400000000000000" pitchFamily="34" charset="-128"/>
                <a:ea typeface="BIZ UDPGothic" panose="020B0400000000000000" pitchFamily="34" charset="-128"/>
              </a:rPr>
              <a:t>, p.</a:t>
            </a:r>
            <a:r>
              <a:rPr lang="ja-JP" altLang="en-US" sz="1200">
                <a:latin typeface="BIZ UDPGothic" panose="020B0400000000000000" pitchFamily="34" charset="-128"/>
                <a:ea typeface="BIZ UDPGothic" panose="020B0400000000000000" pitchFamily="34" charset="-128"/>
              </a:rPr>
              <a:t>２</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https://doi.org/10.15017/6796147</a:t>
            </a:r>
            <a:endParaRPr lang="en-US" altLang="ja-JP" sz="12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2083592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1703513" y="44624"/>
            <a:ext cx="1970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3.1 </a:t>
            </a:r>
            <a:r>
              <a:rPr kumimoji="1" lang="ja-JP" altLang="en-US"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フォルダ構造</a:t>
            </a:r>
          </a:p>
        </p:txBody>
      </p:sp>
      <p:sp>
        <p:nvSpPr>
          <p:cNvPr id="2" name="タイトル 1">
            <a:extLst>
              <a:ext uri="{FF2B5EF4-FFF2-40B4-BE49-F238E27FC236}">
                <a16:creationId xmlns:a16="http://schemas.microsoft.com/office/drawing/2014/main" id="{F33072CD-8D22-564B-5773-4DA7A5C69E55}"/>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研究データの取得・収集</a:t>
            </a:r>
          </a:p>
        </p:txBody>
      </p:sp>
      <p:pic>
        <p:nvPicPr>
          <p:cNvPr id="13" name="図 12">
            <a:extLst>
              <a:ext uri="{FF2B5EF4-FFF2-40B4-BE49-F238E27FC236}">
                <a16:creationId xmlns:a16="http://schemas.microsoft.com/office/drawing/2014/main" id="{C1C0C24A-E1DD-ABC6-5FF4-08472005F903}"/>
              </a:ext>
            </a:extLst>
          </p:cNvPr>
          <p:cNvPicPr>
            <a:picLocks noChangeAspect="1"/>
          </p:cNvPicPr>
          <p:nvPr/>
        </p:nvPicPr>
        <p:blipFill>
          <a:blip r:embed="rId3"/>
          <a:srcRect b="807"/>
          <a:stretch/>
        </p:blipFill>
        <p:spPr>
          <a:xfrm>
            <a:off x="2761213" y="1196752"/>
            <a:ext cx="6829925" cy="5110939"/>
          </a:xfrm>
          <a:prstGeom prst="rect">
            <a:avLst/>
          </a:prstGeom>
          <a:ln>
            <a:solidFill>
              <a:schemeClr val="bg1">
                <a:lumMod val="85000"/>
              </a:schemeClr>
            </a:solidFill>
          </a:ln>
        </p:spPr>
      </p:pic>
      <p:sp>
        <p:nvSpPr>
          <p:cNvPr id="14" name="テキスト ボックス 13">
            <a:extLst>
              <a:ext uri="{FF2B5EF4-FFF2-40B4-BE49-F238E27FC236}">
                <a16:creationId xmlns:a16="http://schemas.microsoft.com/office/drawing/2014/main" id="{9DF0B781-EA69-C37E-4187-BCA22FD17627}"/>
              </a:ext>
            </a:extLst>
          </p:cNvPr>
          <p:cNvSpPr txBox="1"/>
          <p:nvPr/>
        </p:nvSpPr>
        <p:spPr>
          <a:xfrm>
            <a:off x="-160" y="6423719"/>
            <a:ext cx="12192000" cy="461665"/>
          </a:xfrm>
          <a:prstGeom prst="rect">
            <a:avLst/>
          </a:prstGeom>
          <a:solidFill>
            <a:srgbClr val="EAEAEA"/>
          </a:solidFill>
        </p:spPr>
        <p:txBody>
          <a:bodyPr wrap="square" rtlCol="0">
            <a:spAutoFit/>
          </a:bodyPr>
          <a:lstStyle/>
          <a:p>
            <a:r>
              <a:rPr lang="ja-JP" altLang="en-US" sz="120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200">
                <a:latin typeface="BIZ UDPGothic" panose="020B0400000000000000" pitchFamily="34" charset="-128"/>
                <a:ea typeface="BIZ UDPGothic" panose="020B0400000000000000" pitchFamily="34" charset="-128"/>
              </a:rPr>
              <a:t>, </a:t>
            </a:r>
            <a:r>
              <a:rPr lang="zh-TW" altLang="en-US" sz="1200">
                <a:latin typeface="BIZ UDPGothic" panose="020B0400000000000000" pitchFamily="34" charset="-128"/>
                <a:ea typeface="BIZ UDPGothic" panose="020B0400000000000000" pitchFamily="34" charset="-128"/>
              </a:rPr>
              <a:t>九州大学附属図書館図書館</a:t>
            </a:r>
            <a:r>
              <a:rPr lang="en-US" altLang="zh-TW" sz="1200">
                <a:latin typeface="BIZ UDPGothic" panose="020B0400000000000000" pitchFamily="34" charset="-128"/>
                <a:ea typeface="BIZ UDPGothic" panose="020B0400000000000000" pitchFamily="34" charset="-128"/>
              </a:rPr>
              <a:t>DX</a:t>
            </a:r>
            <a:r>
              <a:rPr lang="zh-TW" altLang="en-US" sz="1200">
                <a:latin typeface="BIZ UDPGothic" panose="020B0400000000000000" pitchFamily="34" charset="-128"/>
                <a:ea typeface="BIZ UDPGothic" panose="020B0400000000000000" pitchFamily="34" charset="-128"/>
              </a:rPr>
              <a:t>支援室</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2023, 08</a:t>
            </a:r>
            <a:r>
              <a:rPr lang="ja-JP" altLang="en-US" sz="1200">
                <a:latin typeface="BIZ UDPGothic" panose="020B0400000000000000" pitchFamily="34" charset="-128"/>
                <a:ea typeface="BIZ UDPGothic" panose="020B0400000000000000" pitchFamily="34" charset="-128"/>
              </a:rPr>
              <a:t>）「はじめよう、研究データ管理」</a:t>
            </a:r>
            <a:r>
              <a:rPr lang="en-US" altLang="ja-JP" sz="1200">
                <a:latin typeface="BIZ UDPGothic" panose="020B0400000000000000" pitchFamily="34" charset="-128"/>
                <a:ea typeface="BIZ UDPGothic" panose="020B0400000000000000" pitchFamily="34" charset="-128"/>
              </a:rPr>
              <a:t>, 3_</a:t>
            </a:r>
            <a:r>
              <a:rPr lang="ja-JP" altLang="en-US" sz="1200">
                <a:latin typeface="BIZ UDPGothic" panose="020B0400000000000000" pitchFamily="34" charset="-128"/>
                <a:ea typeface="BIZ UDPGothic" panose="020B0400000000000000" pitchFamily="34" charset="-128"/>
              </a:rPr>
              <a:t>研究データの整理法</a:t>
            </a:r>
            <a:r>
              <a:rPr lang="en-US" altLang="ja-JP" sz="1200">
                <a:latin typeface="BIZ UDPGothic" panose="020B0400000000000000" pitchFamily="34" charset="-128"/>
                <a:ea typeface="BIZ UDPGothic" panose="020B0400000000000000" pitchFamily="34" charset="-128"/>
              </a:rPr>
              <a:t>_202407</a:t>
            </a:r>
            <a:r>
              <a:rPr lang="ja-JP" altLang="en-US" sz="1200">
                <a:latin typeface="BIZ UDPGothic" panose="020B0400000000000000" pitchFamily="34" charset="-128"/>
                <a:ea typeface="BIZ UDPGothic" panose="020B0400000000000000" pitchFamily="34" charset="-128"/>
              </a:rPr>
              <a:t>改訂</a:t>
            </a:r>
            <a:r>
              <a:rPr lang="en-US" altLang="ja-JP" sz="1200">
                <a:latin typeface="BIZ UDPGothic" panose="020B0400000000000000" pitchFamily="34" charset="-128"/>
                <a:ea typeface="BIZ UDPGothic" panose="020B0400000000000000" pitchFamily="34" charset="-128"/>
              </a:rPr>
              <a:t>, p.</a:t>
            </a:r>
            <a:r>
              <a:rPr lang="ja-JP" altLang="en-US" sz="1200">
                <a:latin typeface="BIZ UDPGothic" panose="020B0400000000000000" pitchFamily="34" charset="-128"/>
                <a:ea typeface="BIZ UDPGothic" panose="020B0400000000000000" pitchFamily="34" charset="-128"/>
              </a:rPr>
              <a:t>３</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https://doi.org/10.15017/6796147</a:t>
            </a:r>
            <a:endParaRPr lang="en-US" altLang="ja-JP" sz="12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025463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1703513" y="44624"/>
            <a:ext cx="2270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3.2 </a:t>
            </a:r>
            <a:r>
              <a:rPr kumimoji="1" lang="ja-JP" altLang="en-US"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ファイルの命名</a:t>
            </a:r>
          </a:p>
        </p:txBody>
      </p:sp>
      <p:sp>
        <p:nvSpPr>
          <p:cNvPr id="3" name="タイトル 1">
            <a:extLst>
              <a:ext uri="{FF2B5EF4-FFF2-40B4-BE49-F238E27FC236}">
                <a16:creationId xmlns:a16="http://schemas.microsoft.com/office/drawing/2014/main" id="{AC8A82B5-51C1-C112-2936-ADCDD3A0EC65}"/>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研究データの取得・収集</a:t>
            </a:r>
          </a:p>
        </p:txBody>
      </p:sp>
      <p:pic>
        <p:nvPicPr>
          <p:cNvPr id="15" name="図 14">
            <a:extLst>
              <a:ext uri="{FF2B5EF4-FFF2-40B4-BE49-F238E27FC236}">
                <a16:creationId xmlns:a16="http://schemas.microsoft.com/office/drawing/2014/main" id="{5C934D7D-B933-73D2-4392-43A39F5C3E4E}"/>
              </a:ext>
            </a:extLst>
          </p:cNvPr>
          <p:cNvPicPr>
            <a:picLocks noChangeAspect="1"/>
          </p:cNvPicPr>
          <p:nvPr/>
        </p:nvPicPr>
        <p:blipFill>
          <a:blip r:embed="rId3"/>
          <a:srcRect r="600"/>
          <a:stretch/>
        </p:blipFill>
        <p:spPr>
          <a:xfrm>
            <a:off x="2650538" y="1196752"/>
            <a:ext cx="6853321" cy="5152516"/>
          </a:xfrm>
          <a:prstGeom prst="rect">
            <a:avLst/>
          </a:prstGeom>
          <a:ln>
            <a:solidFill>
              <a:schemeClr val="bg1">
                <a:lumMod val="85000"/>
              </a:schemeClr>
            </a:solidFill>
          </a:ln>
        </p:spPr>
      </p:pic>
      <p:sp>
        <p:nvSpPr>
          <p:cNvPr id="16" name="テキスト ボックス 15">
            <a:extLst>
              <a:ext uri="{FF2B5EF4-FFF2-40B4-BE49-F238E27FC236}">
                <a16:creationId xmlns:a16="http://schemas.microsoft.com/office/drawing/2014/main" id="{E99377B4-BA95-81F1-1C9A-2308E3A3C638}"/>
              </a:ext>
            </a:extLst>
          </p:cNvPr>
          <p:cNvSpPr txBox="1"/>
          <p:nvPr/>
        </p:nvSpPr>
        <p:spPr>
          <a:xfrm>
            <a:off x="-160" y="6423719"/>
            <a:ext cx="12192000" cy="461665"/>
          </a:xfrm>
          <a:prstGeom prst="rect">
            <a:avLst/>
          </a:prstGeom>
          <a:solidFill>
            <a:srgbClr val="EAEAEA"/>
          </a:solidFill>
        </p:spPr>
        <p:txBody>
          <a:bodyPr wrap="square" rtlCol="0">
            <a:spAutoFit/>
          </a:bodyPr>
          <a:lstStyle/>
          <a:p>
            <a:r>
              <a:rPr lang="ja-JP" altLang="en-US" sz="120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200">
                <a:latin typeface="BIZ UDPGothic" panose="020B0400000000000000" pitchFamily="34" charset="-128"/>
                <a:ea typeface="BIZ UDPGothic" panose="020B0400000000000000" pitchFamily="34" charset="-128"/>
              </a:rPr>
              <a:t>, </a:t>
            </a:r>
            <a:r>
              <a:rPr lang="zh-TW" altLang="en-US" sz="1200">
                <a:latin typeface="BIZ UDPGothic" panose="020B0400000000000000" pitchFamily="34" charset="-128"/>
                <a:ea typeface="BIZ UDPGothic" panose="020B0400000000000000" pitchFamily="34" charset="-128"/>
              </a:rPr>
              <a:t>九州大学附属図書館図書館</a:t>
            </a:r>
            <a:r>
              <a:rPr lang="en-US" altLang="zh-TW" sz="1200">
                <a:latin typeface="BIZ UDPGothic" panose="020B0400000000000000" pitchFamily="34" charset="-128"/>
                <a:ea typeface="BIZ UDPGothic" panose="020B0400000000000000" pitchFamily="34" charset="-128"/>
              </a:rPr>
              <a:t>DX</a:t>
            </a:r>
            <a:r>
              <a:rPr lang="zh-TW" altLang="en-US" sz="1200">
                <a:latin typeface="BIZ UDPGothic" panose="020B0400000000000000" pitchFamily="34" charset="-128"/>
                <a:ea typeface="BIZ UDPGothic" panose="020B0400000000000000" pitchFamily="34" charset="-128"/>
              </a:rPr>
              <a:t>支援室</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2023, 08</a:t>
            </a:r>
            <a:r>
              <a:rPr lang="ja-JP" altLang="en-US" sz="1200">
                <a:latin typeface="BIZ UDPGothic" panose="020B0400000000000000" pitchFamily="34" charset="-128"/>
                <a:ea typeface="BIZ UDPGothic" panose="020B0400000000000000" pitchFamily="34" charset="-128"/>
              </a:rPr>
              <a:t>）「はじめよう、研究データ管理」</a:t>
            </a:r>
            <a:r>
              <a:rPr lang="en-US" altLang="ja-JP" sz="1200">
                <a:latin typeface="BIZ UDPGothic" panose="020B0400000000000000" pitchFamily="34" charset="-128"/>
                <a:ea typeface="BIZ UDPGothic" panose="020B0400000000000000" pitchFamily="34" charset="-128"/>
              </a:rPr>
              <a:t>, 3_</a:t>
            </a:r>
            <a:r>
              <a:rPr lang="ja-JP" altLang="en-US" sz="1200">
                <a:latin typeface="BIZ UDPGothic" panose="020B0400000000000000" pitchFamily="34" charset="-128"/>
                <a:ea typeface="BIZ UDPGothic" panose="020B0400000000000000" pitchFamily="34" charset="-128"/>
              </a:rPr>
              <a:t>研究データの整理法</a:t>
            </a:r>
            <a:r>
              <a:rPr lang="en-US" altLang="ja-JP" sz="1200">
                <a:latin typeface="BIZ UDPGothic" panose="020B0400000000000000" pitchFamily="34" charset="-128"/>
                <a:ea typeface="BIZ UDPGothic" panose="020B0400000000000000" pitchFamily="34" charset="-128"/>
              </a:rPr>
              <a:t>_202407</a:t>
            </a:r>
            <a:r>
              <a:rPr lang="ja-JP" altLang="en-US" sz="1200">
                <a:latin typeface="BIZ UDPGothic" panose="020B0400000000000000" pitchFamily="34" charset="-128"/>
                <a:ea typeface="BIZ UDPGothic" panose="020B0400000000000000" pitchFamily="34" charset="-128"/>
              </a:rPr>
              <a:t>改訂</a:t>
            </a:r>
            <a:r>
              <a:rPr lang="en-US" altLang="ja-JP" sz="1200">
                <a:latin typeface="BIZ UDPGothic" panose="020B0400000000000000" pitchFamily="34" charset="-128"/>
                <a:ea typeface="BIZ UDPGothic" panose="020B0400000000000000" pitchFamily="34" charset="-128"/>
              </a:rPr>
              <a:t>, p.</a:t>
            </a:r>
            <a:r>
              <a:rPr lang="ja-JP" altLang="en-US" sz="1200">
                <a:latin typeface="BIZ UDPGothic" panose="020B0400000000000000" pitchFamily="34" charset="-128"/>
                <a:ea typeface="BIZ UDPGothic" panose="020B0400000000000000" pitchFamily="34" charset="-128"/>
              </a:rPr>
              <a:t>４</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https://doi.org/10.15017/6796147</a:t>
            </a:r>
            <a:endParaRPr lang="en-US" altLang="ja-JP" sz="12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2664511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1703513" y="44624"/>
            <a:ext cx="2270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3.2 </a:t>
            </a:r>
            <a:r>
              <a:rPr kumimoji="1" lang="ja-JP" altLang="en-US"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ファイルの命名</a:t>
            </a:r>
          </a:p>
        </p:txBody>
      </p:sp>
      <p:sp>
        <p:nvSpPr>
          <p:cNvPr id="4" name="タイトル 1">
            <a:extLst>
              <a:ext uri="{FF2B5EF4-FFF2-40B4-BE49-F238E27FC236}">
                <a16:creationId xmlns:a16="http://schemas.microsoft.com/office/drawing/2014/main" id="{A943904C-AC3A-2075-E9F6-A442C33720BF}"/>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研究データの取得・収集</a:t>
            </a:r>
          </a:p>
        </p:txBody>
      </p:sp>
      <p:pic>
        <p:nvPicPr>
          <p:cNvPr id="11" name="図 10">
            <a:extLst>
              <a:ext uri="{FF2B5EF4-FFF2-40B4-BE49-F238E27FC236}">
                <a16:creationId xmlns:a16="http://schemas.microsoft.com/office/drawing/2014/main" id="{E0044411-0C1F-C74E-2FB6-8DC75062CCE2}"/>
              </a:ext>
            </a:extLst>
          </p:cNvPr>
          <p:cNvPicPr>
            <a:picLocks noChangeAspect="1"/>
          </p:cNvPicPr>
          <p:nvPr/>
        </p:nvPicPr>
        <p:blipFill>
          <a:blip r:embed="rId3"/>
          <a:stretch>
            <a:fillRect/>
          </a:stretch>
        </p:blipFill>
        <p:spPr>
          <a:xfrm>
            <a:off x="2659870" y="1228812"/>
            <a:ext cx="6872261" cy="5152516"/>
          </a:xfrm>
          <a:prstGeom prst="rect">
            <a:avLst/>
          </a:prstGeom>
          <a:ln>
            <a:solidFill>
              <a:schemeClr val="bg1">
                <a:lumMod val="85000"/>
              </a:schemeClr>
            </a:solidFill>
          </a:ln>
        </p:spPr>
      </p:pic>
      <p:sp>
        <p:nvSpPr>
          <p:cNvPr id="13" name="テキスト ボックス 12">
            <a:extLst>
              <a:ext uri="{FF2B5EF4-FFF2-40B4-BE49-F238E27FC236}">
                <a16:creationId xmlns:a16="http://schemas.microsoft.com/office/drawing/2014/main" id="{86C0CC2B-6D26-48C2-AE2C-D4884A60A99E}"/>
              </a:ext>
            </a:extLst>
          </p:cNvPr>
          <p:cNvSpPr txBox="1"/>
          <p:nvPr/>
        </p:nvSpPr>
        <p:spPr>
          <a:xfrm>
            <a:off x="-160" y="6423719"/>
            <a:ext cx="12192000" cy="461665"/>
          </a:xfrm>
          <a:prstGeom prst="rect">
            <a:avLst/>
          </a:prstGeom>
          <a:solidFill>
            <a:srgbClr val="EAEAEA"/>
          </a:solidFill>
        </p:spPr>
        <p:txBody>
          <a:bodyPr wrap="square" rtlCol="0">
            <a:spAutoFit/>
          </a:bodyPr>
          <a:lstStyle/>
          <a:p>
            <a:r>
              <a:rPr lang="ja-JP" altLang="en-US" sz="120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200">
                <a:latin typeface="BIZ UDPGothic" panose="020B0400000000000000" pitchFamily="34" charset="-128"/>
                <a:ea typeface="BIZ UDPGothic" panose="020B0400000000000000" pitchFamily="34" charset="-128"/>
              </a:rPr>
              <a:t>, </a:t>
            </a:r>
            <a:r>
              <a:rPr lang="zh-TW" altLang="en-US" sz="1200">
                <a:latin typeface="BIZ UDPGothic" panose="020B0400000000000000" pitchFamily="34" charset="-128"/>
                <a:ea typeface="BIZ UDPGothic" panose="020B0400000000000000" pitchFamily="34" charset="-128"/>
              </a:rPr>
              <a:t>九州大学附属図書館図書館</a:t>
            </a:r>
            <a:r>
              <a:rPr lang="en-US" altLang="zh-TW" sz="1200">
                <a:latin typeface="BIZ UDPGothic" panose="020B0400000000000000" pitchFamily="34" charset="-128"/>
                <a:ea typeface="BIZ UDPGothic" panose="020B0400000000000000" pitchFamily="34" charset="-128"/>
              </a:rPr>
              <a:t>DX</a:t>
            </a:r>
            <a:r>
              <a:rPr lang="zh-TW" altLang="en-US" sz="1200">
                <a:latin typeface="BIZ UDPGothic" panose="020B0400000000000000" pitchFamily="34" charset="-128"/>
                <a:ea typeface="BIZ UDPGothic" panose="020B0400000000000000" pitchFamily="34" charset="-128"/>
              </a:rPr>
              <a:t>支援室</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2023, 08</a:t>
            </a:r>
            <a:r>
              <a:rPr lang="ja-JP" altLang="en-US" sz="1200">
                <a:latin typeface="BIZ UDPGothic" panose="020B0400000000000000" pitchFamily="34" charset="-128"/>
                <a:ea typeface="BIZ UDPGothic" panose="020B0400000000000000" pitchFamily="34" charset="-128"/>
              </a:rPr>
              <a:t>）「はじめよう、研究データ管理」</a:t>
            </a:r>
            <a:r>
              <a:rPr lang="en-US" altLang="ja-JP" sz="1200">
                <a:latin typeface="BIZ UDPGothic" panose="020B0400000000000000" pitchFamily="34" charset="-128"/>
                <a:ea typeface="BIZ UDPGothic" panose="020B0400000000000000" pitchFamily="34" charset="-128"/>
              </a:rPr>
              <a:t>, 3_</a:t>
            </a:r>
            <a:r>
              <a:rPr lang="ja-JP" altLang="en-US" sz="1200">
                <a:latin typeface="BIZ UDPGothic" panose="020B0400000000000000" pitchFamily="34" charset="-128"/>
                <a:ea typeface="BIZ UDPGothic" panose="020B0400000000000000" pitchFamily="34" charset="-128"/>
              </a:rPr>
              <a:t>研究データの整理法</a:t>
            </a:r>
            <a:r>
              <a:rPr lang="en-US" altLang="ja-JP" sz="1200">
                <a:latin typeface="BIZ UDPGothic" panose="020B0400000000000000" pitchFamily="34" charset="-128"/>
                <a:ea typeface="BIZ UDPGothic" panose="020B0400000000000000" pitchFamily="34" charset="-128"/>
              </a:rPr>
              <a:t>_202407</a:t>
            </a:r>
            <a:r>
              <a:rPr lang="ja-JP" altLang="en-US" sz="1200">
                <a:latin typeface="BIZ UDPGothic" panose="020B0400000000000000" pitchFamily="34" charset="-128"/>
                <a:ea typeface="BIZ UDPGothic" panose="020B0400000000000000" pitchFamily="34" charset="-128"/>
              </a:rPr>
              <a:t>改訂</a:t>
            </a:r>
            <a:r>
              <a:rPr lang="en-US" altLang="ja-JP" sz="1200">
                <a:latin typeface="BIZ UDPGothic" panose="020B0400000000000000" pitchFamily="34" charset="-128"/>
                <a:ea typeface="BIZ UDPGothic" panose="020B0400000000000000" pitchFamily="34" charset="-128"/>
              </a:rPr>
              <a:t>, p.</a:t>
            </a:r>
            <a:r>
              <a:rPr lang="ja-JP" altLang="en-US" sz="1200">
                <a:latin typeface="BIZ UDPGothic" panose="020B0400000000000000" pitchFamily="34" charset="-128"/>
                <a:ea typeface="BIZ UDPGothic" panose="020B0400000000000000" pitchFamily="34" charset="-128"/>
              </a:rPr>
              <a:t>５</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https://doi.org/10.15017/6796147</a:t>
            </a:r>
            <a:endParaRPr lang="en-US" altLang="ja-JP" sz="12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4113923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テキスト ボックス 8"/>
          <p:cNvSpPr txBox="1"/>
          <p:nvPr/>
        </p:nvSpPr>
        <p:spPr>
          <a:xfrm>
            <a:off x="1703513" y="44624"/>
            <a:ext cx="2270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3.2 </a:t>
            </a:r>
            <a:r>
              <a:rPr kumimoji="1" lang="ja-JP" altLang="en-US"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ファイルの命名</a:t>
            </a:r>
          </a:p>
        </p:txBody>
      </p:sp>
      <p:sp>
        <p:nvSpPr>
          <p:cNvPr id="3" name="スライド番号プレースホルダー 2"/>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9B2FEF-8F90-42F6-ABAF-BBEE5AE1DCBB}" type="slidenum">
              <a:rPr kumimoji="1" lang="ja-JP" altLang="en-US" sz="1200" b="0" i="0" u="none" strike="noStrike" kern="1200" cap="none" spc="0" normalizeH="0" baseline="0" noProof="0" smtClean="0">
                <a:ln>
                  <a:noFill/>
                </a:ln>
                <a:solidFill>
                  <a:prstClr val="black">
                    <a:tint val="75000"/>
                  </a:prstClr>
                </a:solidFill>
                <a:effectLst/>
                <a:uLnTx/>
                <a:uFillTx/>
                <a:latin typeface="Segoe UI"/>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200" b="0" i="0" u="none" strike="noStrike" kern="1200" cap="none" spc="0" normalizeH="0" baseline="0" noProof="0">
              <a:ln>
                <a:noFill/>
              </a:ln>
              <a:solidFill>
                <a:prstClr val="black">
                  <a:tint val="75000"/>
                </a:prstClr>
              </a:solidFill>
              <a:effectLst/>
              <a:uLnTx/>
              <a:uFillTx/>
              <a:latin typeface="Segoe UI"/>
              <a:ea typeface="BIZ UDPゴシック"/>
              <a:cs typeface="+mn-cs"/>
            </a:endParaRPr>
          </a:p>
        </p:txBody>
      </p:sp>
      <p:cxnSp>
        <p:nvCxnSpPr>
          <p:cNvPr id="7" name="直線コネクタ 6"/>
          <p:cNvCxnSpPr/>
          <p:nvPr/>
        </p:nvCxnSpPr>
        <p:spPr>
          <a:xfrm>
            <a:off x="1524000" y="476672"/>
            <a:ext cx="914400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 name="タイトル 1">
            <a:extLst>
              <a:ext uri="{FF2B5EF4-FFF2-40B4-BE49-F238E27FC236}">
                <a16:creationId xmlns:a16="http://schemas.microsoft.com/office/drawing/2014/main" id="{5C6FD570-F794-DE9F-12CA-82BE8D7756BA}"/>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研究データの取得・収集</a:t>
            </a:r>
          </a:p>
        </p:txBody>
      </p:sp>
      <p:pic>
        <p:nvPicPr>
          <p:cNvPr id="13" name="図 12">
            <a:extLst>
              <a:ext uri="{FF2B5EF4-FFF2-40B4-BE49-F238E27FC236}">
                <a16:creationId xmlns:a16="http://schemas.microsoft.com/office/drawing/2014/main" id="{4D6432CE-CDD1-3818-310B-0FEE4B0D4855}"/>
              </a:ext>
            </a:extLst>
          </p:cNvPr>
          <p:cNvPicPr>
            <a:picLocks noChangeAspect="1"/>
          </p:cNvPicPr>
          <p:nvPr/>
        </p:nvPicPr>
        <p:blipFill>
          <a:blip r:embed="rId3"/>
          <a:srcRect l="1" r="696"/>
          <a:stretch/>
        </p:blipFill>
        <p:spPr>
          <a:xfrm>
            <a:off x="2644117" y="1228812"/>
            <a:ext cx="6860049" cy="5152516"/>
          </a:xfrm>
          <a:prstGeom prst="rect">
            <a:avLst/>
          </a:prstGeom>
          <a:ln>
            <a:solidFill>
              <a:schemeClr val="bg1">
                <a:lumMod val="85000"/>
              </a:schemeClr>
            </a:solidFill>
          </a:ln>
        </p:spPr>
      </p:pic>
      <p:sp>
        <p:nvSpPr>
          <p:cNvPr id="14" name="テキスト ボックス 13">
            <a:extLst>
              <a:ext uri="{FF2B5EF4-FFF2-40B4-BE49-F238E27FC236}">
                <a16:creationId xmlns:a16="http://schemas.microsoft.com/office/drawing/2014/main" id="{7C43E6CC-89A0-7D0A-2A2A-016932593697}"/>
              </a:ext>
            </a:extLst>
          </p:cNvPr>
          <p:cNvSpPr txBox="1"/>
          <p:nvPr/>
        </p:nvSpPr>
        <p:spPr>
          <a:xfrm>
            <a:off x="-160" y="6453336"/>
            <a:ext cx="12192000" cy="461665"/>
          </a:xfrm>
          <a:prstGeom prst="rect">
            <a:avLst/>
          </a:prstGeom>
          <a:solidFill>
            <a:srgbClr val="EAEAEA"/>
          </a:solidFill>
        </p:spPr>
        <p:txBody>
          <a:bodyPr wrap="square" rtlCol="0">
            <a:spAutoFit/>
          </a:bodyPr>
          <a:lstStyle/>
          <a:p>
            <a:r>
              <a:rPr lang="ja-JP" altLang="en-US" sz="120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200">
                <a:latin typeface="BIZ UDPGothic" panose="020B0400000000000000" pitchFamily="34" charset="-128"/>
                <a:ea typeface="BIZ UDPGothic" panose="020B0400000000000000" pitchFamily="34" charset="-128"/>
              </a:rPr>
              <a:t>, </a:t>
            </a:r>
            <a:r>
              <a:rPr lang="zh-TW" altLang="en-US" sz="1200">
                <a:latin typeface="BIZ UDPGothic" panose="020B0400000000000000" pitchFamily="34" charset="-128"/>
                <a:ea typeface="BIZ UDPGothic" panose="020B0400000000000000" pitchFamily="34" charset="-128"/>
              </a:rPr>
              <a:t>九州大学附属図書館図書館</a:t>
            </a:r>
            <a:r>
              <a:rPr lang="en-US" altLang="zh-TW" sz="1200">
                <a:latin typeface="BIZ UDPGothic" panose="020B0400000000000000" pitchFamily="34" charset="-128"/>
                <a:ea typeface="BIZ UDPGothic" panose="020B0400000000000000" pitchFamily="34" charset="-128"/>
              </a:rPr>
              <a:t>DX</a:t>
            </a:r>
            <a:r>
              <a:rPr lang="zh-TW" altLang="en-US" sz="1200">
                <a:latin typeface="BIZ UDPGothic" panose="020B0400000000000000" pitchFamily="34" charset="-128"/>
                <a:ea typeface="BIZ UDPGothic" panose="020B0400000000000000" pitchFamily="34" charset="-128"/>
              </a:rPr>
              <a:t>支援室</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2023, 08</a:t>
            </a:r>
            <a:r>
              <a:rPr lang="ja-JP" altLang="en-US" sz="1200">
                <a:latin typeface="BIZ UDPGothic" panose="020B0400000000000000" pitchFamily="34" charset="-128"/>
                <a:ea typeface="BIZ UDPGothic" panose="020B0400000000000000" pitchFamily="34" charset="-128"/>
              </a:rPr>
              <a:t>）「はじめよう、研究データ管理」</a:t>
            </a:r>
            <a:r>
              <a:rPr lang="en-US" altLang="ja-JP" sz="1200">
                <a:latin typeface="BIZ UDPGothic" panose="020B0400000000000000" pitchFamily="34" charset="-128"/>
                <a:ea typeface="BIZ UDPGothic" panose="020B0400000000000000" pitchFamily="34" charset="-128"/>
              </a:rPr>
              <a:t>, 3_</a:t>
            </a:r>
            <a:r>
              <a:rPr lang="ja-JP" altLang="en-US" sz="1200">
                <a:latin typeface="BIZ UDPGothic" panose="020B0400000000000000" pitchFamily="34" charset="-128"/>
                <a:ea typeface="BIZ UDPGothic" panose="020B0400000000000000" pitchFamily="34" charset="-128"/>
              </a:rPr>
              <a:t>研究データの整理法</a:t>
            </a:r>
            <a:r>
              <a:rPr lang="en-US" altLang="ja-JP" sz="1200">
                <a:latin typeface="BIZ UDPGothic" panose="020B0400000000000000" pitchFamily="34" charset="-128"/>
                <a:ea typeface="BIZ UDPGothic" panose="020B0400000000000000" pitchFamily="34" charset="-128"/>
              </a:rPr>
              <a:t>_202407</a:t>
            </a:r>
            <a:r>
              <a:rPr lang="ja-JP" altLang="en-US" sz="1200">
                <a:latin typeface="BIZ UDPGothic" panose="020B0400000000000000" pitchFamily="34" charset="-128"/>
                <a:ea typeface="BIZ UDPGothic" panose="020B0400000000000000" pitchFamily="34" charset="-128"/>
              </a:rPr>
              <a:t>改訂</a:t>
            </a:r>
            <a:r>
              <a:rPr lang="en-US" altLang="ja-JP" sz="1200">
                <a:latin typeface="BIZ UDPGothic" panose="020B0400000000000000" pitchFamily="34" charset="-128"/>
                <a:ea typeface="BIZ UDPGothic" panose="020B0400000000000000" pitchFamily="34" charset="-128"/>
              </a:rPr>
              <a:t>, p.</a:t>
            </a:r>
            <a:r>
              <a:rPr lang="ja-JP" altLang="en-US" sz="1200">
                <a:latin typeface="BIZ UDPGothic" panose="020B0400000000000000" pitchFamily="34" charset="-128"/>
                <a:ea typeface="BIZ UDPGothic" panose="020B0400000000000000" pitchFamily="34" charset="-128"/>
              </a:rPr>
              <a:t>６</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https://doi.org/10.15017/6796147</a:t>
            </a:r>
            <a:endParaRPr lang="en-US" altLang="ja-JP" sz="12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2118486736"/>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1613646" y="64150"/>
            <a:ext cx="22140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4.5 </a:t>
            </a:r>
            <a:r>
              <a:rPr kumimoji="1" lang="ja-JP" altLang="en-US"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rPr>
              <a:t>バージョン管理</a:t>
            </a:r>
            <a:endParaRPr kumimoji="1" lang="en-US" altLang="ja-JP" sz="1800" b="0" i="0" u="none" strike="noStrike" kern="1200" cap="none" spc="0" normalizeH="0" baseline="0" noProof="0">
              <a:ln>
                <a:noFill/>
              </a:ln>
              <a:solidFill>
                <a:srgbClr val="5B9BD5">
                  <a:lumMod val="50000"/>
                </a:srgbClr>
              </a:solidFill>
              <a:effectLst/>
              <a:uLnTx/>
              <a:uFillTx/>
              <a:latin typeface="BIZ UDPゴシック" panose="020B0400000000000000" pitchFamily="50" charset="-128"/>
              <a:ea typeface="BIZ UDPゴシック" panose="020B0400000000000000" pitchFamily="50" charset="-128"/>
              <a:cs typeface="+mn-cs"/>
            </a:endParaRPr>
          </a:p>
        </p:txBody>
      </p:sp>
      <p:sp>
        <p:nvSpPr>
          <p:cNvPr id="3" name="タイトル 1">
            <a:extLst>
              <a:ext uri="{FF2B5EF4-FFF2-40B4-BE49-F238E27FC236}">
                <a16:creationId xmlns:a16="http://schemas.microsoft.com/office/drawing/2014/main" id="{BE87EDB9-C4BE-50DB-2DB9-18DB78B01B1D}"/>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研究データの取得・収集</a:t>
            </a:r>
          </a:p>
        </p:txBody>
      </p:sp>
      <p:pic>
        <p:nvPicPr>
          <p:cNvPr id="12" name="図 11">
            <a:extLst>
              <a:ext uri="{FF2B5EF4-FFF2-40B4-BE49-F238E27FC236}">
                <a16:creationId xmlns:a16="http://schemas.microsoft.com/office/drawing/2014/main" id="{3FE8D4F4-0118-CA50-11EA-BBBBACE58CC6}"/>
              </a:ext>
            </a:extLst>
          </p:cNvPr>
          <p:cNvPicPr>
            <a:picLocks noChangeAspect="1"/>
          </p:cNvPicPr>
          <p:nvPr/>
        </p:nvPicPr>
        <p:blipFill>
          <a:blip r:embed="rId3"/>
          <a:srcRect r="775"/>
          <a:stretch/>
        </p:blipFill>
        <p:spPr>
          <a:xfrm>
            <a:off x="2783633" y="1164368"/>
            <a:ext cx="6840760" cy="5152516"/>
          </a:xfrm>
          <a:prstGeom prst="rect">
            <a:avLst/>
          </a:prstGeom>
          <a:ln>
            <a:solidFill>
              <a:schemeClr val="bg1">
                <a:lumMod val="85000"/>
              </a:schemeClr>
            </a:solidFill>
          </a:ln>
        </p:spPr>
      </p:pic>
      <p:sp>
        <p:nvSpPr>
          <p:cNvPr id="13" name="テキスト ボックス 12">
            <a:extLst>
              <a:ext uri="{FF2B5EF4-FFF2-40B4-BE49-F238E27FC236}">
                <a16:creationId xmlns:a16="http://schemas.microsoft.com/office/drawing/2014/main" id="{011F3107-CA6C-98E4-FB72-F13980166CAC}"/>
              </a:ext>
            </a:extLst>
          </p:cNvPr>
          <p:cNvSpPr txBox="1"/>
          <p:nvPr/>
        </p:nvSpPr>
        <p:spPr>
          <a:xfrm>
            <a:off x="-160" y="6382811"/>
            <a:ext cx="12192000" cy="502573"/>
          </a:xfrm>
          <a:prstGeom prst="rect">
            <a:avLst/>
          </a:prstGeom>
          <a:solidFill>
            <a:srgbClr val="EAEAEA"/>
          </a:solidFill>
        </p:spPr>
        <p:txBody>
          <a:bodyPr wrap="square" rtlCol="0">
            <a:spAutoFit/>
          </a:bodyPr>
          <a:lstStyle/>
          <a:p>
            <a:r>
              <a:rPr lang="ja-JP" altLang="en-US" sz="1333">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333">
                <a:latin typeface="BIZ UDPGothic" panose="020B0400000000000000" pitchFamily="34" charset="-128"/>
                <a:ea typeface="BIZ UDPGothic" panose="020B0400000000000000" pitchFamily="34" charset="-128"/>
              </a:rPr>
              <a:t>, </a:t>
            </a:r>
            <a:r>
              <a:rPr lang="zh-TW" altLang="en-US" sz="1333">
                <a:latin typeface="BIZ UDPGothic" panose="020B0400000000000000" pitchFamily="34" charset="-128"/>
                <a:ea typeface="BIZ UDPGothic" panose="020B0400000000000000" pitchFamily="34" charset="-128"/>
              </a:rPr>
              <a:t>九州大学附属図書館図書館</a:t>
            </a:r>
            <a:r>
              <a:rPr lang="en-US" altLang="zh-TW" sz="1333">
                <a:latin typeface="BIZ UDPGothic" panose="020B0400000000000000" pitchFamily="34" charset="-128"/>
                <a:ea typeface="BIZ UDPGothic" panose="020B0400000000000000" pitchFamily="34" charset="-128"/>
              </a:rPr>
              <a:t>DX</a:t>
            </a:r>
            <a:r>
              <a:rPr lang="zh-TW" altLang="en-US" sz="1333">
                <a:latin typeface="BIZ UDPGothic" panose="020B0400000000000000" pitchFamily="34" charset="-128"/>
                <a:ea typeface="BIZ UDPGothic" panose="020B0400000000000000" pitchFamily="34" charset="-128"/>
              </a:rPr>
              <a:t>支援室</a:t>
            </a:r>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2023, 08</a:t>
            </a:r>
            <a:r>
              <a:rPr lang="ja-JP" altLang="en-US" sz="1333">
                <a:latin typeface="BIZ UDPGothic" panose="020B0400000000000000" pitchFamily="34" charset="-128"/>
                <a:ea typeface="BIZ UDPGothic" panose="020B0400000000000000" pitchFamily="34" charset="-128"/>
              </a:rPr>
              <a:t>）「はじめよう、研究データ管理」</a:t>
            </a:r>
            <a:r>
              <a:rPr lang="en-US" altLang="ja-JP" sz="1333">
                <a:latin typeface="BIZ UDPGothic" panose="020B0400000000000000" pitchFamily="34" charset="-128"/>
                <a:ea typeface="BIZ UDPGothic" panose="020B0400000000000000" pitchFamily="34" charset="-128"/>
              </a:rPr>
              <a:t>, 4_</a:t>
            </a:r>
            <a:r>
              <a:rPr lang="ja-JP" altLang="en-US" sz="1333">
                <a:latin typeface="BIZ UDPGothic" panose="020B0400000000000000" pitchFamily="34" charset="-128"/>
                <a:ea typeface="BIZ UDPGothic" panose="020B0400000000000000" pitchFamily="34" charset="-128"/>
              </a:rPr>
              <a:t>研究データの保存</a:t>
            </a:r>
            <a:r>
              <a:rPr lang="en-US" altLang="ja-JP" sz="1333">
                <a:latin typeface="BIZ UDPGothic" panose="020B0400000000000000" pitchFamily="34" charset="-128"/>
                <a:ea typeface="BIZ UDPGothic" panose="020B0400000000000000" pitchFamily="34" charset="-128"/>
              </a:rPr>
              <a:t>_202407</a:t>
            </a:r>
            <a:r>
              <a:rPr lang="ja-JP" altLang="en-US" sz="1333">
                <a:latin typeface="BIZ UDPGothic" panose="020B0400000000000000" pitchFamily="34" charset="-128"/>
                <a:ea typeface="BIZ UDPGothic" panose="020B0400000000000000" pitchFamily="34" charset="-128"/>
              </a:rPr>
              <a:t>改訂</a:t>
            </a:r>
            <a:r>
              <a:rPr lang="en-US" altLang="ja-JP" sz="1333">
                <a:latin typeface="BIZ UDPGothic" panose="020B0400000000000000" pitchFamily="34" charset="-128"/>
                <a:ea typeface="BIZ UDPGothic" panose="020B0400000000000000" pitchFamily="34" charset="-128"/>
              </a:rPr>
              <a:t>, p.12. </a:t>
            </a:r>
            <a:r>
              <a:rPr lang="en-US" altLang="ja-JP" sz="1333">
                <a:latin typeface="BIZ UDPGothic" panose="020B0400000000000000" pitchFamily="34" charset="-128"/>
                <a:ea typeface="BIZ UDPGothic" panose="020B0400000000000000" pitchFamily="34" charset="-128"/>
                <a:hlinkClick r:id="rId4"/>
              </a:rPr>
              <a:t>https://doi.org/10.15017/6796147</a:t>
            </a:r>
            <a:endParaRPr lang="en-US" altLang="ja-JP" sz="1333">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2602575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688FCC0D-65CF-07C3-316E-BEB27951D940}"/>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研究データの取得・収集</a:t>
            </a:r>
          </a:p>
        </p:txBody>
      </p:sp>
      <p:sp>
        <p:nvSpPr>
          <p:cNvPr id="8" name="テキスト ボックス 7">
            <a:extLst>
              <a:ext uri="{FF2B5EF4-FFF2-40B4-BE49-F238E27FC236}">
                <a16:creationId xmlns:a16="http://schemas.microsoft.com/office/drawing/2014/main" id="{3580297F-E7EE-DB91-D6E9-EE441C9EC113}"/>
              </a:ext>
            </a:extLst>
          </p:cNvPr>
          <p:cNvSpPr txBox="1"/>
          <p:nvPr/>
        </p:nvSpPr>
        <p:spPr>
          <a:xfrm>
            <a:off x="-160" y="6382811"/>
            <a:ext cx="12192000" cy="502573"/>
          </a:xfrm>
          <a:prstGeom prst="rect">
            <a:avLst/>
          </a:prstGeom>
          <a:solidFill>
            <a:srgbClr val="EAEAEA"/>
          </a:solidFill>
        </p:spPr>
        <p:txBody>
          <a:bodyPr wrap="square" rtlCol="0">
            <a:spAutoFit/>
          </a:bodyPr>
          <a:lstStyle/>
          <a:p>
            <a:r>
              <a:rPr lang="ja-JP" altLang="en-US" sz="1333">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333">
                <a:latin typeface="BIZ UDPGothic" panose="020B0400000000000000" pitchFamily="34" charset="-128"/>
                <a:ea typeface="BIZ UDPGothic" panose="020B0400000000000000" pitchFamily="34" charset="-128"/>
              </a:rPr>
              <a:t>, </a:t>
            </a:r>
            <a:r>
              <a:rPr lang="zh-TW" altLang="en-US" sz="1333">
                <a:latin typeface="BIZ UDPGothic" panose="020B0400000000000000" pitchFamily="34" charset="-128"/>
                <a:ea typeface="BIZ UDPGothic" panose="020B0400000000000000" pitchFamily="34" charset="-128"/>
              </a:rPr>
              <a:t>九州大学附属図書館図書館</a:t>
            </a:r>
            <a:r>
              <a:rPr lang="en-US" altLang="zh-TW" sz="1333">
                <a:latin typeface="BIZ UDPGothic" panose="020B0400000000000000" pitchFamily="34" charset="-128"/>
                <a:ea typeface="BIZ UDPGothic" panose="020B0400000000000000" pitchFamily="34" charset="-128"/>
              </a:rPr>
              <a:t>DX</a:t>
            </a:r>
            <a:r>
              <a:rPr lang="zh-TW" altLang="en-US" sz="1333">
                <a:latin typeface="BIZ UDPGothic" panose="020B0400000000000000" pitchFamily="34" charset="-128"/>
                <a:ea typeface="BIZ UDPGothic" panose="020B0400000000000000" pitchFamily="34" charset="-128"/>
              </a:rPr>
              <a:t>支援室</a:t>
            </a:r>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2023, 08</a:t>
            </a:r>
            <a:r>
              <a:rPr lang="ja-JP" altLang="en-US" sz="1333">
                <a:latin typeface="BIZ UDPGothic" panose="020B0400000000000000" pitchFamily="34" charset="-128"/>
                <a:ea typeface="BIZ UDPGothic" panose="020B0400000000000000" pitchFamily="34" charset="-128"/>
              </a:rPr>
              <a:t>）「はじめよう、研究データ管理」</a:t>
            </a:r>
            <a:r>
              <a:rPr lang="en-US" altLang="ja-JP" sz="1333">
                <a:latin typeface="BIZ UDPGothic" panose="020B0400000000000000" pitchFamily="34" charset="-128"/>
                <a:ea typeface="BIZ UDPGothic" panose="020B0400000000000000" pitchFamily="34" charset="-128"/>
              </a:rPr>
              <a:t>, 4_</a:t>
            </a:r>
            <a:r>
              <a:rPr lang="ja-JP" altLang="en-US" sz="1333">
                <a:latin typeface="BIZ UDPGothic" panose="020B0400000000000000" pitchFamily="34" charset="-128"/>
                <a:ea typeface="BIZ UDPGothic" panose="020B0400000000000000" pitchFamily="34" charset="-128"/>
              </a:rPr>
              <a:t>研究データの保存</a:t>
            </a:r>
            <a:r>
              <a:rPr lang="en-US" altLang="ja-JP" sz="1333">
                <a:latin typeface="BIZ UDPGothic" panose="020B0400000000000000" pitchFamily="34" charset="-128"/>
                <a:ea typeface="BIZ UDPGothic" panose="020B0400000000000000" pitchFamily="34" charset="-128"/>
              </a:rPr>
              <a:t>_202407</a:t>
            </a:r>
            <a:r>
              <a:rPr lang="ja-JP" altLang="en-US" sz="1333">
                <a:latin typeface="BIZ UDPGothic" panose="020B0400000000000000" pitchFamily="34" charset="-128"/>
                <a:ea typeface="BIZ UDPGothic" panose="020B0400000000000000" pitchFamily="34" charset="-128"/>
              </a:rPr>
              <a:t>改訂</a:t>
            </a:r>
            <a:r>
              <a:rPr lang="en-US" altLang="ja-JP" sz="1333">
                <a:latin typeface="BIZ UDPGothic" panose="020B0400000000000000" pitchFamily="34" charset="-128"/>
                <a:ea typeface="BIZ UDPGothic" panose="020B0400000000000000" pitchFamily="34" charset="-128"/>
              </a:rPr>
              <a:t>, p.13. </a:t>
            </a:r>
            <a:r>
              <a:rPr lang="en-US" altLang="ja-JP" sz="1333">
                <a:latin typeface="BIZ UDPGothic" panose="020B0400000000000000" pitchFamily="34" charset="-128"/>
                <a:ea typeface="BIZ UDPGothic" panose="020B0400000000000000" pitchFamily="34" charset="-128"/>
                <a:hlinkClick r:id="rId3"/>
              </a:rPr>
              <a:t>https://doi.org/10.15017/6796147</a:t>
            </a:r>
            <a:endParaRPr lang="en-US" altLang="ja-JP" sz="1333">
              <a:latin typeface="BIZ UDPGothic" panose="020B0400000000000000" pitchFamily="34" charset="-128"/>
              <a:ea typeface="BIZ UDPGothic" panose="020B0400000000000000" pitchFamily="34" charset="-128"/>
            </a:endParaRPr>
          </a:p>
        </p:txBody>
      </p:sp>
      <p:pic>
        <p:nvPicPr>
          <p:cNvPr id="14" name="図 13">
            <a:extLst>
              <a:ext uri="{FF2B5EF4-FFF2-40B4-BE49-F238E27FC236}">
                <a16:creationId xmlns:a16="http://schemas.microsoft.com/office/drawing/2014/main" id="{6E47E3BF-59DD-2478-EE78-0F08A48DE03D}"/>
              </a:ext>
            </a:extLst>
          </p:cNvPr>
          <p:cNvPicPr>
            <a:picLocks noChangeAspect="1"/>
          </p:cNvPicPr>
          <p:nvPr/>
        </p:nvPicPr>
        <p:blipFill>
          <a:blip r:embed="rId4"/>
          <a:srcRect t="1144"/>
          <a:stretch/>
        </p:blipFill>
        <p:spPr>
          <a:xfrm>
            <a:off x="2567608" y="1215734"/>
            <a:ext cx="6881018" cy="5093586"/>
          </a:xfrm>
          <a:prstGeom prst="rect">
            <a:avLst/>
          </a:prstGeom>
          <a:ln>
            <a:solidFill>
              <a:schemeClr val="bg1">
                <a:lumMod val="85000"/>
              </a:schemeClr>
            </a:solidFill>
          </a:ln>
        </p:spPr>
      </p:pic>
    </p:spTree>
    <p:extLst>
      <p:ext uri="{BB962C8B-B14F-4D97-AF65-F5344CB8AC3E}">
        <p14:creationId xmlns:p14="http://schemas.microsoft.com/office/powerpoint/2010/main" val="679197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a:t>研究データの</a:t>
            </a:r>
            <a:r>
              <a:rPr lang="ja-JP" altLang="en-US"/>
              <a:t>保存</a:t>
            </a:r>
            <a:endParaRPr kumimoji="1" lang="ja-JP" altLang="en-US"/>
          </a:p>
        </p:txBody>
      </p:sp>
      <p:sp>
        <p:nvSpPr>
          <p:cNvPr id="8" name="角丸四角形 3">
            <a:extLst>
              <a:ext uri="{FF2B5EF4-FFF2-40B4-BE49-F238E27FC236}">
                <a16:creationId xmlns:a16="http://schemas.microsoft.com/office/drawing/2014/main" id="{DEDF12DD-097E-DB05-49A2-909909B38BFA}"/>
              </a:ext>
            </a:extLst>
          </p:cNvPr>
          <p:cNvSpPr/>
          <p:nvPr/>
        </p:nvSpPr>
        <p:spPr>
          <a:xfrm>
            <a:off x="621380" y="3398665"/>
            <a:ext cx="6049361" cy="38880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867">
                <a:solidFill>
                  <a:schemeClr val="bg1"/>
                </a:solidFill>
                <a:latin typeface="BIZ UDPGothic" panose="020B0400000000000000" pitchFamily="34" charset="-128"/>
                <a:ea typeface="BIZ UDPGothic" panose="020B0400000000000000" pitchFamily="34" charset="-128"/>
              </a:rPr>
              <a:t>どのデータを保持・保存すべきか</a:t>
            </a:r>
          </a:p>
        </p:txBody>
      </p:sp>
      <p:sp>
        <p:nvSpPr>
          <p:cNvPr id="23" name="タイトル 1">
            <a:extLst>
              <a:ext uri="{FF2B5EF4-FFF2-40B4-BE49-F238E27FC236}">
                <a16:creationId xmlns:a16="http://schemas.microsoft.com/office/drawing/2014/main" id="{1B294E56-4DDD-8586-A9FE-139FF22CACD0}"/>
              </a:ext>
            </a:extLst>
          </p:cNvPr>
          <p:cNvSpPr txBox="1">
            <a:spLocks/>
          </p:cNvSpPr>
          <p:nvPr/>
        </p:nvSpPr>
        <p:spPr bwMode="auto">
          <a:xfrm>
            <a:off x="-2696811" y="-1686959"/>
            <a:ext cx="10764272" cy="45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normAutofit/>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92"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83"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75"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566"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pPr algn="l"/>
            <a:r>
              <a:rPr lang="ja-JP" altLang="en-US" sz="1867" b="0">
                <a:latin typeface="BIZ UDPGothic" panose="020B0400000000000000" pitchFamily="34" charset="-128"/>
                <a:ea typeface="BIZ UDPGothic" panose="020B0400000000000000" pitchFamily="34" charset="-128"/>
              </a:rPr>
              <a:t>研究データの保管（研究期間中）の箇所</a:t>
            </a:r>
          </a:p>
        </p:txBody>
      </p:sp>
      <p:sp>
        <p:nvSpPr>
          <p:cNvPr id="24" name="タイトル 1">
            <a:extLst>
              <a:ext uri="{FF2B5EF4-FFF2-40B4-BE49-F238E27FC236}">
                <a16:creationId xmlns:a16="http://schemas.microsoft.com/office/drawing/2014/main" id="{97A27CBA-1B1E-B323-D705-262C555A7EE2}"/>
              </a:ext>
            </a:extLst>
          </p:cNvPr>
          <p:cNvSpPr txBox="1">
            <a:spLocks/>
          </p:cNvSpPr>
          <p:nvPr/>
        </p:nvSpPr>
        <p:spPr bwMode="auto">
          <a:xfrm>
            <a:off x="-2689335" y="-1335378"/>
            <a:ext cx="10515600" cy="45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normAutofit/>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92"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83"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75"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566"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pPr algn="l"/>
            <a:r>
              <a:rPr lang="ja-JP" altLang="en-US" sz="1867" b="0">
                <a:latin typeface="BIZ UDPGothic" panose="020B0400000000000000" pitchFamily="34" charset="-128"/>
                <a:ea typeface="BIZ UDPGothic" panose="020B0400000000000000" pitchFamily="34" charset="-128"/>
              </a:rPr>
              <a:t>研究データの共有の箇所</a:t>
            </a:r>
          </a:p>
        </p:txBody>
      </p:sp>
      <p:sp>
        <p:nvSpPr>
          <p:cNvPr id="25" name="タイトル 1">
            <a:extLst>
              <a:ext uri="{FF2B5EF4-FFF2-40B4-BE49-F238E27FC236}">
                <a16:creationId xmlns:a16="http://schemas.microsoft.com/office/drawing/2014/main" id="{56717942-7BD0-1E96-9906-4BBC8F9BD53F}"/>
              </a:ext>
            </a:extLst>
          </p:cNvPr>
          <p:cNvSpPr txBox="1">
            <a:spLocks/>
          </p:cNvSpPr>
          <p:nvPr/>
        </p:nvSpPr>
        <p:spPr bwMode="auto">
          <a:xfrm>
            <a:off x="-2689335" y="-1008628"/>
            <a:ext cx="10515600" cy="45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normAutofit/>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92"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83"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75"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566"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pPr algn="l"/>
            <a:r>
              <a:rPr lang="ja-JP" altLang="en-US" sz="1867" b="0">
                <a:latin typeface="BIZ UDPGothic" panose="020B0400000000000000" pitchFamily="34" charset="-128"/>
                <a:ea typeface="BIZ UDPGothic" panose="020B0400000000000000" pitchFamily="34" charset="-128"/>
              </a:rPr>
              <a:t>研究データの保存の箇所</a:t>
            </a:r>
          </a:p>
        </p:txBody>
      </p:sp>
      <p:sp>
        <p:nvSpPr>
          <p:cNvPr id="28" name="角丸四角形 4">
            <a:extLst>
              <a:ext uri="{FF2B5EF4-FFF2-40B4-BE49-F238E27FC236}">
                <a16:creationId xmlns:a16="http://schemas.microsoft.com/office/drawing/2014/main" id="{DAB12548-81E2-7B1A-92C6-079E1CA1CCEC}"/>
              </a:ext>
            </a:extLst>
          </p:cNvPr>
          <p:cNvSpPr/>
          <p:nvPr/>
        </p:nvSpPr>
        <p:spPr>
          <a:xfrm>
            <a:off x="622703" y="1583326"/>
            <a:ext cx="6049361" cy="36773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867">
                <a:solidFill>
                  <a:schemeClr val="bg1"/>
                </a:solidFill>
                <a:latin typeface="BIZ UDPGothic" panose="020B0400000000000000" pitchFamily="34" charset="-128"/>
                <a:ea typeface="BIZ UDPGothic" panose="020B0400000000000000" pitchFamily="34" charset="-128"/>
              </a:rPr>
              <a:t>研究期間中のデータの保管・バックアップ方法</a:t>
            </a:r>
            <a:endParaRPr lang="en-US" altLang="ja-JP" sz="1867">
              <a:solidFill>
                <a:schemeClr val="bg1"/>
              </a:solidFill>
              <a:latin typeface="BIZ UDPGothic" panose="020B0400000000000000" pitchFamily="34" charset="-128"/>
              <a:ea typeface="BIZ UDPGothic" panose="020B0400000000000000" pitchFamily="34" charset="-128"/>
            </a:endParaRPr>
          </a:p>
        </p:txBody>
      </p:sp>
      <p:sp>
        <p:nvSpPr>
          <p:cNvPr id="31" name="正方形/長方形 30">
            <a:extLst>
              <a:ext uri="{FF2B5EF4-FFF2-40B4-BE49-F238E27FC236}">
                <a16:creationId xmlns:a16="http://schemas.microsoft.com/office/drawing/2014/main" id="{483BE324-1B07-F13F-48A1-3B264260B34F}"/>
              </a:ext>
            </a:extLst>
          </p:cNvPr>
          <p:cNvSpPr/>
          <p:nvPr/>
        </p:nvSpPr>
        <p:spPr>
          <a:xfrm>
            <a:off x="59589" y="5513459"/>
            <a:ext cx="1709628" cy="1344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sp>
        <p:nvSpPr>
          <p:cNvPr id="9" name="テキスト ボックス 8">
            <a:extLst>
              <a:ext uri="{FF2B5EF4-FFF2-40B4-BE49-F238E27FC236}">
                <a16:creationId xmlns:a16="http://schemas.microsoft.com/office/drawing/2014/main" id="{16D356EA-DB98-4F03-934E-78A2E22DF149}"/>
              </a:ext>
            </a:extLst>
          </p:cNvPr>
          <p:cNvSpPr txBox="1"/>
          <p:nvPr/>
        </p:nvSpPr>
        <p:spPr>
          <a:xfrm>
            <a:off x="1" y="6365558"/>
            <a:ext cx="12191999" cy="461665"/>
          </a:xfrm>
          <a:prstGeom prst="rect">
            <a:avLst/>
          </a:prstGeom>
          <a:solidFill>
            <a:srgbClr val="EAEAEA"/>
          </a:solidFill>
        </p:spPr>
        <p:txBody>
          <a:bodyPr wrap="square" rtlCol="0">
            <a:spAutoFit/>
          </a:bodyPr>
          <a:lstStyle/>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西薗由依</a:t>
            </a:r>
            <a:r>
              <a:rPr lang="en-US" altLang="ja-JP" sz="1200">
                <a:latin typeface="BIZ UDPGothic" panose="020B0400000000000000" pitchFamily="34" charset="-128"/>
                <a:ea typeface="BIZ UDPGothic" panose="020B0400000000000000" pitchFamily="34" charset="-128"/>
              </a:rPr>
              <a:t> 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2020, 10, 29</a:t>
            </a:r>
            <a:r>
              <a:rPr lang="ja-JP" altLang="en-US" sz="1200">
                <a:latin typeface="BIZ UDPGothic" panose="020B0400000000000000" pitchFamily="34" charset="-128"/>
                <a:ea typeface="BIZ UDPGothic" panose="020B0400000000000000" pitchFamily="34" charset="-128"/>
              </a:rPr>
              <a:t>）「研究者のための研究データマネジメント</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研究前</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所属機関のインフラ活用」</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教材「研究者のための研究データマネジメント」</a:t>
            </a:r>
            <a:r>
              <a:rPr lang="en-US" altLang="ja-JP" sz="1200">
                <a:latin typeface="BIZ UDPGothic" panose="020B0400000000000000" pitchFamily="34" charset="-128"/>
                <a:ea typeface="BIZ UDPGothic" panose="020B0400000000000000" pitchFamily="34" charset="-128"/>
              </a:rPr>
              <a:t>』, p.6. </a:t>
            </a:r>
            <a:r>
              <a:rPr lang="en-US" altLang="ja-JP" sz="1200">
                <a:latin typeface="BIZ UDPGothic" panose="020B0400000000000000" pitchFamily="34" charset="-128"/>
                <a:ea typeface="BIZ UDPGothic" panose="020B0400000000000000" pitchFamily="34" charset="-128"/>
                <a:hlinkClick r:id="rId3"/>
              </a:rPr>
              <a:t>https://jpcoar.repo.nii.ac.jp/records/294</a:t>
            </a:r>
            <a:endParaRPr lang="ja-JP" altLang="en-US" sz="1200">
              <a:latin typeface="BIZ UDPGothic" panose="020B0400000000000000" pitchFamily="34" charset="-128"/>
              <a:ea typeface="BIZ UDPGothic" panose="020B0400000000000000" pitchFamily="34" charset="-128"/>
            </a:endParaRPr>
          </a:p>
        </p:txBody>
      </p:sp>
      <p:sp>
        <p:nvSpPr>
          <p:cNvPr id="35" name="テキスト ボックス 34">
            <a:extLst>
              <a:ext uri="{FF2B5EF4-FFF2-40B4-BE49-F238E27FC236}">
                <a16:creationId xmlns:a16="http://schemas.microsoft.com/office/drawing/2014/main" id="{AF5C3589-7F65-27AD-85E7-D3B8E476406C}"/>
              </a:ext>
            </a:extLst>
          </p:cNvPr>
          <p:cNvSpPr txBox="1"/>
          <p:nvPr/>
        </p:nvSpPr>
        <p:spPr>
          <a:xfrm>
            <a:off x="7089013" y="2276039"/>
            <a:ext cx="4736904" cy="1815882"/>
          </a:xfrm>
          <a:prstGeom prst="rect">
            <a:avLst/>
          </a:prstGeom>
          <a:noFill/>
        </p:spPr>
        <p:txBody>
          <a:bodyPr wrap="square">
            <a:spAutoFit/>
          </a:bodyPr>
          <a:lstStyle/>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情報セキュリティポリシーに適応したシステム・ストレージを選定</a:t>
            </a:r>
          </a:p>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求められるアクセス制限やアカウント管理のレベルに応じた選定</a:t>
            </a:r>
          </a:p>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個人でインフラ整備の必要があれば、関連部門と相談のうえセキュリティ強化されたストレージを選定</a:t>
            </a:r>
            <a:endParaRPr lang="en-US" altLang="ja-JP" sz="1600">
              <a:latin typeface="BIZ UDPGothic" panose="020B0400000000000000" pitchFamily="34" charset="-128"/>
              <a:ea typeface="BIZ UDPGothic" panose="020B0400000000000000" pitchFamily="34" charset="-128"/>
            </a:endParaRPr>
          </a:p>
        </p:txBody>
      </p:sp>
      <p:sp>
        <p:nvSpPr>
          <p:cNvPr id="36" name="角丸四角形 4">
            <a:extLst>
              <a:ext uri="{FF2B5EF4-FFF2-40B4-BE49-F238E27FC236}">
                <a16:creationId xmlns:a16="http://schemas.microsoft.com/office/drawing/2014/main" id="{35CBDB14-759D-31C8-7EF7-C57EFE329800}"/>
              </a:ext>
            </a:extLst>
          </p:cNvPr>
          <p:cNvSpPr/>
          <p:nvPr/>
        </p:nvSpPr>
        <p:spPr>
          <a:xfrm>
            <a:off x="6946641" y="1583325"/>
            <a:ext cx="4847103" cy="33430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867">
                <a:solidFill>
                  <a:schemeClr val="bg1"/>
                </a:solidFill>
                <a:latin typeface="BIZ UDPGothic" panose="020B0400000000000000" pitchFamily="34" charset="-128"/>
                <a:ea typeface="BIZ UDPGothic" panose="020B0400000000000000" pitchFamily="34" charset="-128"/>
              </a:rPr>
              <a:t>アクセス制限やセキュリティ確保の管理</a:t>
            </a:r>
          </a:p>
        </p:txBody>
      </p:sp>
      <p:sp>
        <p:nvSpPr>
          <p:cNvPr id="38" name="テキスト ボックス 37">
            <a:extLst>
              <a:ext uri="{FF2B5EF4-FFF2-40B4-BE49-F238E27FC236}">
                <a16:creationId xmlns:a16="http://schemas.microsoft.com/office/drawing/2014/main" id="{86B533AE-35DB-0521-D71A-E744AD1D2F45}"/>
              </a:ext>
            </a:extLst>
          </p:cNvPr>
          <p:cNvSpPr txBox="1"/>
          <p:nvPr/>
        </p:nvSpPr>
        <p:spPr>
          <a:xfrm>
            <a:off x="694269" y="2003384"/>
            <a:ext cx="6288857" cy="1077218"/>
          </a:xfrm>
          <a:prstGeom prst="rect">
            <a:avLst/>
          </a:prstGeom>
          <a:noFill/>
        </p:spPr>
        <p:txBody>
          <a:bodyPr wrap="square">
            <a:spAutoFit/>
          </a:bodyPr>
          <a:lstStyle/>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充分なストレージを有しているか</a:t>
            </a:r>
          </a:p>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付加サービスの利用に必要な料金を使途に含める必要があるか</a:t>
            </a:r>
          </a:p>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データのバックアップ方法</a:t>
            </a:r>
          </a:p>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障害発生時のデータの復元方法</a:t>
            </a:r>
          </a:p>
        </p:txBody>
      </p:sp>
      <p:sp>
        <p:nvSpPr>
          <p:cNvPr id="39" name="テキスト ボックス 38">
            <a:extLst>
              <a:ext uri="{FF2B5EF4-FFF2-40B4-BE49-F238E27FC236}">
                <a16:creationId xmlns:a16="http://schemas.microsoft.com/office/drawing/2014/main" id="{3D90DC26-5FF0-C77A-6A20-E93BDF08286D}"/>
              </a:ext>
            </a:extLst>
          </p:cNvPr>
          <p:cNvSpPr txBox="1"/>
          <p:nvPr/>
        </p:nvSpPr>
        <p:spPr>
          <a:xfrm>
            <a:off x="706241" y="3842577"/>
            <a:ext cx="6170999" cy="830997"/>
          </a:xfrm>
          <a:prstGeom prst="rect">
            <a:avLst/>
          </a:prstGeom>
          <a:noFill/>
        </p:spPr>
        <p:txBody>
          <a:bodyPr wrap="square">
            <a:spAutoFit/>
          </a:bodyPr>
          <a:lstStyle/>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契約、法律、規制等の理由で保持あるいは破棄すべきデータ</a:t>
            </a:r>
          </a:p>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その他の保存するデータの決定方法</a:t>
            </a:r>
          </a:p>
          <a:p>
            <a:pPr marL="228594" indent="-228594">
              <a:buFont typeface="Wingdings" panose="05000000000000000000" pitchFamily="2" charset="2"/>
              <a:buChar char="Ø"/>
            </a:pPr>
            <a:r>
              <a:rPr lang="ja-JP" altLang="en-US" sz="1600">
                <a:latin typeface="BIZ UDPGothic" panose="020B0400000000000000" pitchFamily="34" charset="-128"/>
                <a:ea typeface="BIZ UDPGothic" panose="020B0400000000000000" pitchFamily="34" charset="-128"/>
              </a:rPr>
              <a:t>データの保持・保存の期間</a:t>
            </a:r>
          </a:p>
        </p:txBody>
      </p:sp>
      <p:sp>
        <p:nvSpPr>
          <p:cNvPr id="41" name="テキスト ボックス 40">
            <a:extLst>
              <a:ext uri="{FF2B5EF4-FFF2-40B4-BE49-F238E27FC236}">
                <a16:creationId xmlns:a16="http://schemas.microsoft.com/office/drawing/2014/main" id="{F1D68922-2EC7-A85D-3448-BC278B41924D}"/>
              </a:ext>
            </a:extLst>
          </p:cNvPr>
          <p:cNvSpPr txBox="1"/>
          <p:nvPr/>
        </p:nvSpPr>
        <p:spPr>
          <a:xfrm>
            <a:off x="7154003" y="4273465"/>
            <a:ext cx="4639741" cy="748988"/>
          </a:xfrm>
          <a:prstGeom prst="rect">
            <a:avLst/>
          </a:prstGeom>
          <a:noFill/>
        </p:spPr>
        <p:txBody>
          <a:bodyPr wrap="square">
            <a:spAutoFit/>
          </a:bodyPr>
          <a:lstStyle/>
          <a:p>
            <a:r>
              <a:rPr lang="ja-JP" altLang="en-US" sz="1467" b="1">
                <a:latin typeface="BIZ UDPGothic" panose="020B0400000000000000" pitchFamily="34" charset="-128"/>
                <a:ea typeface="BIZ UDPGothic" panose="020B0400000000000000" pitchFamily="34" charset="-128"/>
              </a:rPr>
              <a:t>「大阪大学情報セキュリティーポリシー」</a:t>
            </a:r>
            <a:endParaRPr lang="en-US" altLang="ja-JP" sz="1467" b="1">
              <a:latin typeface="BIZ UDPGothic" panose="020B0400000000000000" pitchFamily="34" charset="-128"/>
              <a:ea typeface="BIZ UDPGothic" panose="020B0400000000000000" pitchFamily="34" charset="-128"/>
            </a:endParaRPr>
          </a:p>
          <a:p>
            <a:r>
              <a:rPr lang="ja-JP" altLang="en-US" sz="1467" b="1">
                <a:latin typeface="BIZ UDPGothic" panose="020B0400000000000000" pitchFamily="34" charset="-128"/>
                <a:ea typeface="BIZ UDPGothic" panose="020B0400000000000000" pitchFamily="34" charset="-128"/>
              </a:rPr>
              <a:t>（大阪大学情報推進本部）</a:t>
            </a:r>
            <a:endParaRPr lang="en-US" altLang="ja-JP" sz="1467" b="1">
              <a:latin typeface="BIZ UDPGothic" panose="020B0400000000000000" pitchFamily="34" charset="-128"/>
              <a:ea typeface="BIZ UDPGothic" panose="020B0400000000000000" pitchFamily="34" charset="-128"/>
            </a:endParaRPr>
          </a:p>
          <a:p>
            <a:r>
              <a:rPr lang="en-US" altLang="ja-JP" sz="1333">
                <a:latin typeface="BIZ UDPGothic" panose="020B0400000000000000" pitchFamily="34" charset="-128"/>
                <a:ea typeface="BIZ UDPGothic" panose="020B0400000000000000" pitchFamily="34" charset="-128"/>
                <a:hlinkClick r:id="rId4"/>
              </a:rPr>
              <a:t>https://www.oict.osaka-u.ac.jp/securitypolicy/</a:t>
            </a:r>
            <a:r>
              <a:rPr lang="ja-JP" altLang="en-US" sz="1333">
                <a:latin typeface="BIZ UDPGothic" panose="020B0400000000000000" pitchFamily="34" charset="-128"/>
                <a:ea typeface="BIZ UDPGothic" panose="020B0400000000000000" pitchFamily="34" charset="-128"/>
              </a:rPr>
              <a:t>　</a:t>
            </a:r>
            <a:endParaRPr lang="en-US" altLang="ja-JP" sz="1333">
              <a:latin typeface="BIZ UDPGothic" panose="020B0400000000000000" pitchFamily="34" charset="-128"/>
              <a:ea typeface="BIZ UDPGothic" panose="020B0400000000000000" pitchFamily="34" charset="-128"/>
            </a:endParaRPr>
          </a:p>
        </p:txBody>
      </p:sp>
      <p:sp>
        <p:nvSpPr>
          <p:cNvPr id="42" name="角丸四角形 9">
            <a:extLst>
              <a:ext uri="{FF2B5EF4-FFF2-40B4-BE49-F238E27FC236}">
                <a16:creationId xmlns:a16="http://schemas.microsoft.com/office/drawing/2014/main" id="{3885B286-6562-1F05-C298-9DA5FEAB45C0}"/>
              </a:ext>
            </a:extLst>
          </p:cNvPr>
          <p:cNvSpPr/>
          <p:nvPr/>
        </p:nvSpPr>
        <p:spPr>
          <a:xfrm>
            <a:off x="7097372" y="4146092"/>
            <a:ext cx="4703941" cy="1127901"/>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45" name="角丸四角形 9">
            <a:extLst>
              <a:ext uri="{FF2B5EF4-FFF2-40B4-BE49-F238E27FC236}">
                <a16:creationId xmlns:a16="http://schemas.microsoft.com/office/drawing/2014/main" id="{99431A99-5ED6-5929-0A18-D8E36253CAAD}"/>
              </a:ext>
            </a:extLst>
          </p:cNvPr>
          <p:cNvSpPr/>
          <p:nvPr/>
        </p:nvSpPr>
        <p:spPr>
          <a:xfrm>
            <a:off x="728871" y="4825257"/>
            <a:ext cx="5637004" cy="1037167"/>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atinLnBrk="1"/>
            <a:r>
              <a:rPr lang="ja-JP" altLang="en-US" sz="1467" b="1">
                <a:solidFill>
                  <a:schemeClr val="tx1"/>
                </a:solidFill>
                <a:latin typeface="BIZ UDPGothic" panose="020B0400000000000000" pitchFamily="34" charset="-128"/>
                <a:ea typeface="BIZ UDPGothic" panose="020B0400000000000000" pitchFamily="34" charset="-128"/>
              </a:rPr>
              <a:t>「大阪大学における研究データの保存等に関するガイドライン」</a:t>
            </a:r>
            <a:endParaRPr lang="en-US" altLang="ja-JP" sz="1467" b="1">
              <a:solidFill>
                <a:schemeClr val="tx1"/>
              </a:solidFill>
              <a:latin typeface="BIZ UDPGothic" panose="020B0400000000000000" pitchFamily="34" charset="-128"/>
              <a:ea typeface="BIZ UDPGothic" panose="020B0400000000000000" pitchFamily="34" charset="-128"/>
            </a:endParaRPr>
          </a:p>
          <a:p>
            <a:pPr latinLnBrk="1"/>
            <a:r>
              <a:rPr lang="en-US" altLang="ja-JP" sz="1467">
                <a:solidFill>
                  <a:schemeClr val="tx1"/>
                </a:solidFill>
                <a:latin typeface="BIZ UDPGothic" panose="020B0400000000000000" pitchFamily="34" charset="-128"/>
                <a:ea typeface="BIZ UDPGothic" panose="020B0400000000000000" pitchFamily="34" charset="-128"/>
                <a:hlinkClick r:id="rId5"/>
              </a:rPr>
              <a:t>https://www.osaka-u.ac.jp/ja/research/researchintegrity/files/data_guideline.pdf</a:t>
            </a:r>
            <a:r>
              <a:rPr lang="en-US" altLang="ja-JP" sz="1467">
                <a:solidFill>
                  <a:schemeClr val="tx1"/>
                </a:solidFill>
                <a:latin typeface="BIZ UDPGothic" panose="020B0400000000000000" pitchFamily="34" charset="-128"/>
                <a:ea typeface="BIZ UDPGothic" panose="020B0400000000000000" pitchFamily="34" charset="-128"/>
              </a:rPr>
              <a:t> </a:t>
            </a:r>
            <a:endParaRPr lang="ja-JP" altLang="en-US" sz="1467">
              <a:solidFill>
                <a:schemeClr val="tx1"/>
              </a:solidFill>
              <a:latin typeface="BIZ UDPGothic" panose="020B0400000000000000" pitchFamily="34" charset="-128"/>
              <a:ea typeface="BIZ UDPGothic" panose="020B0400000000000000" pitchFamily="34" charset="-128"/>
            </a:endParaRPr>
          </a:p>
        </p:txBody>
      </p:sp>
      <p:sp>
        <p:nvSpPr>
          <p:cNvPr id="46" name="テキスト ボックス 45">
            <a:extLst>
              <a:ext uri="{FF2B5EF4-FFF2-40B4-BE49-F238E27FC236}">
                <a16:creationId xmlns:a16="http://schemas.microsoft.com/office/drawing/2014/main" id="{B27BE6D7-C364-582E-0057-4EB06A505C38}"/>
              </a:ext>
            </a:extLst>
          </p:cNvPr>
          <p:cNvSpPr txBox="1"/>
          <p:nvPr/>
        </p:nvSpPr>
        <p:spPr>
          <a:xfrm>
            <a:off x="6920415" y="1965283"/>
            <a:ext cx="3595187" cy="338554"/>
          </a:xfrm>
          <a:prstGeom prst="rect">
            <a:avLst/>
          </a:prstGeom>
          <a:noFill/>
        </p:spPr>
        <p:txBody>
          <a:bodyPr wrap="square">
            <a:spAutoFit/>
          </a:bodyPr>
          <a:lstStyle/>
          <a:p>
            <a:r>
              <a:rPr lang="ja-JP" altLang="en-US" sz="1600" b="1">
                <a:latin typeface="BIZ UDPGothic" panose="020B0400000000000000" pitchFamily="34" charset="-128"/>
                <a:ea typeface="BIZ UDPGothic" panose="020B0400000000000000" pitchFamily="34" charset="-128"/>
              </a:rPr>
              <a:t>ストレージ選定における留意点</a:t>
            </a:r>
          </a:p>
        </p:txBody>
      </p:sp>
    </p:spTree>
    <p:extLst>
      <p:ext uri="{BB962C8B-B14F-4D97-AF65-F5344CB8AC3E}">
        <p14:creationId xmlns:p14="http://schemas.microsoft.com/office/powerpoint/2010/main" val="318344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1111D84F-6C80-4193-CFD2-DA3A4EADDADE}"/>
              </a:ext>
            </a:extLst>
          </p:cNvPr>
          <p:cNvPicPr>
            <a:picLocks noChangeAspect="1"/>
          </p:cNvPicPr>
          <p:nvPr/>
        </p:nvPicPr>
        <p:blipFill>
          <a:blip r:embed="rId3"/>
          <a:srcRect l="-1" t="-1" r="499" b="451"/>
          <a:stretch/>
        </p:blipFill>
        <p:spPr>
          <a:xfrm>
            <a:off x="2655983" y="1196752"/>
            <a:ext cx="6842317" cy="5129269"/>
          </a:xfrm>
          <a:prstGeom prst="rect">
            <a:avLst/>
          </a:prstGeom>
          <a:ln>
            <a:solidFill>
              <a:schemeClr val="bg1">
                <a:lumMod val="85000"/>
              </a:schemeClr>
            </a:solidFill>
          </a:ln>
        </p:spPr>
      </p:pic>
      <p:sp>
        <p:nvSpPr>
          <p:cNvPr id="14" name="タイトル 1">
            <a:extLst>
              <a:ext uri="{FF2B5EF4-FFF2-40B4-BE49-F238E27FC236}">
                <a16:creationId xmlns:a16="http://schemas.microsoft.com/office/drawing/2014/main" id="{19AB563F-A619-5163-820E-C8D52865165B}"/>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研究データの保存</a:t>
            </a:r>
          </a:p>
        </p:txBody>
      </p:sp>
      <p:sp>
        <p:nvSpPr>
          <p:cNvPr id="15" name="テキスト ボックス 14">
            <a:extLst>
              <a:ext uri="{FF2B5EF4-FFF2-40B4-BE49-F238E27FC236}">
                <a16:creationId xmlns:a16="http://schemas.microsoft.com/office/drawing/2014/main" id="{1B917562-B819-562A-8F8D-F12134E89813}"/>
              </a:ext>
            </a:extLst>
          </p:cNvPr>
          <p:cNvSpPr txBox="1"/>
          <p:nvPr/>
        </p:nvSpPr>
        <p:spPr>
          <a:xfrm>
            <a:off x="-160" y="6382811"/>
            <a:ext cx="12192000" cy="502573"/>
          </a:xfrm>
          <a:prstGeom prst="rect">
            <a:avLst/>
          </a:prstGeom>
          <a:solidFill>
            <a:srgbClr val="EAEAEA"/>
          </a:solidFill>
        </p:spPr>
        <p:txBody>
          <a:bodyPr wrap="square" rtlCol="0">
            <a:spAutoFit/>
          </a:bodyPr>
          <a:lstStyle/>
          <a:p>
            <a:r>
              <a:rPr lang="ja-JP" altLang="en-US" sz="1333">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333">
                <a:latin typeface="BIZ UDPGothic" panose="020B0400000000000000" pitchFamily="34" charset="-128"/>
                <a:ea typeface="BIZ UDPGothic" panose="020B0400000000000000" pitchFamily="34" charset="-128"/>
              </a:rPr>
              <a:t>, </a:t>
            </a:r>
            <a:r>
              <a:rPr lang="zh-TW" altLang="en-US" sz="1333">
                <a:latin typeface="BIZ UDPGothic" panose="020B0400000000000000" pitchFamily="34" charset="-128"/>
                <a:ea typeface="BIZ UDPGothic" panose="020B0400000000000000" pitchFamily="34" charset="-128"/>
              </a:rPr>
              <a:t>九州大学附属図書館図書館</a:t>
            </a:r>
            <a:r>
              <a:rPr lang="en-US" altLang="zh-TW" sz="1333">
                <a:latin typeface="BIZ UDPGothic" panose="020B0400000000000000" pitchFamily="34" charset="-128"/>
                <a:ea typeface="BIZ UDPGothic" panose="020B0400000000000000" pitchFamily="34" charset="-128"/>
              </a:rPr>
              <a:t>DX</a:t>
            </a:r>
            <a:r>
              <a:rPr lang="zh-TW" altLang="en-US" sz="1333">
                <a:latin typeface="BIZ UDPGothic" panose="020B0400000000000000" pitchFamily="34" charset="-128"/>
                <a:ea typeface="BIZ UDPGothic" panose="020B0400000000000000" pitchFamily="34" charset="-128"/>
              </a:rPr>
              <a:t>支援室</a:t>
            </a:r>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2023, 08</a:t>
            </a:r>
            <a:r>
              <a:rPr lang="ja-JP" altLang="en-US" sz="1333">
                <a:latin typeface="BIZ UDPGothic" panose="020B0400000000000000" pitchFamily="34" charset="-128"/>
                <a:ea typeface="BIZ UDPGothic" panose="020B0400000000000000" pitchFamily="34" charset="-128"/>
              </a:rPr>
              <a:t>）「はじめよう、研究データ管理」</a:t>
            </a:r>
            <a:r>
              <a:rPr lang="en-US" altLang="ja-JP" sz="1333">
                <a:latin typeface="BIZ UDPGothic" panose="020B0400000000000000" pitchFamily="34" charset="-128"/>
                <a:ea typeface="BIZ UDPGothic" panose="020B0400000000000000" pitchFamily="34" charset="-128"/>
              </a:rPr>
              <a:t>, 4_</a:t>
            </a:r>
            <a:r>
              <a:rPr lang="ja-JP" altLang="en-US" sz="1333">
                <a:latin typeface="BIZ UDPGothic" panose="020B0400000000000000" pitchFamily="34" charset="-128"/>
                <a:ea typeface="BIZ UDPGothic" panose="020B0400000000000000" pitchFamily="34" charset="-128"/>
              </a:rPr>
              <a:t>研究データの保存</a:t>
            </a:r>
            <a:r>
              <a:rPr lang="en-US" altLang="ja-JP" sz="1333">
                <a:latin typeface="BIZ UDPGothic" panose="020B0400000000000000" pitchFamily="34" charset="-128"/>
                <a:ea typeface="BIZ UDPGothic" panose="020B0400000000000000" pitchFamily="34" charset="-128"/>
              </a:rPr>
              <a:t>_202407</a:t>
            </a:r>
            <a:r>
              <a:rPr lang="ja-JP" altLang="en-US" sz="1333">
                <a:latin typeface="BIZ UDPGothic" panose="020B0400000000000000" pitchFamily="34" charset="-128"/>
                <a:ea typeface="BIZ UDPGothic" panose="020B0400000000000000" pitchFamily="34" charset="-128"/>
              </a:rPr>
              <a:t>改訂</a:t>
            </a:r>
            <a:r>
              <a:rPr lang="en-US" altLang="ja-JP" sz="1333">
                <a:latin typeface="BIZ UDPGothic" panose="020B0400000000000000" pitchFamily="34" charset="-128"/>
                <a:ea typeface="BIZ UDPGothic" panose="020B0400000000000000" pitchFamily="34" charset="-128"/>
              </a:rPr>
              <a:t>, p.</a:t>
            </a:r>
            <a:r>
              <a:rPr lang="ja-JP" altLang="en-US" sz="1333">
                <a:latin typeface="BIZ UDPGothic" panose="020B0400000000000000" pitchFamily="34" charset="-128"/>
                <a:ea typeface="BIZ UDPGothic" panose="020B0400000000000000" pitchFamily="34" charset="-128"/>
              </a:rPr>
              <a:t>５</a:t>
            </a:r>
            <a:r>
              <a:rPr lang="en-US" altLang="ja-JP" sz="1333">
                <a:latin typeface="BIZ UDPGothic" panose="020B0400000000000000" pitchFamily="34" charset="-128"/>
                <a:ea typeface="BIZ UDPGothic" panose="020B0400000000000000" pitchFamily="34" charset="-128"/>
              </a:rPr>
              <a:t>. </a:t>
            </a:r>
            <a:r>
              <a:rPr lang="en-US" altLang="ja-JP" sz="1333">
                <a:latin typeface="BIZ UDPGothic" panose="020B0400000000000000" pitchFamily="34" charset="-128"/>
                <a:ea typeface="BIZ UDPGothic" panose="020B0400000000000000" pitchFamily="34" charset="-128"/>
                <a:hlinkClick r:id="rId4"/>
              </a:rPr>
              <a:t>https://doi.org/10.15017/6796147</a:t>
            </a:r>
            <a:endParaRPr lang="en-US" altLang="ja-JP" sz="1333">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580066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D87C08D6-2E7D-78A4-FB9B-0D4D6730FE0E}"/>
              </a:ext>
            </a:extLst>
          </p:cNvPr>
          <p:cNvPicPr>
            <a:picLocks noChangeAspect="1"/>
          </p:cNvPicPr>
          <p:nvPr/>
        </p:nvPicPr>
        <p:blipFill>
          <a:blip r:embed="rId3"/>
          <a:stretch>
            <a:fillRect/>
          </a:stretch>
        </p:blipFill>
        <p:spPr>
          <a:xfrm>
            <a:off x="2666480" y="852742"/>
            <a:ext cx="6859041" cy="5152516"/>
          </a:xfrm>
          <a:prstGeom prst="rect">
            <a:avLst/>
          </a:prstGeom>
          <a:ln>
            <a:solidFill>
              <a:schemeClr val="bg1">
                <a:lumMod val="85000"/>
              </a:schemeClr>
            </a:solidFill>
          </a:ln>
        </p:spPr>
      </p:pic>
      <p:sp>
        <p:nvSpPr>
          <p:cNvPr id="14" name="タイトル 1">
            <a:extLst>
              <a:ext uri="{FF2B5EF4-FFF2-40B4-BE49-F238E27FC236}">
                <a16:creationId xmlns:a16="http://schemas.microsoft.com/office/drawing/2014/main" id="{2E8D6B05-DF1A-B9A1-C7E5-577650A80B49}"/>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研究データの保存</a:t>
            </a:r>
          </a:p>
        </p:txBody>
      </p:sp>
      <p:sp>
        <p:nvSpPr>
          <p:cNvPr id="15" name="テキスト ボックス 14">
            <a:extLst>
              <a:ext uri="{FF2B5EF4-FFF2-40B4-BE49-F238E27FC236}">
                <a16:creationId xmlns:a16="http://schemas.microsoft.com/office/drawing/2014/main" id="{64E69049-A29E-53F9-7209-A7393A806B4E}"/>
              </a:ext>
            </a:extLst>
          </p:cNvPr>
          <p:cNvSpPr txBox="1"/>
          <p:nvPr/>
        </p:nvSpPr>
        <p:spPr>
          <a:xfrm>
            <a:off x="-160" y="6382811"/>
            <a:ext cx="12192000" cy="502573"/>
          </a:xfrm>
          <a:prstGeom prst="rect">
            <a:avLst/>
          </a:prstGeom>
          <a:solidFill>
            <a:srgbClr val="EAEAEA"/>
          </a:solidFill>
        </p:spPr>
        <p:txBody>
          <a:bodyPr wrap="square" rtlCol="0">
            <a:spAutoFit/>
          </a:bodyPr>
          <a:lstStyle/>
          <a:p>
            <a:r>
              <a:rPr lang="ja-JP" altLang="en-US" sz="1333">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333">
                <a:latin typeface="BIZ UDPGothic" panose="020B0400000000000000" pitchFamily="34" charset="-128"/>
                <a:ea typeface="BIZ UDPGothic" panose="020B0400000000000000" pitchFamily="34" charset="-128"/>
              </a:rPr>
              <a:t>, </a:t>
            </a:r>
            <a:r>
              <a:rPr lang="zh-TW" altLang="en-US" sz="1333">
                <a:latin typeface="BIZ UDPGothic" panose="020B0400000000000000" pitchFamily="34" charset="-128"/>
                <a:ea typeface="BIZ UDPGothic" panose="020B0400000000000000" pitchFamily="34" charset="-128"/>
              </a:rPr>
              <a:t>九州大学附属図書館図書館</a:t>
            </a:r>
            <a:r>
              <a:rPr lang="en-US" altLang="zh-TW" sz="1333">
                <a:latin typeface="BIZ UDPGothic" panose="020B0400000000000000" pitchFamily="34" charset="-128"/>
                <a:ea typeface="BIZ UDPGothic" panose="020B0400000000000000" pitchFamily="34" charset="-128"/>
              </a:rPr>
              <a:t>DX</a:t>
            </a:r>
            <a:r>
              <a:rPr lang="zh-TW" altLang="en-US" sz="1333">
                <a:latin typeface="BIZ UDPGothic" panose="020B0400000000000000" pitchFamily="34" charset="-128"/>
                <a:ea typeface="BIZ UDPGothic" panose="020B0400000000000000" pitchFamily="34" charset="-128"/>
              </a:rPr>
              <a:t>支援室</a:t>
            </a:r>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2023, 08</a:t>
            </a:r>
            <a:r>
              <a:rPr lang="ja-JP" altLang="en-US" sz="1333">
                <a:latin typeface="BIZ UDPGothic" panose="020B0400000000000000" pitchFamily="34" charset="-128"/>
                <a:ea typeface="BIZ UDPGothic" panose="020B0400000000000000" pitchFamily="34" charset="-128"/>
              </a:rPr>
              <a:t>）「はじめよう、研究データ管理」</a:t>
            </a:r>
            <a:r>
              <a:rPr lang="en-US" altLang="ja-JP" sz="1333">
                <a:latin typeface="BIZ UDPGothic" panose="020B0400000000000000" pitchFamily="34" charset="-128"/>
                <a:ea typeface="BIZ UDPGothic" panose="020B0400000000000000" pitchFamily="34" charset="-128"/>
              </a:rPr>
              <a:t>, 4_</a:t>
            </a:r>
            <a:r>
              <a:rPr lang="ja-JP" altLang="en-US" sz="1333">
                <a:latin typeface="BIZ UDPGothic" panose="020B0400000000000000" pitchFamily="34" charset="-128"/>
                <a:ea typeface="BIZ UDPGothic" panose="020B0400000000000000" pitchFamily="34" charset="-128"/>
              </a:rPr>
              <a:t>研究データの保存</a:t>
            </a:r>
            <a:r>
              <a:rPr lang="en-US" altLang="ja-JP" sz="1333">
                <a:latin typeface="BIZ UDPGothic" panose="020B0400000000000000" pitchFamily="34" charset="-128"/>
                <a:ea typeface="BIZ UDPGothic" panose="020B0400000000000000" pitchFamily="34" charset="-128"/>
              </a:rPr>
              <a:t>_202407</a:t>
            </a:r>
            <a:r>
              <a:rPr lang="ja-JP" altLang="en-US" sz="1333">
                <a:latin typeface="BIZ UDPGothic" panose="020B0400000000000000" pitchFamily="34" charset="-128"/>
                <a:ea typeface="BIZ UDPGothic" panose="020B0400000000000000" pitchFamily="34" charset="-128"/>
              </a:rPr>
              <a:t>改訂</a:t>
            </a:r>
            <a:r>
              <a:rPr lang="en-US" altLang="ja-JP" sz="1333">
                <a:latin typeface="BIZ UDPGothic" panose="020B0400000000000000" pitchFamily="34" charset="-128"/>
                <a:ea typeface="BIZ UDPGothic" panose="020B0400000000000000" pitchFamily="34" charset="-128"/>
              </a:rPr>
              <a:t>, p.</a:t>
            </a:r>
            <a:r>
              <a:rPr lang="ja-JP" altLang="en-US" sz="1333">
                <a:latin typeface="BIZ UDPGothic" panose="020B0400000000000000" pitchFamily="34" charset="-128"/>
                <a:ea typeface="BIZ UDPGothic" panose="020B0400000000000000" pitchFamily="34" charset="-128"/>
              </a:rPr>
              <a:t>６</a:t>
            </a:r>
            <a:r>
              <a:rPr lang="en-US" altLang="ja-JP" sz="1333">
                <a:latin typeface="BIZ UDPGothic" panose="020B0400000000000000" pitchFamily="34" charset="-128"/>
                <a:ea typeface="BIZ UDPGothic" panose="020B0400000000000000" pitchFamily="34" charset="-128"/>
              </a:rPr>
              <a:t>. </a:t>
            </a:r>
            <a:r>
              <a:rPr lang="en-US" altLang="ja-JP" sz="1333">
                <a:latin typeface="BIZ UDPGothic" panose="020B0400000000000000" pitchFamily="34" charset="-128"/>
                <a:ea typeface="BIZ UDPGothic" panose="020B0400000000000000" pitchFamily="34" charset="-128"/>
                <a:hlinkClick r:id="rId4"/>
              </a:rPr>
              <a:t>https://doi.org/10.15017/6796147</a:t>
            </a:r>
            <a:endParaRPr lang="en-US" altLang="ja-JP" sz="1333">
              <a:latin typeface="BIZ UDPGothic" panose="020B0400000000000000" pitchFamily="34" charset="-128"/>
              <a:ea typeface="BIZ UDPGothic" panose="020B0400000000000000" pitchFamily="34" charset="-128"/>
            </a:endParaRPr>
          </a:p>
        </p:txBody>
      </p:sp>
      <p:sp>
        <p:nvSpPr>
          <p:cNvPr id="3" name="テキスト ボックス 2">
            <a:extLst>
              <a:ext uri="{FF2B5EF4-FFF2-40B4-BE49-F238E27FC236}">
                <a16:creationId xmlns:a16="http://schemas.microsoft.com/office/drawing/2014/main" id="{978A2B6D-97A4-9C51-FBC7-F4ECD03449E7}"/>
              </a:ext>
            </a:extLst>
          </p:cNvPr>
          <p:cNvSpPr txBox="1"/>
          <p:nvPr/>
        </p:nvSpPr>
        <p:spPr>
          <a:xfrm>
            <a:off x="2927649" y="3284283"/>
            <a:ext cx="5904656" cy="257186"/>
          </a:xfrm>
          <a:prstGeom prst="rect">
            <a:avLst/>
          </a:prstGeom>
          <a:solidFill>
            <a:schemeClr val="bg1"/>
          </a:solidFill>
        </p:spPr>
        <p:txBody>
          <a:bodyPr wrap="square">
            <a:spAutoFit/>
          </a:bodyPr>
          <a:lstStyle/>
          <a:p>
            <a:pPr lvl="1">
              <a:lnSpc>
                <a:spcPct val="120000"/>
              </a:lnSpc>
            </a:pPr>
            <a:r>
              <a:rPr lang="en-US" altLang="ja-JP" sz="1050">
                <a:latin typeface="BIZ UDPゴシック" panose="020B0400000000000000" pitchFamily="50" charset="-128"/>
                <a:sym typeface="ＭＳ Ｐゴシック" panose="020B0600070205080204" pitchFamily="50" charset="-128"/>
                <a:hlinkClick r:id="rId5"/>
              </a:rPr>
              <a:t>https://en.wikipedia.org/wiki/Comparison_of_online_backup_services</a:t>
            </a:r>
            <a:endParaRPr lang="en-US" altLang="ja-JP" sz="1050">
              <a:latin typeface="BIZ UDPゴシック" panose="020B0400000000000000" pitchFamily="50" charset="-128"/>
              <a:sym typeface="ＭＳ Ｐゴシック" panose="020B0600070205080204" pitchFamily="50" charset="-128"/>
            </a:endParaRPr>
          </a:p>
        </p:txBody>
      </p:sp>
    </p:spTree>
    <p:extLst>
      <p:ext uri="{BB962C8B-B14F-4D97-AF65-F5344CB8AC3E}">
        <p14:creationId xmlns:p14="http://schemas.microsoft.com/office/powerpoint/2010/main" val="1633824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CAB18323-CCBA-44C7-23EA-FE8F3D978389}"/>
              </a:ext>
            </a:extLst>
          </p:cNvPr>
          <p:cNvPicPr>
            <a:picLocks noChangeAspect="1"/>
          </p:cNvPicPr>
          <p:nvPr/>
        </p:nvPicPr>
        <p:blipFill>
          <a:blip r:embed="rId3"/>
          <a:srcRect b="1086"/>
          <a:stretch/>
        </p:blipFill>
        <p:spPr>
          <a:xfrm>
            <a:off x="2663184" y="1212782"/>
            <a:ext cx="6865630" cy="5096538"/>
          </a:xfrm>
          <a:prstGeom prst="rect">
            <a:avLst/>
          </a:prstGeom>
          <a:ln>
            <a:solidFill>
              <a:schemeClr val="bg1">
                <a:lumMod val="85000"/>
              </a:schemeClr>
            </a:solidFill>
          </a:ln>
        </p:spPr>
      </p:pic>
      <p:sp>
        <p:nvSpPr>
          <p:cNvPr id="14" name="タイトル 1">
            <a:extLst>
              <a:ext uri="{FF2B5EF4-FFF2-40B4-BE49-F238E27FC236}">
                <a16:creationId xmlns:a16="http://schemas.microsoft.com/office/drawing/2014/main" id="{7C0BFFCA-CBA5-B054-027B-BC0A15108BE6}"/>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研究データの保存</a:t>
            </a:r>
          </a:p>
        </p:txBody>
      </p:sp>
      <p:sp>
        <p:nvSpPr>
          <p:cNvPr id="15" name="テキスト ボックス 14">
            <a:extLst>
              <a:ext uri="{FF2B5EF4-FFF2-40B4-BE49-F238E27FC236}">
                <a16:creationId xmlns:a16="http://schemas.microsoft.com/office/drawing/2014/main" id="{1E8C7BB6-4BF3-16C7-10C5-9494ABA8F4E1}"/>
              </a:ext>
            </a:extLst>
          </p:cNvPr>
          <p:cNvSpPr txBox="1"/>
          <p:nvPr/>
        </p:nvSpPr>
        <p:spPr>
          <a:xfrm>
            <a:off x="-160" y="6382811"/>
            <a:ext cx="12192000" cy="502573"/>
          </a:xfrm>
          <a:prstGeom prst="rect">
            <a:avLst/>
          </a:prstGeom>
          <a:solidFill>
            <a:srgbClr val="EAEAEA"/>
          </a:solidFill>
        </p:spPr>
        <p:txBody>
          <a:bodyPr wrap="square" rtlCol="0">
            <a:spAutoFit/>
          </a:bodyPr>
          <a:lstStyle/>
          <a:p>
            <a:r>
              <a:rPr lang="ja-JP" altLang="en-US" sz="1333">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333">
                <a:latin typeface="BIZ UDPGothic" panose="020B0400000000000000" pitchFamily="34" charset="-128"/>
                <a:ea typeface="BIZ UDPGothic" panose="020B0400000000000000" pitchFamily="34" charset="-128"/>
              </a:rPr>
              <a:t>, </a:t>
            </a:r>
            <a:r>
              <a:rPr lang="zh-TW" altLang="en-US" sz="1333">
                <a:latin typeface="BIZ UDPGothic" panose="020B0400000000000000" pitchFamily="34" charset="-128"/>
                <a:ea typeface="BIZ UDPGothic" panose="020B0400000000000000" pitchFamily="34" charset="-128"/>
              </a:rPr>
              <a:t>九州大学附属図書館図書館</a:t>
            </a:r>
            <a:r>
              <a:rPr lang="en-US" altLang="zh-TW" sz="1333">
                <a:latin typeface="BIZ UDPGothic" panose="020B0400000000000000" pitchFamily="34" charset="-128"/>
                <a:ea typeface="BIZ UDPGothic" panose="020B0400000000000000" pitchFamily="34" charset="-128"/>
              </a:rPr>
              <a:t>DX</a:t>
            </a:r>
            <a:r>
              <a:rPr lang="zh-TW" altLang="en-US" sz="1333">
                <a:latin typeface="BIZ UDPGothic" panose="020B0400000000000000" pitchFamily="34" charset="-128"/>
                <a:ea typeface="BIZ UDPGothic" panose="020B0400000000000000" pitchFamily="34" charset="-128"/>
              </a:rPr>
              <a:t>支援室</a:t>
            </a:r>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2023, 08</a:t>
            </a:r>
            <a:r>
              <a:rPr lang="ja-JP" altLang="en-US" sz="1333">
                <a:latin typeface="BIZ UDPGothic" panose="020B0400000000000000" pitchFamily="34" charset="-128"/>
                <a:ea typeface="BIZ UDPGothic" panose="020B0400000000000000" pitchFamily="34" charset="-128"/>
              </a:rPr>
              <a:t>）「はじめよう、研究データ管理」</a:t>
            </a:r>
            <a:r>
              <a:rPr lang="en-US" altLang="ja-JP" sz="1333">
                <a:latin typeface="BIZ UDPGothic" panose="020B0400000000000000" pitchFamily="34" charset="-128"/>
                <a:ea typeface="BIZ UDPGothic" panose="020B0400000000000000" pitchFamily="34" charset="-128"/>
              </a:rPr>
              <a:t>, 4_</a:t>
            </a:r>
            <a:r>
              <a:rPr lang="ja-JP" altLang="en-US" sz="1333">
                <a:latin typeface="BIZ UDPGothic" panose="020B0400000000000000" pitchFamily="34" charset="-128"/>
                <a:ea typeface="BIZ UDPGothic" panose="020B0400000000000000" pitchFamily="34" charset="-128"/>
              </a:rPr>
              <a:t>研究データの保存</a:t>
            </a:r>
            <a:r>
              <a:rPr lang="en-US" altLang="ja-JP" sz="1333">
                <a:latin typeface="BIZ UDPGothic" panose="020B0400000000000000" pitchFamily="34" charset="-128"/>
                <a:ea typeface="BIZ UDPGothic" panose="020B0400000000000000" pitchFamily="34" charset="-128"/>
              </a:rPr>
              <a:t>_202407</a:t>
            </a:r>
            <a:r>
              <a:rPr lang="ja-JP" altLang="en-US" sz="1333">
                <a:latin typeface="BIZ UDPGothic" panose="020B0400000000000000" pitchFamily="34" charset="-128"/>
                <a:ea typeface="BIZ UDPGothic" panose="020B0400000000000000" pitchFamily="34" charset="-128"/>
              </a:rPr>
              <a:t>改訂</a:t>
            </a:r>
            <a:r>
              <a:rPr lang="en-US" altLang="ja-JP" sz="1333">
                <a:latin typeface="BIZ UDPGothic" panose="020B0400000000000000" pitchFamily="34" charset="-128"/>
                <a:ea typeface="BIZ UDPGothic" panose="020B0400000000000000" pitchFamily="34" charset="-128"/>
              </a:rPr>
              <a:t>, p.</a:t>
            </a:r>
            <a:r>
              <a:rPr lang="ja-JP" altLang="en-US" sz="1333">
                <a:latin typeface="BIZ UDPGothic" panose="020B0400000000000000" pitchFamily="34" charset="-128"/>
                <a:ea typeface="BIZ UDPGothic" panose="020B0400000000000000" pitchFamily="34" charset="-128"/>
              </a:rPr>
              <a:t>９</a:t>
            </a:r>
            <a:r>
              <a:rPr lang="en-US" altLang="ja-JP" sz="1333">
                <a:latin typeface="BIZ UDPGothic" panose="020B0400000000000000" pitchFamily="34" charset="-128"/>
                <a:ea typeface="BIZ UDPGothic" panose="020B0400000000000000" pitchFamily="34" charset="-128"/>
              </a:rPr>
              <a:t>. </a:t>
            </a:r>
            <a:r>
              <a:rPr lang="en-US" altLang="ja-JP" sz="1333">
                <a:latin typeface="BIZ UDPGothic" panose="020B0400000000000000" pitchFamily="34" charset="-128"/>
                <a:ea typeface="BIZ UDPGothic" panose="020B0400000000000000" pitchFamily="34" charset="-128"/>
                <a:hlinkClick r:id="rId4"/>
              </a:rPr>
              <a:t>https://doi.org/10.15017/6796147</a:t>
            </a:r>
            <a:endParaRPr lang="en-US" altLang="ja-JP" sz="1333">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169228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3C2434E4-80E9-121B-137C-43FDA5A93D2F}"/>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研究データの保存</a:t>
            </a:r>
          </a:p>
        </p:txBody>
      </p:sp>
      <p:sp>
        <p:nvSpPr>
          <p:cNvPr id="10" name="テキスト ボックス 9">
            <a:extLst>
              <a:ext uri="{FF2B5EF4-FFF2-40B4-BE49-F238E27FC236}">
                <a16:creationId xmlns:a16="http://schemas.microsoft.com/office/drawing/2014/main" id="{27B9899A-9177-575A-43CB-E44CF62A62B3}"/>
              </a:ext>
            </a:extLst>
          </p:cNvPr>
          <p:cNvSpPr txBox="1"/>
          <p:nvPr/>
        </p:nvSpPr>
        <p:spPr>
          <a:xfrm>
            <a:off x="-160" y="6382811"/>
            <a:ext cx="12192000" cy="502573"/>
          </a:xfrm>
          <a:prstGeom prst="rect">
            <a:avLst/>
          </a:prstGeom>
          <a:solidFill>
            <a:srgbClr val="EAEAEA"/>
          </a:solidFill>
        </p:spPr>
        <p:txBody>
          <a:bodyPr wrap="square" rtlCol="0">
            <a:spAutoFit/>
          </a:bodyPr>
          <a:lstStyle/>
          <a:p>
            <a:r>
              <a:rPr lang="ja-JP" altLang="en-US" sz="1333">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333">
                <a:latin typeface="BIZ UDPGothic" panose="020B0400000000000000" pitchFamily="34" charset="-128"/>
                <a:ea typeface="BIZ UDPGothic" panose="020B0400000000000000" pitchFamily="34" charset="-128"/>
              </a:rPr>
              <a:t>, </a:t>
            </a:r>
            <a:r>
              <a:rPr lang="zh-TW" altLang="en-US" sz="1333">
                <a:latin typeface="BIZ UDPGothic" panose="020B0400000000000000" pitchFamily="34" charset="-128"/>
                <a:ea typeface="BIZ UDPGothic" panose="020B0400000000000000" pitchFamily="34" charset="-128"/>
              </a:rPr>
              <a:t>九州大学附属図書館図書館</a:t>
            </a:r>
            <a:r>
              <a:rPr lang="en-US" altLang="zh-TW" sz="1333">
                <a:latin typeface="BIZ UDPGothic" panose="020B0400000000000000" pitchFamily="34" charset="-128"/>
                <a:ea typeface="BIZ UDPGothic" panose="020B0400000000000000" pitchFamily="34" charset="-128"/>
              </a:rPr>
              <a:t>DX</a:t>
            </a:r>
            <a:r>
              <a:rPr lang="zh-TW" altLang="en-US" sz="1333">
                <a:latin typeface="BIZ UDPGothic" panose="020B0400000000000000" pitchFamily="34" charset="-128"/>
                <a:ea typeface="BIZ UDPGothic" panose="020B0400000000000000" pitchFamily="34" charset="-128"/>
              </a:rPr>
              <a:t>支援室</a:t>
            </a:r>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2023, 08</a:t>
            </a:r>
            <a:r>
              <a:rPr lang="ja-JP" altLang="en-US" sz="1333">
                <a:latin typeface="BIZ UDPGothic" panose="020B0400000000000000" pitchFamily="34" charset="-128"/>
                <a:ea typeface="BIZ UDPGothic" panose="020B0400000000000000" pitchFamily="34" charset="-128"/>
              </a:rPr>
              <a:t>）「はじめよう、研究データ管理」</a:t>
            </a:r>
            <a:r>
              <a:rPr lang="en-US" altLang="ja-JP" sz="1333">
                <a:latin typeface="BIZ UDPGothic" panose="020B0400000000000000" pitchFamily="34" charset="-128"/>
                <a:ea typeface="BIZ UDPGothic" panose="020B0400000000000000" pitchFamily="34" charset="-128"/>
              </a:rPr>
              <a:t>, 4_</a:t>
            </a:r>
            <a:r>
              <a:rPr lang="ja-JP" altLang="en-US" sz="1333">
                <a:latin typeface="BIZ UDPGothic" panose="020B0400000000000000" pitchFamily="34" charset="-128"/>
                <a:ea typeface="BIZ UDPGothic" panose="020B0400000000000000" pitchFamily="34" charset="-128"/>
              </a:rPr>
              <a:t>研究データの保存</a:t>
            </a:r>
            <a:r>
              <a:rPr lang="en-US" altLang="ja-JP" sz="1333">
                <a:latin typeface="BIZ UDPGothic" panose="020B0400000000000000" pitchFamily="34" charset="-128"/>
                <a:ea typeface="BIZ UDPGothic" panose="020B0400000000000000" pitchFamily="34" charset="-128"/>
              </a:rPr>
              <a:t>_202407</a:t>
            </a:r>
            <a:r>
              <a:rPr lang="ja-JP" altLang="en-US" sz="1333">
                <a:latin typeface="BIZ UDPGothic" panose="020B0400000000000000" pitchFamily="34" charset="-128"/>
                <a:ea typeface="BIZ UDPGothic" panose="020B0400000000000000" pitchFamily="34" charset="-128"/>
              </a:rPr>
              <a:t>改訂</a:t>
            </a:r>
            <a:r>
              <a:rPr lang="en-US" altLang="ja-JP" sz="1333">
                <a:latin typeface="BIZ UDPGothic" panose="020B0400000000000000" pitchFamily="34" charset="-128"/>
                <a:ea typeface="BIZ UDPGothic" panose="020B0400000000000000" pitchFamily="34" charset="-128"/>
              </a:rPr>
              <a:t>, p.10. </a:t>
            </a:r>
            <a:r>
              <a:rPr lang="en-US" altLang="ja-JP" sz="1333">
                <a:latin typeface="BIZ UDPGothic" panose="020B0400000000000000" pitchFamily="34" charset="-128"/>
                <a:ea typeface="BIZ UDPGothic" panose="020B0400000000000000" pitchFamily="34" charset="-128"/>
                <a:hlinkClick r:id="rId3"/>
              </a:rPr>
              <a:t>https://doi.org/10.15017/6796147</a:t>
            </a:r>
            <a:endParaRPr lang="en-US" altLang="ja-JP" sz="1333">
              <a:latin typeface="BIZ UDPGothic" panose="020B0400000000000000" pitchFamily="34" charset="-128"/>
              <a:ea typeface="BIZ UDPGothic" panose="020B0400000000000000" pitchFamily="34" charset="-128"/>
            </a:endParaRPr>
          </a:p>
        </p:txBody>
      </p:sp>
      <p:pic>
        <p:nvPicPr>
          <p:cNvPr id="13" name="図 12">
            <a:extLst>
              <a:ext uri="{FF2B5EF4-FFF2-40B4-BE49-F238E27FC236}">
                <a16:creationId xmlns:a16="http://schemas.microsoft.com/office/drawing/2014/main" id="{DA300663-BBF6-7EEF-11B3-084DA1DB7DF5}"/>
              </a:ext>
            </a:extLst>
          </p:cNvPr>
          <p:cNvPicPr>
            <a:picLocks noChangeAspect="1"/>
          </p:cNvPicPr>
          <p:nvPr/>
        </p:nvPicPr>
        <p:blipFill>
          <a:blip r:embed="rId4"/>
          <a:stretch>
            <a:fillRect/>
          </a:stretch>
        </p:blipFill>
        <p:spPr>
          <a:xfrm>
            <a:off x="2663184" y="1156804"/>
            <a:ext cx="6865630" cy="5152516"/>
          </a:xfrm>
          <a:prstGeom prst="rect">
            <a:avLst/>
          </a:prstGeom>
          <a:ln>
            <a:solidFill>
              <a:schemeClr val="bg1">
                <a:lumMod val="85000"/>
              </a:schemeClr>
            </a:solidFill>
          </a:ln>
        </p:spPr>
      </p:pic>
    </p:spTree>
    <p:extLst>
      <p:ext uri="{BB962C8B-B14F-4D97-AF65-F5344CB8AC3E}">
        <p14:creationId xmlns:p14="http://schemas.microsoft.com/office/powerpoint/2010/main" val="1977170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44C2199C-F453-D43F-5C66-EAD13D2EDB88}"/>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研究データの保存</a:t>
            </a:r>
          </a:p>
        </p:txBody>
      </p:sp>
      <p:sp>
        <p:nvSpPr>
          <p:cNvPr id="6" name="テキスト ボックス 5">
            <a:extLst>
              <a:ext uri="{FF2B5EF4-FFF2-40B4-BE49-F238E27FC236}">
                <a16:creationId xmlns:a16="http://schemas.microsoft.com/office/drawing/2014/main" id="{10AD3A2E-7AE1-51B0-1210-B95F6EFBF164}"/>
              </a:ext>
            </a:extLst>
          </p:cNvPr>
          <p:cNvSpPr txBox="1"/>
          <p:nvPr/>
        </p:nvSpPr>
        <p:spPr>
          <a:xfrm>
            <a:off x="-160" y="6382811"/>
            <a:ext cx="12192000" cy="502573"/>
          </a:xfrm>
          <a:prstGeom prst="rect">
            <a:avLst/>
          </a:prstGeom>
          <a:solidFill>
            <a:srgbClr val="EAEAEA"/>
          </a:solidFill>
        </p:spPr>
        <p:txBody>
          <a:bodyPr wrap="square" rtlCol="0">
            <a:spAutoFit/>
          </a:bodyPr>
          <a:lstStyle/>
          <a:p>
            <a:r>
              <a:rPr lang="ja-JP" altLang="en-US" sz="1333">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333">
                <a:latin typeface="BIZ UDPGothic" panose="020B0400000000000000" pitchFamily="34" charset="-128"/>
                <a:ea typeface="BIZ UDPGothic" panose="020B0400000000000000" pitchFamily="34" charset="-128"/>
              </a:rPr>
              <a:t>, </a:t>
            </a:r>
            <a:r>
              <a:rPr lang="zh-TW" altLang="en-US" sz="1333">
                <a:latin typeface="BIZ UDPGothic" panose="020B0400000000000000" pitchFamily="34" charset="-128"/>
                <a:ea typeface="BIZ UDPGothic" panose="020B0400000000000000" pitchFamily="34" charset="-128"/>
              </a:rPr>
              <a:t>九州大学附属図書館図書館</a:t>
            </a:r>
            <a:r>
              <a:rPr lang="en-US" altLang="zh-TW" sz="1333">
                <a:latin typeface="BIZ UDPGothic" panose="020B0400000000000000" pitchFamily="34" charset="-128"/>
                <a:ea typeface="BIZ UDPGothic" panose="020B0400000000000000" pitchFamily="34" charset="-128"/>
              </a:rPr>
              <a:t>DX</a:t>
            </a:r>
            <a:r>
              <a:rPr lang="zh-TW" altLang="en-US" sz="1333">
                <a:latin typeface="BIZ UDPGothic" panose="020B0400000000000000" pitchFamily="34" charset="-128"/>
                <a:ea typeface="BIZ UDPGothic" panose="020B0400000000000000" pitchFamily="34" charset="-128"/>
              </a:rPr>
              <a:t>支援室</a:t>
            </a:r>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2023, 08</a:t>
            </a:r>
            <a:r>
              <a:rPr lang="ja-JP" altLang="en-US" sz="1333">
                <a:latin typeface="BIZ UDPGothic" panose="020B0400000000000000" pitchFamily="34" charset="-128"/>
                <a:ea typeface="BIZ UDPGothic" panose="020B0400000000000000" pitchFamily="34" charset="-128"/>
              </a:rPr>
              <a:t>）「はじめよう、研究データ管理」</a:t>
            </a:r>
            <a:r>
              <a:rPr lang="en-US" altLang="ja-JP" sz="1333">
                <a:latin typeface="BIZ UDPGothic" panose="020B0400000000000000" pitchFamily="34" charset="-128"/>
                <a:ea typeface="BIZ UDPGothic" panose="020B0400000000000000" pitchFamily="34" charset="-128"/>
              </a:rPr>
              <a:t>, 4_</a:t>
            </a:r>
            <a:r>
              <a:rPr lang="ja-JP" altLang="en-US" sz="1333">
                <a:latin typeface="BIZ UDPGothic" panose="020B0400000000000000" pitchFamily="34" charset="-128"/>
                <a:ea typeface="BIZ UDPGothic" panose="020B0400000000000000" pitchFamily="34" charset="-128"/>
              </a:rPr>
              <a:t>研究データの保存</a:t>
            </a:r>
            <a:r>
              <a:rPr lang="en-US" altLang="ja-JP" sz="1333">
                <a:latin typeface="BIZ UDPGothic" panose="020B0400000000000000" pitchFamily="34" charset="-128"/>
                <a:ea typeface="BIZ UDPGothic" panose="020B0400000000000000" pitchFamily="34" charset="-128"/>
              </a:rPr>
              <a:t>_202407</a:t>
            </a:r>
            <a:r>
              <a:rPr lang="ja-JP" altLang="en-US" sz="1333">
                <a:latin typeface="BIZ UDPGothic" panose="020B0400000000000000" pitchFamily="34" charset="-128"/>
                <a:ea typeface="BIZ UDPGothic" panose="020B0400000000000000" pitchFamily="34" charset="-128"/>
              </a:rPr>
              <a:t>改訂</a:t>
            </a:r>
            <a:r>
              <a:rPr lang="en-US" altLang="ja-JP" sz="1333">
                <a:latin typeface="BIZ UDPGothic" panose="020B0400000000000000" pitchFamily="34" charset="-128"/>
                <a:ea typeface="BIZ UDPGothic" panose="020B0400000000000000" pitchFamily="34" charset="-128"/>
              </a:rPr>
              <a:t>, p.11. </a:t>
            </a:r>
            <a:r>
              <a:rPr lang="en-US" altLang="ja-JP" sz="1333">
                <a:latin typeface="BIZ UDPGothic" panose="020B0400000000000000" pitchFamily="34" charset="-128"/>
                <a:ea typeface="BIZ UDPGothic" panose="020B0400000000000000" pitchFamily="34" charset="-128"/>
                <a:hlinkClick r:id="rId3"/>
              </a:rPr>
              <a:t>https://doi.org/10.15017/6796147</a:t>
            </a:r>
            <a:endParaRPr lang="en-US" altLang="ja-JP" sz="1333">
              <a:latin typeface="BIZ UDPGothic" panose="020B0400000000000000" pitchFamily="34" charset="-128"/>
              <a:ea typeface="BIZ UDPGothic" panose="020B0400000000000000" pitchFamily="34" charset="-128"/>
            </a:endParaRPr>
          </a:p>
        </p:txBody>
      </p:sp>
      <p:pic>
        <p:nvPicPr>
          <p:cNvPr id="14" name="図 13">
            <a:extLst>
              <a:ext uri="{FF2B5EF4-FFF2-40B4-BE49-F238E27FC236}">
                <a16:creationId xmlns:a16="http://schemas.microsoft.com/office/drawing/2014/main" id="{4974E611-5DD7-4B50-BD89-E328E91DF5D8}"/>
              </a:ext>
            </a:extLst>
          </p:cNvPr>
          <p:cNvPicPr>
            <a:picLocks noChangeAspect="1"/>
          </p:cNvPicPr>
          <p:nvPr/>
        </p:nvPicPr>
        <p:blipFill>
          <a:blip r:embed="rId4"/>
          <a:stretch>
            <a:fillRect/>
          </a:stretch>
        </p:blipFill>
        <p:spPr>
          <a:xfrm>
            <a:off x="2660988" y="1156804"/>
            <a:ext cx="6870024" cy="5152516"/>
          </a:xfrm>
          <a:prstGeom prst="rect">
            <a:avLst/>
          </a:prstGeom>
          <a:ln>
            <a:solidFill>
              <a:schemeClr val="bg1">
                <a:lumMod val="85000"/>
              </a:schemeClr>
            </a:solidFill>
          </a:ln>
        </p:spPr>
      </p:pic>
    </p:spTree>
    <p:extLst>
      <p:ext uri="{BB962C8B-B14F-4D97-AF65-F5344CB8AC3E}">
        <p14:creationId xmlns:p14="http://schemas.microsoft.com/office/powerpoint/2010/main" val="3158650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0A36836D-5A89-A454-9F88-FF5A6E429A2B}"/>
              </a:ext>
            </a:extLst>
          </p:cNvPr>
          <p:cNvPicPr>
            <a:picLocks noChangeAspect="1"/>
          </p:cNvPicPr>
          <p:nvPr/>
        </p:nvPicPr>
        <p:blipFill>
          <a:blip r:embed="rId3"/>
          <a:srcRect t="-1" b="451"/>
          <a:stretch/>
        </p:blipFill>
        <p:spPr>
          <a:xfrm>
            <a:off x="2680654" y="1180051"/>
            <a:ext cx="6830690" cy="5129269"/>
          </a:xfrm>
          <a:prstGeom prst="rect">
            <a:avLst/>
          </a:prstGeom>
          <a:ln>
            <a:solidFill>
              <a:schemeClr val="bg1">
                <a:lumMod val="85000"/>
              </a:schemeClr>
            </a:solidFill>
          </a:ln>
        </p:spPr>
      </p:pic>
      <p:sp>
        <p:nvSpPr>
          <p:cNvPr id="14" name="タイトル 1">
            <a:extLst>
              <a:ext uri="{FF2B5EF4-FFF2-40B4-BE49-F238E27FC236}">
                <a16:creationId xmlns:a16="http://schemas.microsoft.com/office/drawing/2014/main" id="{9AE2EE8F-8758-EFA0-6B60-8AF7942B4098}"/>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研究データの保存</a:t>
            </a:r>
          </a:p>
        </p:txBody>
      </p:sp>
      <p:sp>
        <p:nvSpPr>
          <p:cNvPr id="15" name="テキスト ボックス 14">
            <a:extLst>
              <a:ext uri="{FF2B5EF4-FFF2-40B4-BE49-F238E27FC236}">
                <a16:creationId xmlns:a16="http://schemas.microsoft.com/office/drawing/2014/main" id="{78EAEDEC-C348-6DE2-93E3-A3EB51283876}"/>
              </a:ext>
            </a:extLst>
          </p:cNvPr>
          <p:cNvSpPr txBox="1"/>
          <p:nvPr/>
        </p:nvSpPr>
        <p:spPr>
          <a:xfrm>
            <a:off x="-160" y="6382811"/>
            <a:ext cx="12192000" cy="502573"/>
          </a:xfrm>
          <a:prstGeom prst="rect">
            <a:avLst/>
          </a:prstGeom>
          <a:solidFill>
            <a:srgbClr val="EAEAEA"/>
          </a:solidFill>
        </p:spPr>
        <p:txBody>
          <a:bodyPr wrap="square" rtlCol="0">
            <a:spAutoFit/>
          </a:bodyPr>
          <a:lstStyle/>
          <a:p>
            <a:r>
              <a:rPr lang="ja-JP" altLang="en-US" sz="1333">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333">
                <a:latin typeface="BIZ UDPGothic" panose="020B0400000000000000" pitchFamily="34" charset="-128"/>
                <a:ea typeface="BIZ UDPGothic" panose="020B0400000000000000" pitchFamily="34" charset="-128"/>
              </a:rPr>
              <a:t>, </a:t>
            </a:r>
            <a:r>
              <a:rPr lang="zh-TW" altLang="en-US" sz="1333">
                <a:latin typeface="BIZ UDPGothic" panose="020B0400000000000000" pitchFamily="34" charset="-128"/>
                <a:ea typeface="BIZ UDPGothic" panose="020B0400000000000000" pitchFamily="34" charset="-128"/>
              </a:rPr>
              <a:t>九州大学附属図書館図書館</a:t>
            </a:r>
            <a:r>
              <a:rPr lang="en-US" altLang="zh-TW" sz="1333">
                <a:latin typeface="BIZ UDPGothic" panose="020B0400000000000000" pitchFamily="34" charset="-128"/>
                <a:ea typeface="BIZ UDPGothic" panose="020B0400000000000000" pitchFamily="34" charset="-128"/>
              </a:rPr>
              <a:t>DX</a:t>
            </a:r>
            <a:r>
              <a:rPr lang="zh-TW" altLang="en-US" sz="1333">
                <a:latin typeface="BIZ UDPGothic" panose="020B0400000000000000" pitchFamily="34" charset="-128"/>
                <a:ea typeface="BIZ UDPGothic" panose="020B0400000000000000" pitchFamily="34" charset="-128"/>
              </a:rPr>
              <a:t>支援室</a:t>
            </a:r>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2023, 08</a:t>
            </a:r>
            <a:r>
              <a:rPr lang="ja-JP" altLang="en-US" sz="1333">
                <a:latin typeface="BIZ UDPGothic" panose="020B0400000000000000" pitchFamily="34" charset="-128"/>
                <a:ea typeface="BIZ UDPGothic" panose="020B0400000000000000" pitchFamily="34" charset="-128"/>
              </a:rPr>
              <a:t>）「はじめよう、研究データ管理」</a:t>
            </a:r>
            <a:r>
              <a:rPr lang="en-US" altLang="ja-JP" sz="1333">
                <a:latin typeface="BIZ UDPGothic" panose="020B0400000000000000" pitchFamily="34" charset="-128"/>
                <a:ea typeface="BIZ UDPGothic" panose="020B0400000000000000" pitchFamily="34" charset="-128"/>
              </a:rPr>
              <a:t>, 4_</a:t>
            </a:r>
            <a:r>
              <a:rPr lang="ja-JP" altLang="en-US" sz="1333">
                <a:latin typeface="BIZ UDPGothic" panose="020B0400000000000000" pitchFamily="34" charset="-128"/>
                <a:ea typeface="BIZ UDPGothic" panose="020B0400000000000000" pitchFamily="34" charset="-128"/>
              </a:rPr>
              <a:t>研究データの保存</a:t>
            </a:r>
            <a:r>
              <a:rPr lang="en-US" altLang="ja-JP" sz="1333">
                <a:latin typeface="BIZ UDPGothic" panose="020B0400000000000000" pitchFamily="34" charset="-128"/>
                <a:ea typeface="BIZ UDPGothic" panose="020B0400000000000000" pitchFamily="34" charset="-128"/>
              </a:rPr>
              <a:t>_202407</a:t>
            </a:r>
            <a:r>
              <a:rPr lang="ja-JP" altLang="en-US" sz="1333">
                <a:latin typeface="BIZ UDPGothic" panose="020B0400000000000000" pitchFamily="34" charset="-128"/>
                <a:ea typeface="BIZ UDPGothic" panose="020B0400000000000000" pitchFamily="34" charset="-128"/>
              </a:rPr>
              <a:t>改訂</a:t>
            </a:r>
            <a:r>
              <a:rPr lang="en-US" altLang="ja-JP" sz="1333">
                <a:latin typeface="BIZ UDPGothic" panose="020B0400000000000000" pitchFamily="34" charset="-128"/>
                <a:ea typeface="BIZ UDPGothic" panose="020B0400000000000000" pitchFamily="34" charset="-128"/>
              </a:rPr>
              <a:t>, p.14. </a:t>
            </a:r>
            <a:r>
              <a:rPr lang="en-US" altLang="ja-JP" sz="1333">
                <a:latin typeface="BIZ UDPGothic" panose="020B0400000000000000" pitchFamily="34" charset="-128"/>
                <a:ea typeface="BIZ UDPGothic" panose="020B0400000000000000" pitchFamily="34" charset="-128"/>
                <a:hlinkClick r:id="rId4"/>
              </a:rPr>
              <a:t>https://doi.org/10.15017/6796147</a:t>
            </a:r>
            <a:endParaRPr lang="en-US" altLang="ja-JP" sz="1333">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058958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グループ化 23">
            <a:extLst>
              <a:ext uri="{FF2B5EF4-FFF2-40B4-BE49-F238E27FC236}">
                <a16:creationId xmlns:a16="http://schemas.microsoft.com/office/drawing/2014/main" id="{76A5F782-E23F-C8D8-B056-616285223B55}"/>
              </a:ext>
            </a:extLst>
          </p:cNvPr>
          <p:cNvGrpSpPr/>
          <p:nvPr/>
        </p:nvGrpSpPr>
        <p:grpSpPr>
          <a:xfrm>
            <a:off x="380884" y="1652615"/>
            <a:ext cx="11325246" cy="4687357"/>
            <a:chOff x="285663" y="1239461"/>
            <a:chExt cx="8493934" cy="3515518"/>
          </a:xfrm>
        </p:grpSpPr>
        <p:sp>
          <p:nvSpPr>
            <p:cNvPr id="93" name="テキスト ボックス 92">
              <a:extLst>
                <a:ext uri="{FF2B5EF4-FFF2-40B4-BE49-F238E27FC236}">
                  <a16:creationId xmlns:a16="http://schemas.microsoft.com/office/drawing/2014/main" id="{F4C1ACB0-04C7-41B4-0CFA-37DE5F2DA19B}"/>
                </a:ext>
              </a:extLst>
            </p:cNvPr>
            <p:cNvSpPr txBox="1"/>
            <p:nvPr/>
          </p:nvSpPr>
          <p:spPr>
            <a:xfrm>
              <a:off x="5936514" y="1825974"/>
              <a:ext cx="1491149" cy="238575"/>
            </a:xfrm>
            <a:prstGeom prst="rect">
              <a:avLst/>
            </a:prstGeom>
            <a:noFill/>
          </p:spPr>
          <p:txBody>
            <a:bodyPr wrap="square" rtlCol="0">
              <a:spAutoFit/>
            </a:bodyPr>
            <a:lstStyle/>
            <a:p>
              <a:r>
                <a:rPr lang="ja-JP" altLang="en-US" sz="1467">
                  <a:solidFill>
                    <a:srgbClr val="00B0F0"/>
                  </a:solidFill>
                  <a:latin typeface="BIZ UDPGothic" panose="020B0400000000000000" pitchFamily="34" charset="-128"/>
                  <a:ea typeface="BIZ UDPGothic" panose="020B0400000000000000" pitchFamily="34" charset="-128"/>
                </a:rPr>
                <a:t>インターネット環境</a:t>
              </a:r>
            </a:p>
          </p:txBody>
        </p:sp>
        <p:grpSp>
          <p:nvGrpSpPr>
            <p:cNvPr id="198" name="グループ化 197">
              <a:extLst>
                <a:ext uri="{FF2B5EF4-FFF2-40B4-BE49-F238E27FC236}">
                  <a16:creationId xmlns:a16="http://schemas.microsoft.com/office/drawing/2014/main" id="{886A4407-5A5A-AD55-6305-4F61B6D93193}"/>
                </a:ext>
              </a:extLst>
            </p:cNvPr>
            <p:cNvGrpSpPr/>
            <p:nvPr/>
          </p:nvGrpSpPr>
          <p:grpSpPr>
            <a:xfrm>
              <a:off x="285663" y="1239461"/>
              <a:ext cx="8493934" cy="3515518"/>
              <a:chOff x="36934" y="1255093"/>
              <a:chExt cx="8493934" cy="3515518"/>
            </a:xfrm>
          </p:grpSpPr>
          <p:grpSp>
            <p:nvGrpSpPr>
              <p:cNvPr id="197" name="グループ化 196">
                <a:extLst>
                  <a:ext uri="{FF2B5EF4-FFF2-40B4-BE49-F238E27FC236}">
                    <a16:creationId xmlns:a16="http://schemas.microsoft.com/office/drawing/2014/main" id="{1AAFB310-ACE8-E143-2DE8-79B6B986523C}"/>
                  </a:ext>
                </a:extLst>
              </p:cNvPr>
              <p:cNvGrpSpPr/>
              <p:nvPr/>
            </p:nvGrpSpPr>
            <p:grpSpPr>
              <a:xfrm>
                <a:off x="36934" y="1287595"/>
                <a:ext cx="2970645" cy="2381004"/>
                <a:chOff x="36934" y="1287595"/>
                <a:chExt cx="2970645" cy="2381004"/>
              </a:xfrm>
            </p:grpSpPr>
            <p:grpSp>
              <p:nvGrpSpPr>
                <p:cNvPr id="85" name="グループ化 84">
                  <a:extLst>
                    <a:ext uri="{FF2B5EF4-FFF2-40B4-BE49-F238E27FC236}">
                      <a16:creationId xmlns:a16="http://schemas.microsoft.com/office/drawing/2014/main" id="{D1537249-6F21-49EF-EC44-0809E7673553}"/>
                    </a:ext>
                  </a:extLst>
                </p:cNvPr>
                <p:cNvGrpSpPr/>
                <p:nvPr/>
              </p:nvGrpSpPr>
              <p:grpSpPr>
                <a:xfrm>
                  <a:off x="1140098" y="2516824"/>
                  <a:ext cx="1867481" cy="1002019"/>
                  <a:chOff x="1211869" y="2746483"/>
                  <a:chExt cx="1867481" cy="1002019"/>
                </a:xfrm>
              </p:grpSpPr>
              <p:pic>
                <p:nvPicPr>
                  <p:cNvPr id="86" name="グラフィックス 85" descr="同期中のクラウド 単色塗りつぶし">
                    <a:extLst>
                      <a:ext uri="{FF2B5EF4-FFF2-40B4-BE49-F238E27FC236}">
                        <a16:creationId xmlns:a16="http://schemas.microsoft.com/office/drawing/2014/main" id="{A642F610-FDA7-1FC3-FFC8-688B8F65FE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31772" y="3064502"/>
                    <a:ext cx="684000" cy="684000"/>
                  </a:xfrm>
                  <a:prstGeom prst="rect">
                    <a:avLst/>
                  </a:prstGeom>
                </p:spPr>
              </p:pic>
              <p:sp>
                <p:nvSpPr>
                  <p:cNvPr id="87" name="フリーフォーム: 図形 86">
                    <a:extLst>
                      <a:ext uri="{FF2B5EF4-FFF2-40B4-BE49-F238E27FC236}">
                        <a16:creationId xmlns:a16="http://schemas.microsoft.com/office/drawing/2014/main" id="{CC84CF70-8CF4-D6DD-7BBE-CAB97D082E4C}"/>
                      </a:ext>
                    </a:extLst>
                  </p:cNvPr>
                  <p:cNvSpPr/>
                  <p:nvPr/>
                </p:nvSpPr>
                <p:spPr>
                  <a:xfrm rot="21316325">
                    <a:off x="1211869" y="2746483"/>
                    <a:ext cx="385511" cy="617701"/>
                  </a:xfrm>
                  <a:custGeom>
                    <a:avLst/>
                    <a:gdLst>
                      <a:gd name="connsiteX0" fmla="*/ 304407 w 304407"/>
                      <a:gd name="connsiteY0" fmla="*/ 921619 h 921619"/>
                      <a:gd name="connsiteX1" fmla="*/ 294782 w 304407"/>
                      <a:gd name="connsiteY1" fmla="*/ 909587 h 921619"/>
                      <a:gd name="connsiteX2" fmla="*/ 239437 w 304407"/>
                      <a:gd name="connsiteY2" fmla="*/ 873492 h 921619"/>
                      <a:gd name="connsiteX3" fmla="*/ 198530 w 304407"/>
                      <a:gd name="connsiteY3" fmla="*/ 839804 h 921619"/>
                      <a:gd name="connsiteX4" fmla="*/ 188904 w 304407"/>
                      <a:gd name="connsiteY4" fmla="*/ 820553 h 921619"/>
                      <a:gd name="connsiteX5" fmla="*/ 162435 w 304407"/>
                      <a:gd name="connsiteY5" fmla="*/ 779646 h 921619"/>
                      <a:gd name="connsiteX6" fmla="*/ 145591 w 304407"/>
                      <a:gd name="connsiteY6" fmla="*/ 748364 h 921619"/>
                      <a:gd name="connsiteX7" fmla="*/ 133559 w 304407"/>
                      <a:gd name="connsiteY7" fmla="*/ 733926 h 921619"/>
                      <a:gd name="connsiteX8" fmla="*/ 126340 w 304407"/>
                      <a:gd name="connsiteY8" fmla="*/ 714676 h 921619"/>
                      <a:gd name="connsiteX9" fmla="*/ 99871 w 304407"/>
                      <a:gd name="connsiteY9" fmla="*/ 673768 h 921619"/>
                      <a:gd name="connsiteX10" fmla="*/ 95058 w 304407"/>
                      <a:gd name="connsiteY10" fmla="*/ 659330 h 921619"/>
                      <a:gd name="connsiteX11" fmla="*/ 73401 w 304407"/>
                      <a:gd name="connsiteY11" fmla="*/ 623236 h 921619"/>
                      <a:gd name="connsiteX12" fmla="*/ 63776 w 304407"/>
                      <a:gd name="connsiteY12" fmla="*/ 601579 h 921619"/>
                      <a:gd name="connsiteX13" fmla="*/ 51744 w 304407"/>
                      <a:gd name="connsiteY13" fmla="*/ 582328 h 921619"/>
                      <a:gd name="connsiteX14" fmla="*/ 37306 w 304407"/>
                      <a:gd name="connsiteY14" fmla="*/ 534202 h 921619"/>
                      <a:gd name="connsiteX15" fmla="*/ 30087 w 304407"/>
                      <a:gd name="connsiteY15" fmla="*/ 517358 h 921619"/>
                      <a:gd name="connsiteX16" fmla="*/ 20462 w 304407"/>
                      <a:gd name="connsiteY16" fmla="*/ 483669 h 921619"/>
                      <a:gd name="connsiteX17" fmla="*/ 10837 w 304407"/>
                      <a:gd name="connsiteY17" fmla="*/ 437949 h 921619"/>
                      <a:gd name="connsiteX18" fmla="*/ 8431 w 304407"/>
                      <a:gd name="connsiteY18" fmla="*/ 418699 h 921619"/>
                      <a:gd name="connsiteX19" fmla="*/ 3618 w 304407"/>
                      <a:gd name="connsiteY19" fmla="*/ 385010 h 921619"/>
                      <a:gd name="connsiteX20" fmla="*/ 3618 w 304407"/>
                      <a:gd name="connsiteY20" fmla="*/ 166036 h 921619"/>
                      <a:gd name="connsiteX21" fmla="*/ 6024 w 304407"/>
                      <a:gd name="connsiteY21" fmla="*/ 144379 h 921619"/>
                      <a:gd name="connsiteX22" fmla="*/ 8431 w 304407"/>
                      <a:gd name="connsiteY22" fmla="*/ 134753 h 921619"/>
                      <a:gd name="connsiteX23" fmla="*/ 10837 w 304407"/>
                      <a:gd name="connsiteY23" fmla="*/ 120316 h 921619"/>
                      <a:gd name="connsiteX24" fmla="*/ 18056 w 304407"/>
                      <a:gd name="connsiteY24" fmla="*/ 96252 h 921619"/>
                      <a:gd name="connsiteX25" fmla="*/ 20462 w 304407"/>
                      <a:gd name="connsiteY25" fmla="*/ 89033 h 921619"/>
                      <a:gd name="connsiteX26" fmla="*/ 22869 w 304407"/>
                      <a:gd name="connsiteY26" fmla="*/ 79408 h 921619"/>
                      <a:gd name="connsiteX27" fmla="*/ 30087 w 304407"/>
                      <a:gd name="connsiteY27" fmla="*/ 67377 h 921619"/>
                      <a:gd name="connsiteX28" fmla="*/ 32494 w 304407"/>
                      <a:gd name="connsiteY28" fmla="*/ 60158 h 921619"/>
                      <a:gd name="connsiteX29" fmla="*/ 39713 w 304407"/>
                      <a:gd name="connsiteY29" fmla="*/ 43313 h 921619"/>
                      <a:gd name="connsiteX30" fmla="*/ 42119 w 304407"/>
                      <a:gd name="connsiteY30" fmla="*/ 12031 h 921619"/>
                      <a:gd name="connsiteX31" fmla="*/ 46932 w 304407"/>
                      <a:gd name="connsiteY31" fmla="*/ 4812 h 921619"/>
                      <a:gd name="connsiteX32" fmla="*/ 49338 w 304407"/>
                      <a:gd name="connsiteY32" fmla="*/ 0 h 9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4407" h="921619">
                        <a:moveTo>
                          <a:pt x="304407" y="921619"/>
                        </a:moveTo>
                        <a:cubicBezTo>
                          <a:pt x="301199" y="917608"/>
                          <a:pt x="298909" y="912644"/>
                          <a:pt x="294782" y="909587"/>
                        </a:cubicBezTo>
                        <a:cubicBezTo>
                          <a:pt x="277084" y="896477"/>
                          <a:pt x="257763" y="885709"/>
                          <a:pt x="239437" y="873492"/>
                        </a:cubicBezTo>
                        <a:cubicBezTo>
                          <a:pt x="225621" y="864281"/>
                          <a:pt x="208712" y="853688"/>
                          <a:pt x="198530" y="839804"/>
                        </a:cubicBezTo>
                        <a:cubicBezTo>
                          <a:pt x="194287" y="834018"/>
                          <a:pt x="192595" y="826705"/>
                          <a:pt x="188904" y="820553"/>
                        </a:cubicBezTo>
                        <a:cubicBezTo>
                          <a:pt x="180548" y="806626"/>
                          <a:pt x="169698" y="794173"/>
                          <a:pt x="162435" y="779646"/>
                        </a:cubicBezTo>
                        <a:cubicBezTo>
                          <a:pt x="158529" y="771834"/>
                          <a:pt x="151409" y="756363"/>
                          <a:pt x="145591" y="748364"/>
                        </a:cubicBezTo>
                        <a:cubicBezTo>
                          <a:pt x="141906" y="743297"/>
                          <a:pt x="137570" y="738739"/>
                          <a:pt x="133559" y="733926"/>
                        </a:cubicBezTo>
                        <a:cubicBezTo>
                          <a:pt x="131153" y="727509"/>
                          <a:pt x="129700" y="720649"/>
                          <a:pt x="126340" y="714676"/>
                        </a:cubicBezTo>
                        <a:cubicBezTo>
                          <a:pt x="97867" y="664058"/>
                          <a:pt x="125145" y="727928"/>
                          <a:pt x="99871" y="673768"/>
                        </a:cubicBezTo>
                        <a:cubicBezTo>
                          <a:pt x="97726" y="669171"/>
                          <a:pt x="97412" y="663824"/>
                          <a:pt x="95058" y="659330"/>
                        </a:cubicBezTo>
                        <a:cubicBezTo>
                          <a:pt x="88547" y="646901"/>
                          <a:pt x="79099" y="636058"/>
                          <a:pt x="73401" y="623236"/>
                        </a:cubicBezTo>
                        <a:cubicBezTo>
                          <a:pt x="70193" y="616017"/>
                          <a:pt x="67472" y="608561"/>
                          <a:pt x="63776" y="601579"/>
                        </a:cubicBezTo>
                        <a:cubicBezTo>
                          <a:pt x="60235" y="594891"/>
                          <a:pt x="54983" y="589167"/>
                          <a:pt x="51744" y="582328"/>
                        </a:cubicBezTo>
                        <a:cubicBezTo>
                          <a:pt x="36342" y="549813"/>
                          <a:pt x="46716" y="564312"/>
                          <a:pt x="37306" y="534202"/>
                        </a:cubicBezTo>
                        <a:cubicBezTo>
                          <a:pt x="35484" y="528371"/>
                          <a:pt x="32019" y="523153"/>
                          <a:pt x="30087" y="517358"/>
                        </a:cubicBezTo>
                        <a:cubicBezTo>
                          <a:pt x="26394" y="506278"/>
                          <a:pt x="23670" y="494899"/>
                          <a:pt x="20462" y="483669"/>
                        </a:cubicBezTo>
                        <a:cubicBezTo>
                          <a:pt x="14506" y="462821"/>
                          <a:pt x="14042" y="463596"/>
                          <a:pt x="10837" y="437949"/>
                        </a:cubicBezTo>
                        <a:cubicBezTo>
                          <a:pt x="10035" y="431532"/>
                          <a:pt x="9305" y="425106"/>
                          <a:pt x="8431" y="418699"/>
                        </a:cubicBezTo>
                        <a:cubicBezTo>
                          <a:pt x="6898" y="407459"/>
                          <a:pt x="3618" y="385010"/>
                          <a:pt x="3618" y="385010"/>
                        </a:cubicBezTo>
                        <a:cubicBezTo>
                          <a:pt x="-1942" y="290475"/>
                          <a:pt x="-412" y="333292"/>
                          <a:pt x="3618" y="166036"/>
                        </a:cubicBezTo>
                        <a:cubicBezTo>
                          <a:pt x="3793" y="158775"/>
                          <a:pt x="4919" y="151558"/>
                          <a:pt x="6024" y="144379"/>
                        </a:cubicBezTo>
                        <a:cubicBezTo>
                          <a:pt x="6527" y="141110"/>
                          <a:pt x="7782" y="137996"/>
                          <a:pt x="8431" y="134753"/>
                        </a:cubicBezTo>
                        <a:cubicBezTo>
                          <a:pt x="9388" y="129969"/>
                          <a:pt x="9880" y="125100"/>
                          <a:pt x="10837" y="120316"/>
                        </a:cubicBezTo>
                        <a:cubicBezTo>
                          <a:pt x="12656" y="111218"/>
                          <a:pt x="14984" y="105469"/>
                          <a:pt x="18056" y="96252"/>
                        </a:cubicBezTo>
                        <a:cubicBezTo>
                          <a:pt x="18858" y="93846"/>
                          <a:pt x="19847" y="91494"/>
                          <a:pt x="20462" y="89033"/>
                        </a:cubicBezTo>
                        <a:cubicBezTo>
                          <a:pt x="21264" y="85825"/>
                          <a:pt x="21526" y="82430"/>
                          <a:pt x="22869" y="79408"/>
                        </a:cubicBezTo>
                        <a:cubicBezTo>
                          <a:pt x="24768" y="75134"/>
                          <a:pt x="27996" y="71560"/>
                          <a:pt x="30087" y="67377"/>
                        </a:cubicBezTo>
                        <a:cubicBezTo>
                          <a:pt x="31221" y="65108"/>
                          <a:pt x="31495" y="62489"/>
                          <a:pt x="32494" y="60158"/>
                        </a:cubicBezTo>
                        <a:cubicBezTo>
                          <a:pt x="41415" y="39343"/>
                          <a:pt x="34068" y="60243"/>
                          <a:pt x="39713" y="43313"/>
                        </a:cubicBezTo>
                        <a:cubicBezTo>
                          <a:pt x="40515" y="32886"/>
                          <a:pt x="40192" y="22310"/>
                          <a:pt x="42119" y="12031"/>
                        </a:cubicBezTo>
                        <a:cubicBezTo>
                          <a:pt x="42652" y="9188"/>
                          <a:pt x="45444" y="7292"/>
                          <a:pt x="46932" y="4812"/>
                        </a:cubicBezTo>
                        <a:cubicBezTo>
                          <a:pt x="47855" y="3274"/>
                          <a:pt x="48536" y="1604"/>
                          <a:pt x="49338" y="0"/>
                        </a:cubicBezTo>
                      </a:path>
                    </a:pathLst>
                  </a:custGeom>
                  <a:noFill/>
                  <a:ln w="38100">
                    <a:solidFill>
                      <a:srgbClr val="00B0F0"/>
                    </a:solidFill>
                    <a:prstDash val="sysDot"/>
                    <a:headEnd type="stealth"/>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sp>
                <p:nvSpPr>
                  <p:cNvPr id="88" name="フリーフォーム: 図形 87">
                    <a:extLst>
                      <a:ext uri="{FF2B5EF4-FFF2-40B4-BE49-F238E27FC236}">
                        <a16:creationId xmlns:a16="http://schemas.microsoft.com/office/drawing/2014/main" id="{AC9CD521-ADA8-9768-4F91-FBB97F6A294F}"/>
                      </a:ext>
                    </a:extLst>
                  </p:cNvPr>
                  <p:cNvSpPr/>
                  <p:nvPr/>
                </p:nvSpPr>
                <p:spPr>
                  <a:xfrm rot="16200000">
                    <a:off x="2451259" y="2885544"/>
                    <a:ext cx="371699" cy="884482"/>
                  </a:xfrm>
                  <a:custGeom>
                    <a:avLst/>
                    <a:gdLst>
                      <a:gd name="connsiteX0" fmla="*/ 304407 w 304407"/>
                      <a:gd name="connsiteY0" fmla="*/ 921619 h 921619"/>
                      <a:gd name="connsiteX1" fmla="*/ 294782 w 304407"/>
                      <a:gd name="connsiteY1" fmla="*/ 909587 h 921619"/>
                      <a:gd name="connsiteX2" fmla="*/ 239437 w 304407"/>
                      <a:gd name="connsiteY2" fmla="*/ 873492 h 921619"/>
                      <a:gd name="connsiteX3" fmla="*/ 198530 w 304407"/>
                      <a:gd name="connsiteY3" fmla="*/ 839804 h 921619"/>
                      <a:gd name="connsiteX4" fmla="*/ 188904 w 304407"/>
                      <a:gd name="connsiteY4" fmla="*/ 820553 h 921619"/>
                      <a:gd name="connsiteX5" fmla="*/ 162435 w 304407"/>
                      <a:gd name="connsiteY5" fmla="*/ 779646 h 921619"/>
                      <a:gd name="connsiteX6" fmla="*/ 145591 w 304407"/>
                      <a:gd name="connsiteY6" fmla="*/ 748364 h 921619"/>
                      <a:gd name="connsiteX7" fmla="*/ 133559 w 304407"/>
                      <a:gd name="connsiteY7" fmla="*/ 733926 h 921619"/>
                      <a:gd name="connsiteX8" fmla="*/ 126340 w 304407"/>
                      <a:gd name="connsiteY8" fmla="*/ 714676 h 921619"/>
                      <a:gd name="connsiteX9" fmla="*/ 99871 w 304407"/>
                      <a:gd name="connsiteY9" fmla="*/ 673768 h 921619"/>
                      <a:gd name="connsiteX10" fmla="*/ 95058 w 304407"/>
                      <a:gd name="connsiteY10" fmla="*/ 659330 h 921619"/>
                      <a:gd name="connsiteX11" fmla="*/ 73401 w 304407"/>
                      <a:gd name="connsiteY11" fmla="*/ 623236 h 921619"/>
                      <a:gd name="connsiteX12" fmla="*/ 63776 w 304407"/>
                      <a:gd name="connsiteY12" fmla="*/ 601579 h 921619"/>
                      <a:gd name="connsiteX13" fmla="*/ 51744 w 304407"/>
                      <a:gd name="connsiteY13" fmla="*/ 582328 h 921619"/>
                      <a:gd name="connsiteX14" fmla="*/ 37306 w 304407"/>
                      <a:gd name="connsiteY14" fmla="*/ 534202 h 921619"/>
                      <a:gd name="connsiteX15" fmla="*/ 30087 w 304407"/>
                      <a:gd name="connsiteY15" fmla="*/ 517358 h 921619"/>
                      <a:gd name="connsiteX16" fmla="*/ 20462 w 304407"/>
                      <a:gd name="connsiteY16" fmla="*/ 483669 h 921619"/>
                      <a:gd name="connsiteX17" fmla="*/ 10837 w 304407"/>
                      <a:gd name="connsiteY17" fmla="*/ 437949 h 921619"/>
                      <a:gd name="connsiteX18" fmla="*/ 8431 w 304407"/>
                      <a:gd name="connsiteY18" fmla="*/ 418699 h 921619"/>
                      <a:gd name="connsiteX19" fmla="*/ 3618 w 304407"/>
                      <a:gd name="connsiteY19" fmla="*/ 385010 h 921619"/>
                      <a:gd name="connsiteX20" fmla="*/ 3618 w 304407"/>
                      <a:gd name="connsiteY20" fmla="*/ 166036 h 921619"/>
                      <a:gd name="connsiteX21" fmla="*/ 6024 w 304407"/>
                      <a:gd name="connsiteY21" fmla="*/ 144379 h 921619"/>
                      <a:gd name="connsiteX22" fmla="*/ 8431 w 304407"/>
                      <a:gd name="connsiteY22" fmla="*/ 134753 h 921619"/>
                      <a:gd name="connsiteX23" fmla="*/ 10837 w 304407"/>
                      <a:gd name="connsiteY23" fmla="*/ 120316 h 921619"/>
                      <a:gd name="connsiteX24" fmla="*/ 18056 w 304407"/>
                      <a:gd name="connsiteY24" fmla="*/ 96252 h 921619"/>
                      <a:gd name="connsiteX25" fmla="*/ 20462 w 304407"/>
                      <a:gd name="connsiteY25" fmla="*/ 89033 h 921619"/>
                      <a:gd name="connsiteX26" fmla="*/ 22869 w 304407"/>
                      <a:gd name="connsiteY26" fmla="*/ 79408 h 921619"/>
                      <a:gd name="connsiteX27" fmla="*/ 30087 w 304407"/>
                      <a:gd name="connsiteY27" fmla="*/ 67377 h 921619"/>
                      <a:gd name="connsiteX28" fmla="*/ 32494 w 304407"/>
                      <a:gd name="connsiteY28" fmla="*/ 60158 h 921619"/>
                      <a:gd name="connsiteX29" fmla="*/ 39713 w 304407"/>
                      <a:gd name="connsiteY29" fmla="*/ 43313 h 921619"/>
                      <a:gd name="connsiteX30" fmla="*/ 42119 w 304407"/>
                      <a:gd name="connsiteY30" fmla="*/ 12031 h 921619"/>
                      <a:gd name="connsiteX31" fmla="*/ 46932 w 304407"/>
                      <a:gd name="connsiteY31" fmla="*/ 4812 h 921619"/>
                      <a:gd name="connsiteX32" fmla="*/ 49338 w 304407"/>
                      <a:gd name="connsiteY32" fmla="*/ 0 h 9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4407" h="921619">
                        <a:moveTo>
                          <a:pt x="304407" y="921619"/>
                        </a:moveTo>
                        <a:cubicBezTo>
                          <a:pt x="301199" y="917608"/>
                          <a:pt x="298909" y="912644"/>
                          <a:pt x="294782" y="909587"/>
                        </a:cubicBezTo>
                        <a:cubicBezTo>
                          <a:pt x="277084" y="896477"/>
                          <a:pt x="257763" y="885709"/>
                          <a:pt x="239437" y="873492"/>
                        </a:cubicBezTo>
                        <a:cubicBezTo>
                          <a:pt x="225621" y="864281"/>
                          <a:pt x="208712" y="853688"/>
                          <a:pt x="198530" y="839804"/>
                        </a:cubicBezTo>
                        <a:cubicBezTo>
                          <a:pt x="194287" y="834018"/>
                          <a:pt x="192595" y="826705"/>
                          <a:pt x="188904" y="820553"/>
                        </a:cubicBezTo>
                        <a:cubicBezTo>
                          <a:pt x="180548" y="806626"/>
                          <a:pt x="169698" y="794173"/>
                          <a:pt x="162435" y="779646"/>
                        </a:cubicBezTo>
                        <a:cubicBezTo>
                          <a:pt x="158529" y="771834"/>
                          <a:pt x="151409" y="756363"/>
                          <a:pt x="145591" y="748364"/>
                        </a:cubicBezTo>
                        <a:cubicBezTo>
                          <a:pt x="141906" y="743297"/>
                          <a:pt x="137570" y="738739"/>
                          <a:pt x="133559" y="733926"/>
                        </a:cubicBezTo>
                        <a:cubicBezTo>
                          <a:pt x="131153" y="727509"/>
                          <a:pt x="129700" y="720649"/>
                          <a:pt x="126340" y="714676"/>
                        </a:cubicBezTo>
                        <a:cubicBezTo>
                          <a:pt x="97867" y="664058"/>
                          <a:pt x="125145" y="727928"/>
                          <a:pt x="99871" y="673768"/>
                        </a:cubicBezTo>
                        <a:cubicBezTo>
                          <a:pt x="97726" y="669171"/>
                          <a:pt x="97412" y="663824"/>
                          <a:pt x="95058" y="659330"/>
                        </a:cubicBezTo>
                        <a:cubicBezTo>
                          <a:pt x="88547" y="646901"/>
                          <a:pt x="79099" y="636058"/>
                          <a:pt x="73401" y="623236"/>
                        </a:cubicBezTo>
                        <a:cubicBezTo>
                          <a:pt x="70193" y="616017"/>
                          <a:pt x="67472" y="608561"/>
                          <a:pt x="63776" y="601579"/>
                        </a:cubicBezTo>
                        <a:cubicBezTo>
                          <a:pt x="60235" y="594891"/>
                          <a:pt x="54983" y="589167"/>
                          <a:pt x="51744" y="582328"/>
                        </a:cubicBezTo>
                        <a:cubicBezTo>
                          <a:pt x="36342" y="549813"/>
                          <a:pt x="46716" y="564312"/>
                          <a:pt x="37306" y="534202"/>
                        </a:cubicBezTo>
                        <a:cubicBezTo>
                          <a:pt x="35484" y="528371"/>
                          <a:pt x="32019" y="523153"/>
                          <a:pt x="30087" y="517358"/>
                        </a:cubicBezTo>
                        <a:cubicBezTo>
                          <a:pt x="26394" y="506278"/>
                          <a:pt x="23670" y="494899"/>
                          <a:pt x="20462" y="483669"/>
                        </a:cubicBezTo>
                        <a:cubicBezTo>
                          <a:pt x="14506" y="462821"/>
                          <a:pt x="14042" y="463596"/>
                          <a:pt x="10837" y="437949"/>
                        </a:cubicBezTo>
                        <a:cubicBezTo>
                          <a:pt x="10035" y="431532"/>
                          <a:pt x="9305" y="425106"/>
                          <a:pt x="8431" y="418699"/>
                        </a:cubicBezTo>
                        <a:cubicBezTo>
                          <a:pt x="6898" y="407459"/>
                          <a:pt x="3618" y="385010"/>
                          <a:pt x="3618" y="385010"/>
                        </a:cubicBezTo>
                        <a:cubicBezTo>
                          <a:pt x="-1942" y="290475"/>
                          <a:pt x="-412" y="333292"/>
                          <a:pt x="3618" y="166036"/>
                        </a:cubicBezTo>
                        <a:cubicBezTo>
                          <a:pt x="3793" y="158775"/>
                          <a:pt x="4919" y="151558"/>
                          <a:pt x="6024" y="144379"/>
                        </a:cubicBezTo>
                        <a:cubicBezTo>
                          <a:pt x="6527" y="141110"/>
                          <a:pt x="7782" y="137996"/>
                          <a:pt x="8431" y="134753"/>
                        </a:cubicBezTo>
                        <a:cubicBezTo>
                          <a:pt x="9388" y="129969"/>
                          <a:pt x="9880" y="125100"/>
                          <a:pt x="10837" y="120316"/>
                        </a:cubicBezTo>
                        <a:cubicBezTo>
                          <a:pt x="12656" y="111218"/>
                          <a:pt x="14984" y="105469"/>
                          <a:pt x="18056" y="96252"/>
                        </a:cubicBezTo>
                        <a:cubicBezTo>
                          <a:pt x="18858" y="93846"/>
                          <a:pt x="19847" y="91494"/>
                          <a:pt x="20462" y="89033"/>
                        </a:cubicBezTo>
                        <a:cubicBezTo>
                          <a:pt x="21264" y="85825"/>
                          <a:pt x="21526" y="82430"/>
                          <a:pt x="22869" y="79408"/>
                        </a:cubicBezTo>
                        <a:cubicBezTo>
                          <a:pt x="24768" y="75134"/>
                          <a:pt x="27996" y="71560"/>
                          <a:pt x="30087" y="67377"/>
                        </a:cubicBezTo>
                        <a:cubicBezTo>
                          <a:pt x="31221" y="65108"/>
                          <a:pt x="31495" y="62489"/>
                          <a:pt x="32494" y="60158"/>
                        </a:cubicBezTo>
                        <a:cubicBezTo>
                          <a:pt x="41415" y="39343"/>
                          <a:pt x="34068" y="60243"/>
                          <a:pt x="39713" y="43313"/>
                        </a:cubicBezTo>
                        <a:cubicBezTo>
                          <a:pt x="40515" y="32886"/>
                          <a:pt x="40192" y="22310"/>
                          <a:pt x="42119" y="12031"/>
                        </a:cubicBezTo>
                        <a:cubicBezTo>
                          <a:pt x="42652" y="9188"/>
                          <a:pt x="45444" y="7292"/>
                          <a:pt x="46932" y="4812"/>
                        </a:cubicBezTo>
                        <a:cubicBezTo>
                          <a:pt x="47855" y="3274"/>
                          <a:pt x="48536" y="1604"/>
                          <a:pt x="49338" y="0"/>
                        </a:cubicBezTo>
                      </a:path>
                    </a:pathLst>
                  </a:custGeom>
                  <a:noFill/>
                  <a:ln w="38100">
                    <a:solidFill>
                      <a:srgbClr val="00B0F0"/>
                    </a:solidFill>
                    <a:prstDash val="sysDot"/>
                    <a:headEnd type="stealth"/>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grpSp>
            <p:sp>
              <p:nvSpPr>
                <p:cNvPr id="89" name="正方形/長方形 88">
                  <a:extLst>
                    <a:ext uri="{FF2B5EF4-FFF2-40B4-BE49-F238E27FC236}">
                      <a16:creationId xmlns:a16="http://schemas.microsoft.com/office/drawing/2014/main" id="{EBF023F4-B57A-556A-71A6-AFF3362CFE91}"/>
                    </a:ext>
                  </a:extLst>
                </p:cNvPr>
                <p:cNvSpPr/>
                <p:nvPr/>
              </p:nvSpPr>
              <p:spPr>
                <a:xfrm>
                  <a:off x="1191380" y="1289249"/>
                  <a:ext cx="1368881" cy="51403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kumimoji="1" lang="ja-JP" altLang="en-US">
                      <a:solidFill>
                        <a:schemeClr val="tx1"/>
                      </a:solidFill>
                      <a:latin typeface="BIZ UDPGothic" panose="020B0400000000000000" pitchFamily="34" charset="-128"/>
                      <a:ea typeface="BIZ UDPGothic" panose="020B0400000000000000" pitchFamily="34" charset="-128"/>
                    </a:rPr>
                    <a:t>研究</a:t>
                  </a:r>
                  <a:endParaRPr kumimoji="1" lang="en-US" altLang="ja-JP">
                    <a:solidFill>
                      <a:schemeClr val="tx1"/>
                    </a:solidFill>
                    <a:latin typeface="BIZ UDPGothic" panose="020B0400000000000000" pitchFamily="34" charset="-128"/>
                    <a:ea typeface="BIZ UDPGothic" panose="020B0400000000000000" pitchFamily="34" charset="-128"/>
                  </a:endParaRPr>
                </a:p>
                <a:p>
                  <a:pPr algn="ctr"/>
                  <a:r>
                    <a:rPr kumimoji="1" lang="ja-JP" altLang="en-US">
                      <a:solidFill>
                        <a:schemeClr val="tx1"/>
                      </a:solidFill>
                      <a:latin typeface="BIZ UDPGothic" panose="020B0400000000000000" pitchFamily="34" charset="-128"/>
                      <a:ea typeface="BIZ UDPGothic" panose="020B0400000000000000" pitchFamily="34" charset="-128"/>
                    </a:rPr>
                    <a:t>グループ</a:t>
                  </a:r>
                </a:p>
              </p:txBody>
            </p:sp>
            <p:sp>
              <p:nvSpPr>
                <p:cNvPr id="92" name="テキスト ボックス 91">
                  <a:extLst>
                    <a:ext uri="{FF2B5EF4-FFF2-40B4-BE49-F238E27FC236}">
                      <a16:creationId xmlns:a16="http://schemas.microsoft.com/office/drawing/2014/main" id="{F7836D80-245D-0C98-3A78-8C8C19E3EBC0}"/>
                    </a:ext>
                  </a:extLst>
                </p:cNvPr>
                <p:cNvSpPr txBox="1"/>
                <p:nvPr/>
              </p:nvSpPr>
              <p:spPr>
                <a:xfrm>
                  <a:off x="1077911" y="3430024"/>
                  <a:ext cx="1491149" cy="238575"/>
                </a:xfrm>
                <a:prstGeom prst="rect">
                  <a:avLst/>
                </a:prstGeom>
                <a:noFill/>
              </p:spPr>
              <p:txBody>
                <a:bodyPr wrap="square" rtlCol="0">
                  <a:spAutoFit/>
                </a:bodyPr>
                <a:lstStyle/>
                <a:p>
                  <a:r>
                    <a:rPr lang="ja-JP" altLang="en-US" sz="1467">
                      <a:solidFill>
                        <a:srgbClr val="00B0F0"/>
                      </a:solidFill>
                      <a:latin typeface="BIZ UDPGothic" panose="020B0400000000000000" pitchFamily="34" charset="-128"/>
                      <a:ea typeface="BIZ UDPGothic" panose="020B0400000000000000" pitchFamily="34" charset="-128"/>
                    </a:rPr>
                    <a:t>インターネット環境</a:t>
                  </a:r>
                </a:p>
              </p:txBody>
            </p:sp>
            <p:grpSp>
              <p:nvGrpSpPr>
                <p:cNvPr id="154" name="グループ化 153">
                  <a:extLst>
                    <a:ext uri="{FF2B5EF4-FFF2-40B4-BE49-F238E27FC236}">
                      <a16:creationId xmlns:a16="http://schemas.microsoft.com/office/drawing/2014/main" id="{C0FA150D-0679-AA52-767D-DEF13D0423A7}"/>
                    </a:ext>
                  </a:extLst>
                </p:cNvPr>
                <p:cNvGrpSpPr/>
                <p:nvPr/>
              </p:nvGrpSpPr>
              <p:grpSpPr>
                <a:xfrm>
                  <a:off x="36934" y="1287595"/>
                  <a:ext cx="2160317" cy="1278339"/>
                  <a:chOff x="-95270" y="1287595"/>
                  <a:chExt cx="2160317" cy="1278339"/>
                </a:xfrm>
              </p:grpSpPr>
              <p:grpSp>
                <p:nvGrpSpPr>
                  <p:cNvPr id="134" name="グループ化 133">
                    <a:extLst>
                      <a:ext uri="{FF2B5EF4-FFF2-40B4-BE49-F238E27FC236}">
                        <a16:creationId xmlns:a16="http://schemas.microsoft.com/office/drawing/2014/main" id="{24DBB69C-E28F-C3B5-1529-D301A5D21AE6}"/>
                      </a:ext>
                    </a:extLst>
                  </p:cNvPr>
                  <p:cNvGrpSpPr>
                    <a:grpSpLocks noChangeAspect="1"/>
                  </p:cNvGrpSpPr>
                  <p:nvPr/>
                </p:nvGrpSpPr>
                <p:grpSpPr>
                  <a:xfrm>
                    <a:off x="-95270" y="1287595"/>
                    <a:ext cx="1646965" cy="1203123"/>
                    <a:chOff x="-509722" y="1264114"/>
                    <a:chExt cx="1958719" cy="1430865"/>
                  </a:xfrm>
                </p:grpSpPr>
                <p:pic>
                  <p:nvPicPr>
                    <p:cNvPr id="29" name="グラフィックス 28" descr="歩く 枠線">
                      <a:extLst>
                        <a:ext uri="{FF2B5EF4-FFF2-40B4-BE49-F238E27FC236}">
                          <a16:creationId xmlns:a16="http://schemas.microsoft.com/office/drawing/2014/main" id="{CE76D114-009B-35B4-22AF-622BAA22A9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388697">
                      <a:off x="-509722" y="1756719"/>
                      <a:ext cx="705310" cy="705310"/>
                    </a:xfrm>
                    <a:prstGeom prst="rect">
                      <a:avLst/>
                    </a:prstGeom>
                  </p:spPr>
                </p:pic>
                <p:pic>
                  <p:nvPicPr>
                    <p:cNvPr id="60" name="グラフィックス 59" descr="混乱した人 枠線">
                      <a:extLst>
                        <a:ext uri="{FF2B5EF4-FFF2-40B4-BE49-F238E27FC236}">
                          <a16:creationId xmlns:a16="http://schemas.microsoft.com/office/drawing/2014/main" id="{5B9B8F94-F7A4-1464-4014-10973A37F8A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498" y="1264114"/>
                      <a:ext cx="705310" cy="705310"/>
                    </a:xfrm>
                    <a:prstGeom prst="rect">
                      <a:avLst/>
                    </a:prstGeom>
                  </p:spPr>
                </p:pic>
                <p:pic>
                  <p:nvPicPr>
                    <p:cNvPr id="62" name="グラフィックス 61" descr="実行 枠線">
                      <a:extLst>
                        <a:ext uri="{FF2B5EF4-FFF2-40B4-BE49-F238E27FC236}">
                          <a16:creationId xmlns:a16="http://schemas.microsoft.com/office/drawing/2014/main" id="{CD4EBE68-FE7E-5C4F-8F02-ED4C88A5302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1354129" flipH="1">
                      <a:off x="743688" y="1989669"/>
                      <a:ext cx="705309" cy="705310"/>
                    </a:xfrm>
                    <a:prstGeom prst="rect">
                      <a:avLst/>
                    </a:prstGeom>
                  </p:spPr>
                </p:pic>
                <p:grpSp>
                  <p:nvGrpSpPr>
                    <p:cNvPr id="130" name="グループ化 129">
                      <a:extLst>
                        <a:ext uri="{FF2B5EF4-FFF2-40B4-BE49-F238E27FC236}">
                          <a16:creationId xmlns:a16="http://schemas.microsoft.com/office/drawing/2014/main" id="{22DD6255-0FF2-967A-0432-55CE2D9EB328}"/>
                        </a:ext>
                      </a:extLst>
                    </p:cNvPr>
                    <p:cNvGrpSpPr>
                      <a:grpSpLocks noChangeAspect="1"/>
                    </p:cNvGrpSpPr>
                    <p:nvPr/>
                  </p:nvGrpSpPr>
                  <p:grpSpPr>
                    <a:xfrm>
                      <a:off x="772794" y="1326502"/>
                      <a:ext cx="260153" cy="648001"/>
                      <a:chOff x="894367" y="1272772"/>
                      <a:chExt cx="305920" cy="761999"/>
                    </a:xfrm>
                  </p:grpSpPr>
                  <p:sp>
                    <p:nvSpPr>
                      <p:cNvPr id="127" name="フリーフォーム: 図形 126">
                        <a:extLst>
                          <a:ext uri="{FF2B5EF4-FFF2-40B4-BE49-F238E27FC236}">
                            <a16:creationId xmlns:a16="http://schemas.microsoft.com/office/drawing/2014/main" id="{AFC4EF6C-1049-02F7-8B31-FEB553EB284E}"/>
                          </a:ext>
                        </a:extLst>
                      </p:cNvPr>
                      <p:cNvSpPr/>
                      <p:nvPr/>
                    </p:nvSpPr>
                    <p:spPr>
                      <a:xfrm>
                        <a:off x="971127" y="1529746"/>
                        <a:ext cx="152409" cy="505025"/>
                      </a:xfrm>
                      <a:custGeom>
                        <a:avLst/>
                        <a:gdLst>
                          <a:gd name="connsiteX0" fmla="*/ 142885 w 152409"/>
                          <a:gd name="connsiteY0" fmla="*/ 0 h 505025"/>
                          <a:gd name="connsiteX1" fmla="*/ 133360 w 152409"/>
                          <a:gd name="connsiteY1" fmla="*/ 9525 h 505025"/>
                          <a:gd name="connsiteX2" fmla="*/ 133255 w 152409"/>
                          <a:gd name="connsiteY2" fmla="*/ 485975 h 505025"/>
                          <a:gd name="connsiteX3" fmla="*/ 85725 w 152409"/>
                          <a:gd name="connsiteY3" fmla="*/ 485975 h 505025"/>
                          <a:gd name="connsiteX4" fmla="*/ 85725 w 152409"/>
                          <a:gd name="connsiteY4" fmla="*/ 219275 h 505025"/>
                          <a:gd name="connsiteX5" fmla="*/ 66675 w 152409"/>
                          <a:gd name="connsiteY5" fmla="*/ 219275 h 505025"/>
                          <a:gd name="connsiteX6" fmla="*/ 66675 w 152409"/>
                          <a:gd name="connsiteY6" fmla="*/ 485975 h 505025"/>
                          <a:gd name="connsiteX7" fmla="*/ 19050 w 152409"/>
                          <a:gd name="connsiteY7" fmla="*/ 485975 h 505025"/>
                          <a:gd name="connsiteX8" fmla="*/ 19050 w 152409"/>
                          <a:gd name="connsiteY8" fmla="*/ 9525 h 505025"/>
                          <a:gd name="connsiteX9" fmla="*/ 9525 w 152409"/>
                          <a:gd name="connsiteY9" fmla="*/ 0 h 505025"/>
                          <a:gd name="connsiteX10" fmla="*/ 0 w 152409"/>
                          <a:gd name="connsiteY10" fmla="*/ 9525 h 505025"/>
                          <a:gd name="connsiteX11" fmla="*/ 0 w 152409"/>
                          <a:gd name="connsiteY11" fmla="*/ 505025 h 505025"/>
                          <a:gd name="connsiteX12" fmla="*/ 152305 w 152409"/>
                          <a:gd name="connsiteY12" fmla="*/ 505025 h 505025"/>
                          <a:gd name="connsiteX13" fmla="*/ 152410 w 152409"/>
                          <a:gd name="connsiteY13" fmla="*/ 9525 h 505025"/>
                          <a:gd name="connsiteX14" fmla="*/ 142885 w 152409"/>
                          <a:gd name="connsiteY14" fmla="*/ 0 h 5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2409" h="505025">
                            <a:moveTo>
                              <a:pt x="142885" y="0"/>
                            </a:moveTo>
                            <a:cubicBezTo>
                              <a:pt x="137624" y="0"/>
                              <a:pt x="133360" y="4264"/>
                              <a:pt x="133360" y="9525"/>
                            </a:cubicBezTo>
                            <a:lnTo>
                              <a:pt x="133255" y="485975"/>
                            </a:lnTo>
                            <a:lnTo>
                              <a:pt x="85725" y="485975"/>
                            </a:lnTo>
                            <a:lnTo>
                              <a:pt x="85725" y="219275"/>
                            </a:lnTo>
                            <a:lnTo>
                              <a:pt x="66675" y="219275"/>
                            </a:lnTo>
                            <a:lnTo>
                              <a:pt x="66675" y="485975"/>
                            </a:lnTo>
                            <a:lnTo>
                              <a:pt x="19050" y="485975"/>
                            </a:lnTo>
                            <a:lnTo>
                              <a:pt x="19050" y="9525"/>
                            </a:lnTo>
                            <a:cubicBezTo>
                              <a:pt x="19050" y="4264"/>
                              <a:pt x="14786" y="0"/>
                              <a:pt x="9525" y="0"/>
                            </a:cubicBezTo>
                            <a:cubicBezTo>
                              <a:pt x="4264" y="0"/>
                              <a:pt x="0" y="4264"/>
                              <a:pt x="0" y="9525"/>
                            </a:cubicBezTo>
                            <a:lnTo>
                              <a:pt x="0" y="505025"/>
                            </a:lnTo>
                            <a:lnTo>
                              <a:pt x="152305" y="505025"/>
                            </a:lnTo>
                            <a:lnTo>
                              <a:pt x="152410" y="9525"/>
                            </a:lnTo>
                            <a:cubicBezTo>
                              <a:pt x="152410" y="4264"/>
                              <a:pt x="148145" y="0"/>
                              <a:pt x="142885" y="0"/>
                            </a:cubicBezTo>
                            <a:close/>
                          </a:path>
                        </a:pathLst>
                      </a:custGeom>
                      <a:solidFill>
                        <a:srgbClr val="000000"/>
                      </a:solidFill>
                      <a:ln w="9525" cap="flat">
                        <a:noFill/>
                        <a:prstDash val="solid"/>
                        <a:miter/>
                      </a:ln>
                    </p:spPr>
                    <p:txBody>
                      <a:bodyPr rtlCol="0" anchor="ctr"/>
                      <a:lstStyle/>
                      <a:p>
                        <a:endParaRPr lang="ja-JP" altLang="en-US">
                          <a:latin typeface="BIZ UDPGothic" panose="020B0400000000000000" pitchFamily="34" charset="-128"/>
                        </a:endParaRPr>
                      </a:p>
                    </p:txBody>
                  </p:sp>
                  <p:sp>
                    <p:nvSpPr>
                      <p:cNvPr id="128" name="フリーフォーム: 図形 127">
                        <a:extLst>
                          <a:ext uri="{FF2B5EF4-FFF2-40B4-BE49-F238E27FC236}">
                            <a16:creationId xmlns:a16="http://schemas.microsoft.com/office/drawing/2014/main" id="{AA873C50-A02D-B849-E0CF-209571C0B7EA}"/>
                          </a:ext>
                        </a:extLst>
                      </p:cNvPr>
                      <p:cNvSpPr/>
                      <p:nvPr/>
                    </p:nvSpPr>
                    <p:spPr>
                      <a:xfrm>
                        <a:off x="980652" y="1272772"/>
                        <a:ext cx="133350" cy="133350"/>
                      </a:xfrm>
                      <a:custGeom>
                        <a:avLst/>
                        <a:gdLst>
                          <a:gd name="connsiteX0" fmla="*/ 66675 w 133350"/>
                          <a:gd name="connsiteY0" fmla="*/ 133350 h 133350"/>
                          <a:gd name="connsiteX1" fmla="*/ 133350 w 133350"/>
                          <a:gd name="connsiteY1" fmla="*/ 66675 h 133350"/>
                          <a:gd name="connsiteX2" fmla="*/ 66675 w 133350"/>
                          <a:gd name="connsiteY2" fmla="*/ 0 h 133350"/>
                          <a:gd name="connsiteX3" fmla="*/ 0 w 133350"/>
                          <a:gd name="connsiteY3" fmla="*/ 66675 h 133350"/>
                          <a:gd name="connsiteX4" fmla="*/ 66675 w 133350"/>
                          <a:gd name="connsiteY4" fmla="*/ 133350 h 133350"/>
                          <a:gd name="connsiteX5" fmla="*/ 66675 w 133350"/>
                          <a:gd name="connsiteY5" fmla="*/ 19050 h 133350"/>
                          <a:gd name="connsiteX6" fmla="*/ 114300 w 133350"/>
                          <a:gd name="connsiteY6" fmla="*/ 66675 h 133350"/>
                          <a:gd name="connsiteX7" fmla="*/ 66675 w 133350"/>
                          <a:gd name="connsiteY7" fmla="*/ 114300 h 133350"/>
                          <a:gd name="connsiteX8" fmla="*/ 19050 w 133350"/>
                          <a:gd name="connsiteY8" fmla="*/ 66675 h 133350"/>
                          <a:gd name="connsiteX9" fmla="*/ 66675 w 133350"/>
                          <a:gd name="connsiteY9"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350" h="133350">
                            <a:moveTo>
                              <a:pt x="66675" y="133350"/>
                            </a:moveTo>
                            <a:cubicBezTo>
                              <a:pt x="103499" y="133350"/>
                              <a:pt x="133350" y="103499"/>
                              <a:pt x="133350" y="66675"/>
                            </a:cubicBezTo>
                            <a:cubicBezTo>
                              <a:pt x="133350" y="29851"/>
                              <a:pt x="103499" y="0"/>
                              <a:pt x="66675" y="0"/>
                            </a:cubicBezTo>
                            <a:cubicBezTo>
                              <a:pt x="29851" y="0"/>
                              <a:pt x="0" y="29851"/>
                              <a:pt x="0" y="66675"/>
                            </a:cubicBezTo>
                            <a:cubicBezTo>
                              <a:pt x="42" y="103482"/>
                              <a:pt x="29868" y="133308"/>
                              <a:pt x="66675" y="133350"/>
                            </a:cubicBezTo>
                            <a:close/>
                            <a:moveTo>
                              <a:pt x="66675" y="19050"/>
                            </a:moveTo>
                            <a:cubicBezTo>
                              <a:pt x="92977" y="19050"/>
                              <a:pt x="114300" y="40373"/>
                              <a:pt x="114300" y="66675"/>
                            </a:cubicBezTo>
                            <a:cubicBezTo>
                              <a:pt x="114300" y="92977"/>
                              <a:pt x="92977" y="114300"/>
                              <a:pt x="66675" y="114300"/>
                            </a:cubicBezTo>
                            <a:cubicBezTo>
                              <a:pt x="40373" y="114300"/>
                              <a:pt x="19050" y="92977"/>
                              <a:pt x="19050" y="66675"/>
                            </a:cubicBezTo>
                            <a:cubicBezTo>
                              <a:pt x="19081" y="40385"/>
                              <a:pt x="40386" y="19081"/>
                              <a:pt x="66675" y="19050"/>
                            </a:cubicBezTo>
                            <a:close/>
                          </a:path>
                        </a:pathLst>
                      </a:custGeom>
                      <a:solidFill>
                        <a:srgbClr val="000000"/>
                      </a:solidFill>
                      <a:ln w="9525" cap="flat">
                        <a:noFill/>
                        <a:prstDash val="solid"/>
                        <a:miter/>
                      </a:ln>
                    </p:spPr>
                    <p:txBody>
                      <a:bodyPr rtlCol="0" anchor="ctr"/>
                      <a:lstStyle/>
                      <a:p>
                        <a:endParaRPr lang="ja-JP" altLang="en-US">
                          <a:latin typeface="BIZ UDPGothic" panose="020B0400000000000000" pitchFamily="34" charset="-128"/>
                        </a:endParaRPr>
                      </a:p>
                    </p:txBody>
                  </p:sp>
                  <p:sp>
                    <p:nvSpPr>
                      <p:cNvPr id="129" name="フリーフォーム: 図形 128">
                        <a:extLst>
                          <a:ext uri="{FF2B5EF4-FFF2-40B4-BE49-F238E27FC236}">
                            <a16:creationId xmlns:a16="http://schemas.microsoft.com/office/drawing/2014/main" id="{05E50E75-DCAE-C8A8-8DF2-5783E0EA7E78}"/>
                          </a:ext>
                        </a:extLst>
                      </p:cNvPr>
                      <p:cNvSpPr/>
                      <p:nvPr/>
                    </p:nvSpPr>
                    <p:spPr>
                      <a:xfrm>
                        <a:off x="894367" y="1425171"/>
                        <a:ext cx="305920" cy="314385"/>
                      </a:xfrm>
                      <a:custGeom>
                        <a:avLst/>
                        <a:gdLst>
                          <a:gd name="connsiteX0" fmla="*/ 286949 w 305920"/>
                          <a:gd name="connsiteY0" fmla="*/ 80106 h 314385"/>
                          <a:gd name="connsiteX1" fmla="*/ 281557 w 305920"/>
                          <a:gd name="connsiteY1" fmla="*/ 62789 h 314385"/>
                          <a:gd name="connsiteX2" fmla="*/ 274423 w 305920"/>
                          <a:gd name="connsiteY2" fmla="*/ 52379 h 314385"/>
                          <a:gd name="connsiteX3" fmla="*/ 153046 w 305920"/>
                          <a:gd name="connsiteY3" fmla="*/ 1 h 314385"/>
                          <a:gd name="connsiteX4" fmla="*/ 99706 w 305920"/>
                          <a:gd name="connsiteY4" fmla="*/ 8868 h 314385"/>
                          <a:gd name="connsiteX5" fmla="*/ 31126 w 305920"/>
                          <a:gd name="connsiteY5" fmla="*/ 52807 h 314385"/>
                          <a:gd name="connsiteX6" fmla="*/ 24392 w 305920"/>
                          <a:gd name="connsiteY6" fmla="*/ 62780 h 314385"/>
                          <a:gd name="connsiteX7" fmla="*/ 18944 w 305920"/>
                          <a:gd name="connsiteY7" fmla="*/ 80573 h 314385"/>
                          <a:gd name="connsiteX8" fmla="*/ 903 w 305920"/>
                          <a:gd name="connsiteY8" fmla="*/ 268768 h 314385"/>
                          <a:gd name="connsiteX9" fmla="*/ 8704 w 305920"/>
                          <a:gd name="connsiteY9" fmla="*/ 303058 h 314385"/>
                          <a:gd name="connsiteX10" fmla="*/ 36546 w 305920"/>
                          <a:gd name="connsiteY10" fmla="*/ 314326 h 314385"/>
                          <a:gd name="connsiteX11" fmla="*/ 46071 w 305920"/>
                          <a:gd name="connsiteY11" fmla="*/ 304801 h 314385"/>
                          <a:gd name="connsiteX12" fmla="*/ 36546 w 305920"/>
                          <a:gd name="connsiteY12" fmla="*/ 295276 h 314385"/>
                          <a:gd name="connsiteX13" fmla="*/ 23068 w 305920"/>
                          <a:gd name="connsiteY13" fmla="*/ 290570 h 314385"/>
                          <a:gd name="connsiteX14" fmla="*/ 19810 w 305920"/>
                          <a:gd name="connsiteY14" fmla="*/ 270977 h 314385"/>
                          <a:gd name="connsiteX15" fmla="*/ 37813 w 305920"/>
                          <a:gd name="connsiteY15" fmla="*/ 82868 h 314385"/>
                          <a:gd name="connsiteX16" fmla="*/ 41156 w 305920"/>
                          <a:gd name="connsiteY16" fmla="*/ 71800 h 314385"/>
                          <a:gd name="connsiteX17" fmla="*/ 45347 w 305920"/>
                          <a:gd name="connsiteY17" fmla="*/ 65456 h 314385"/>
                          <a:gd name="connsiteX18" fmla="*/ 105831 w 305920"/>
                          <a:gd name="connsiteY18" fmla="*/ 26928 h 314385"/>
                          <a:gd name="connsiteX19" fmla="*/ 153046 w 305920"/>
                          <a:gd name="connsiteY19" fmla="*/ 19051 h 314385"/>
                          <a:gd name="connsiteX20" fmla="*/ 200233 w 305920"/>
                          <a:gd name="connsiteY20" fmla="*/ 26956 h 314385"/>
                          <a:gd name="connsiteX21" fmla="*/ 260193 w 305920"/>
                          <a:gd name="connsiteY21" fmla="*/ 65056 h 314385"/>
                          <a:gd name="connsiteX22" fmla="*/ 264755 w 305920"/>
                          <a:gd name="connsiteY22" fmla="*/ 71829 h 314385"/>
                          <a:gd name="connsiteX23" fmla="*/ 268051 w 305920"/>
                          <a:gd name="connsiteY23" fmla="*/ 82420 h 314385"/>
                          <a:gd name="connsiteX24" fmla="*/ 286148 w 305920"/>
                          <a:gd name="connsiteY24" fmla="*/ 271415 h 314385"/>
                          <a:gd name="connsiteX25" fmla="*/ 282843 w 305920"/>
                          <a:gd name="connsiteY25" fmla="*/ 290608 h 314385"/>
                          <a:gd name="connsiteX26" fmla="*/ 269365 w 305920"/>
                          <a:gd name="connsiteY26" fmla="*/ 295276 h 314385"/>
                          <a:gd name="connsiteX27" fmla="*/ 259840 w 305920"/>
                          <a:gd name="connsiteY27" fmla="*/ 304801 h 314385"/>
                          <a:gd name="connsiteX28" fmla="*/ 269365 w 305920"/>
                          <a:gd name="connsiteY28" fmla="*/ 314326 h 314385"/>
                          <a:gd name="connsiteX29" fmla="*/ 297207 w 305920"/>
                          <a:gd name="connsiteY29" fmla="*/ 303077 h 314385"/>
                          <a:gd name="connsiteX30" fmla="*/ 305065 w 305920"/>
                          <a:gd name="connsiteY30" fmla="*/ 269168 h 314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05920" h="314385">
                            <a:moveTo>
                              <a:pt x="286949" y="80106"/>
                            </a:moveTo>
                            <a:cubicBezTo>
                              <a:pt x="286186" y="74061"/>
                              <a:pt x="284361" y="68199"/>
                              <a:pt x="281557" y="62789"/>
                            </a:cubicBezTo>
                            <a:cubicBezTo>
                              <a:pt x="279555" y="59076"/>
                              <a:pt x="277164" y="55587"/>
                              <a:pt x="274423" y="52379"/>
                            </a:cubicBezTo>
                            <a:cubicBezTo>
                              <a:pt x="242776" y="19131"/>
                              <a:pt x="198947" y="217"/>
                              <a:pt x="153046" y="1"/>
                            </a:cubicBezTo>
                            <a:cubicBezTo>
                              <a:pt x="134895" y="-48"/>
                              <a:pt x="116865" y="2950"/>
                              <a:pt x="99706" y="8868"/>
                            </a:cubicBezTo>
                            <a:cubicBezTo>
                              <a:pt x="73551" y="17590"/>
                              <a:pt x="49982" y="32691"/>
                              <a:pt x="31126" y="52807"/>
                            </a:cubicBezTo>
                            <a:cubicBezTo>
                              <a:pt x="28551" y="55896"/>
                              <a:pt x="26295" y="59238"/>
                              <a:pt x="24392" y="62780"/>
                            </a:cubicBezTo>
                            <a:cubicBezTo>
                              <a:pt x="21528" y="68338"/>
                              <a:pt x="19682" y="74364"/>
                              <a:pt x="18944" y="80573"/>
                            </a:cubicBezTo>
                            <a:lnTo>
                              <a:pt x="903" y="268768"/>
                            </a:lnTo>
                            <a:cubicBezTo>
                              <a:pt x="-1628" y="280788"/>
                              <a:pt x="1221" y="293315"/>
                              <a:pt x="8704" y="303058"/>
                            </a:cubicBezTo>
                            <a:cubicBezTo>
                              <a:pt x="15829" y="310794"/>
                              <a:pt x="26046" y="314929"/>
                              <a:pt x="36546" y="314326"/>
                            </a:cubicBezTo>
                            <a:cubicBezTo>
                              <a:pt x="41806" y="314326"/>
                              <a:pt x="46071" y="310061"/>
                              <a:pt x="46071" y="304801"/>
                            </a:cubicBezTo>
                            <a:cubicBezTo>
                              <a:pt x="46071" y="299540"/>
                              <a:pt x="41806" y="295276"/>
                              <a:pt x="36546" y="295276"/>
                            </a:cubicBezTo>
                            <a:cubicBezTo>
                              <a:pt x="31582" y="295741"/>
                              <a:pt x="26663" y="294023"/>
                              <a:pt x="23068" y="290570"/>
                            </a:cubicBezTo>
                            <a:cubicBezTo>
                              <a:pt x="19296" y="284780"/>
                              <a:pt x="18115" y="277676"/>
                              <a:pt x="19810" y="270977"/>
                            </a:cubicBezTo>
                            <a:lnTo>
                              <a:pt x="37813" y="82868"/>
                            </a:lnTo>
                            <a:cubicBezTo>
                              <a:pt x="38274" y="79012"/>
                              <a:pt x="39405" y="75266"/>
                              <a:pt x="41156" y="71800"/>
                            </a:cubicBezTo>
                            <a:cubicBezTo>
                              <a:pt x="42349" y="69558"/>
                              <a:pt x="43752" y="67434"/>
                              <a:pt x="45347" y="65456"/>
                            </a:cubicBezTo>
                            <a:cubicBezTo>
                              <a:pt x="62005" y="47801"/>
                              <a:pt x="82789" y="34561"/>
                              <a:pt x="105831" y="26928"/>
                            </a:cubicBezTo>
                            <a:cubicBezTo>
                              <a:pt x="121003" y="21620"/>
                              <a:pt x="136973" y="18956"/>
                              <a:pt x="153046" y="19051"/>
                            </a:cubicBezTo>
                            <a:cubicBezTo>
                              <a:pt x="169114" y="18933"/>
                              <a:pt x="185081" y="21608"/>
                              <a:pt x="200233" y="26956"/>
                            </a:cubicBezTo>
                            <a:cubicBezTo>
                              <a:pt x="223049" y="34531"/>
                              <a:pt x="243645" y="47617"/>
                              <a:pt x="260193" y="65056"/>
                            </a:cubicBezTo>
                            <a:cubicBezTo>
                              <a:pt x="261942" y="67151"/>
                              <a:pt x="263470" y="69421"/>
                              <a:pt x="264755" y="71829"/>
                            </a:cubicBezTo>
                            <a:cubicBezTo>
                              <a:pt x="266448" y="75146"/>
                              <a:pt x="267562" y="78729"/>
                              <a:pt x="268051" y="82420"/>
                            </a:cubicBezTo>
                            <a:lnTo>
                              <a:pt x="286148" y="271415"/>
                            </a:lnTo>
                            <a:cubicBezTo>
                              <a:pt x="287774" y="277994"/>
                              <a:pt x="286576" y="284952"/>
                              <a:pt x="282843" y="290608"/>
                            </a:cubicBezTo>
                            <a:cubicBezTo>
                              <a:pt x="279242" y="294048"/>
                              <a:pt x="274322" y="295751"/>
                              <a:pt x="269365" y="295276"/>
                            </a:cubicBezTo>
                            <a:cubicBezTo>
                              <a:pt x="264105" y="295276"/>
                              <a:pt x="259840" y="299540"/>
                              <a:pt x="259840" y="304801"/>
                            </a:cubicBezTo>
                            <a:cubicBezTo>
                              <a:pt x="259840" y="310061"/>
                              <a:pt x="264105" y="314326"/>
                              <a:pt x="269365" y="314326"/>
                            </a:cubicBezTo>
                            <a:cubicBezTo>
                              <a:pt x="279863" y="314938"/>
                              <a:pt x="290081" y="310810"/>
                              <a:pt x="297207" y="303077"/>
                            </a:cubicBezTo>
                            <a:cubicBezTo>
                              <a:pt x="304644" y="293459"/>
                              <a:pt x="307514" y="281076"/>
                              <a:pt x="305065" y="269168"/>
                            </a:cubicBezTo>
                            <a:close/>
                          </a:path>
                        </a:pathLst>
                      </a:custGeom>
                      <a:solidFill>
                        <a:srgbClr val="000000"/>
                      </a:solidFill>
                      <a:ln w="9525" cap="flat">
                        <a:noFill/>
                        <a:prstDash val="solid"/>
                        <a:miter/>
                      </a:ln>
                    </p:spPr>
                    <p:txBody>
                      <a:bodyPr rtlCol="0" anchor="ctr"/>
                      <a:lstStyle/>
                      <a:p>
                        <a:endParaRPr lang="ja-JP" altLang="en-US">
                          <a:latin typeface="BIZ UDPGothic" panose="020B0400000000000000" pitchFamily="34" charset="-128"/>
                        </a:endParaRPr>
                      </a:p>
                    </p:txBody>
                  </p:sp>
                </p:grpSp>
              </p:grpSp>
              <p:pic>
                <p:nvPicPr>
                  <p:cNvPr id="137" name="グラフィックス 136" descr="混乱した人 枠線">
                    <a:extLst>
                      <a:ext uri="{FF2B5EF4-FFF2-40B4-BE49-F238E27FC236}">
                        <a16:creationId xmlns:a16="http://schemas.microsoft.com/office/drawing/2014/main" id="{345313C2-DBF6-6CD7-0659-28F3C2DD65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71997" y="1972884"/>
                    <a:ext cx="593050" cy="593050"/>
                  </a:xfrm>
                  <a:prstGeom prst="rect">
                    <a:avLst/>
                  </a:prstGeom>
                </p:spPr>
              </p:pic>
            </p:grpSp>
          </p:grpSp>
          <p:grpSp>
            <p:nvGrpSpPr>
              <p:cNvPr id="196" name="グループ化 195">
                <a:extLst>
                  <a:ext uri="{FF2B5EF4-FFF2-40B4-BE49-F238E27FC236}">
                    <a16:creationId xmlns:a16="http://schemas.microsoft.com/office/drawing/2014/main" id="{CC0D7189-0C23-185C-6A4D-4BA3855AF7CA}"/>
                  </a:ext>
                </a:extLst>
              </p:cNvPr>
              <p:cNvGrpSpPr/>
              <p:nvPr/>
            </p:nvGrpSpPr>
            <p:grpSpPr>
              <a:xfrm>
                <a:off x="5135568" y="1255093"/>
                <a:ext cx="3395300" cy="3515518"/>
                <a:chOff x="5149084" y="1251642"/>
                <a:chExt cx="3395300" cy="3515518"/>
              </a:xfrm>
            </p:grpSpPr>
            <p:sp>
              <p:nvSpPr>
                <p:cNvPr id="94" name="テキスト ボックス 93">
                  <a:extLst>
                    <a:ext uri="{FF2B5EF4-FFF2-40B4-BE49-F238E27FC236}">
                      <a16:creationId xmlns:a16="http://schemas.microsoft.com/office/drawing/2014/main" id="{3506E9BD-25CD-D8BC-209B-5C539383235E}"/>
                    </a:ext>
                  </a:extLst>
                </p:cNvPr>
                <p:cNvSpPr txBox="1"/>
                <p:nvPr/>
              </p:nvSpPr>
              <p:spPr>
                <a:xfrm>
                  <a:off x="5149084" y="4528585"/>
                  <a:ext cx="1491149" cy="238575"/>
                </a:xfrm>
                <a:prstGeom prst="rect">
                  <a:avLst/>
                </a:prstGeom>
                <a:noFill/>
              </p:spPr>
              <p:txBody>
                <a:bodyPr wrap="square" rtlCol="0">
                  <a:spAutoFit/>
                </a:bodyPr>
                <a:lstStyle/>
                <a:p>
                  <a:r>
                    <a:rPr lang="ja-JP" altLang="en-US" sz="1467">
                      <a:solidFill>
                        <a:srgbClr val="00B0F0"/>
                      </a:solidFill>
                      <a:latin typeface="BIZ UDPGothic" panose="020B0400000000000000" pitchFamily="34" charset="-128"/>
                      <a:ea typeface="BIZ UDPGothic" panose="020B0400000000000000" pitchFamily="34" charset="-128"/>
                    </a:rPr>
                    <a:t>インターネット環境</a:t>
                  </a:r>
                </a:p>
              </p:txBody>
            </p:sp>
            <p:grpSp>
              <p:nvGrpSpPr>
                <p:cNvPr id="191" name="グループ化 190">
                  <a:extLst>
                    <a:ext uri="{FF2B5EF4-FFF2-40B4-BE49-F238E27FC236}">
                      <a16:creationId xmlns:a16="http://schemas.microsoft.com/office/drawing/2014/main" id="{97E639A6-99D7-F7BD-CA60-DE322EAD44CE}"/>
                    </a:ext>
                  </a:extLst>
                </p:cNvPr>
                <p:cNvGrpSpPr/>
                <p:nvPr/>
              </p:nvGrpSpPr>
              <p:grpSpPr>
                <a:xfrm>
                  <a:off x="5156100" y="1251642"/>
                  <a:ext cx="3388284" cy="3388394"/>
                  <a:chOff x="5156100" y="1251642"/>
                  <a:chExt cx="3388284" cy="3388394"/>
                </a:xfrm>
              </p:grpSpPr>
              <p:grpSp>
                <p:nvGrpSpPr>
                  <p:cNvPr id="181" name="グループ化 180">
                    <a:extLst>
                      <a:ext uri="{FF2B5EF4-FFF2-40B4-BE49-F238E27FC236}">
                        <a16:creationId xmlns:a16="http://schemas.microsoft.com/office/drawing/2014/main" id="{B760487A-310C-A7A0-F74E-D46433AEADAB}"/>
                      </a:ext>
                    </a:extLst>
                  </p:cNvPr>
                  <p:cNvGrpSpPr/>
                  <p:nvPr/>
                </p:nvGrpSpPr>
                <p:grpSpPr>
                  <a:xfrm>
                    <a:off x="5401193" y="1251642"/>
                    <a:ext cx="3143191" cy="1644701"/>
                    <a:chOff x="5349426" y="1251642"/>
                    <a:chExt cx="3143191" cy="1644701"/>
                  </a:xfrm>
                </p:grpSpPr>
                <p:grpSp>
                  <p:nvGrpSpPr>
                    <p:cNvPr id="77" name="グループ化 76">
                      <a:extLst>
                        <a:ext uri="{FF2B5EF4-FFF2-40B4-BE49-F238E27FC236}">
                          <a16:creationId xmlns:a16="http://schemas.microsoft.com/office/drawing/2014/main" id="{B82E1306-2C49-8E91-66FB-97714DF3908E}"/>
                        </a:ext>
                      </a:extLst>
                    </p:cNvPr>
                    <p:cNvGrpSpPr/>
                    <p:nvPr/>
                  </p:nvGrpSpPr>
                  <p:grpSpPr>
                    <a:xfrm flipV="1">
                      <a:off x="5349426" y="1251642"/>
                      <a:ext cx="2259113" cy="879317"/>
                      <a:chOff x="776660" y="2858572"/>
                      <a:chExt cx="2259113" cy="879317"/>
                    </a:xfrm>
                  </p:grpSpPr>
                  <p:pic>
                    <p:nvPicPr>
                      <p:cNvPr id="78" name="グラフィックス 77" descr="同期中のクラウド 単色塗りつぶし">
                        <a:extLst>
                          <a:ext uri="{FF2B5EF4-FFF2-40B4-BE49-F238E27FC236}">
                            <a16:creationId xmlns:a16="http://schemas.microsoft.com/office/drawing/2014/main" id="{62FD94B0-E60A-C073-C722-478E86E2F5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V="1">
                        <a:off x="1533183" y="3053889"/>
                        <a:ext cx="684000" cy="684000"/>
                      </a:xfrm>
                      <a:prstGeom prst="rect">
                        <a:avLst/>
                      </a:prstGeom>
                    </p:spPr>
                  </p:pic>
                  <p:sp>
                    <p:nvSpPr>
                      <p:cNvPr id="79" name="フリーフォーム: 図形 78">
                        <a:extLst>
                          <a:ext uri="{FF2B5EF4-FFF2-40B4-BE49-F238E27FC236}">
                            <a16:creationId xmlns:a16="http://schemas.microsoft.com/office/drawing/2014/main" id="{628B69C4-5439-BC5E-237F-12094D7BFBC8}"/>
                          </a:ext>
                        </a:extLst>
                      </p:cNvPr>
                      <p:cNvSpPr/>
                      <p:nvPr/>
                    </p:nvSpPr>
                    <p:spPr>
                      <a:xfrm rot="20326768">
                        <a:off x="776660" y="2858572"/>
                        <a:ext cx="664884" cy="648895"/>
                      </a:xfrm>
                      <a:custGeom>
                        <a:avLst/>
                        <a:gdLst>
                          <a:gd name="connsiteX0" fmla="*/ 304407 w 304407"/>
                          <a:gd name="connsiteY0" fmla="*/ 921619 h 921619"/>
                          <a:gd name="connsiteX1" fmla="*/ 294782 w 304407"/>
                          <a:gd name="connsiteY1" fmla="*/ 909587 h 921619"/>
                          <a:gd name="connsiteX2" fmla="*/ 239437 w 304407"/>
                          <a:gd name="connsiteY2" fmla="*/ 873492 h 921619"/>
                          <a:gd name="connsiteX3" fmla="*/ 198530 w 304407"/>
                          <a:gd name="connsiteY3" fmla="*/ 839804 h 921619"/>
                          <a:gd name="connsiteX4" fmla="*/ 188904 w 304407"/>
                          <a:gd name="connsiteY4" fmla="*/ 820553 h 921619"/>
                          <a:gd name="connsiteX5" fmla="*/ 162435 w 304407"/>
                          <a:gd name="connsiteY5" fmla="*/ 779646 h 921619"/>
                          <a:gd name="connsiteX6" fmla="*/ 145591 w 304407"/>
                          <a:gd name="connsiteY6" fmla="*/ 748364 h 921619"/>
                          <a:gd name="connsiteX7" fmla="*/ 133559 w 304407"/>
                          <a:gd name="connsiteY7" fmla="*/ 733926 h 921619"/>
                          <a:gd name="connsiteX8" fmla="*/ 126340 w 304407"/>
                          <a:gd name="connsiteY8" fmla="*/ 714676 h 921619"/>
                          <a:gd name="connsiteX9" fmla="*/ 99871 w 304407"/>
                          <a:gd name="connsiteY9" fmla="*/ 673768 h 921619"/>
                          <a:gd name="connsiteX10" fmla="*/ 95058 w 304407"/>
                          <a:gd name="connsiteY10" fmla="*/ 659330 h 921619"/>
                          <a:gd name="connsiteX11" fmla="*/ 73401 w 304407"/>
                          <a:gd name="connsiteY11" fmla="*/ 623236 h 921619"/>
                          <a:gd name="connsiteX12" fmla="*/ 63776 w 304407"/>
                          <a:gd name="connsiteY12" fmla="*/ 601579 h 921619"/>
                          <a:gd name="connsiteX13" fmla="*/ 51744 w 304407"/>
                          <a:gd name="connsiteY13" fmla="*/ 582328 h 921619"/>
                          <a:gd name="connsiteX14" fmla="*/ 37306 w 304407"/>
                          <a:gd name="connsiteY14" fmla="*/ 534202 h 921619"/>
                          <a:gd name="connsiteX15" fmla="*/ 30087 w 304407"/>
                          <a:gd name="connsiteY15" fmla="*/ 517358 h 921619"/>
                          <a:gd name="connsiteX16" fmla="*/ 20462 w 304407"/>
                          <a:gd name="connsiteY16" fmla="*/ 483669 h 921619"/>
                          <a:gd name="connsiteX17" fmla="*/ 10837 w 304407"/>
                          <a:gd name="connsiteY17" fmla="*/ 437949 h 921619"/>
                          <a:gd name="connsiteX18" fmla="*/ 8431 w 304407"/>
                          <a:gd name="connsiteY18" fmla="*/ 418699 h 921619"/>
                          <a:gd name="connsiteX19" fmla="*/ 3618 w 304407"/>
                          <a:gd name="connsiteY19" fmla="*/ 385010 h 921619"/>
                          <a:gd name="connsiteX20" fmla="*/ 3618 w 304407"/>
                          <a:gd name="connsiteY20" fmla="*/ 166036 h 921619"/>
                          <a:gd name="connsiteX21" fmla="*/ 6024 w 304407"/>
                          <a:gd name="connsiteY21" fmla="*/ 144379 h 921619"/>
                          <a:gd name="connsiteX22" fmla="*/ 8431 w 304407"/>
                          <a:gd name="connsiteY22" fmla="*/ 134753 h 921619"/>
                          <a:gd name="connsiteX23" fmla="*/ 10837 w 304407"/>
                          <a:gd name="connsiteY23" fmla="*/ 120316 h 921619"/>
                          <a:gd name="connsiteX24" fmla="*/ 18056 w 304407"/>
                          <a:gd name="connsiteY24" fmla="*/ 96252 h 921619"/>
                          <a:gd name="connsiteX25" fmla="*/ 20462 w 304407"/>
                          <a:gd name="connsiteY25" fmla="*/ 89033 h 921619"/>
                          <a:gd name="connsiteX26" fmla="*/ 22869 w 304407"/>
                          <a:gd name="connsiteY26" fmla="*/ 79408 h 921619"/>
                          <a:gd name="connsiteX27" fmla="*/ 30087 w 304407"/>
                          <a:gd name="connsiteY27" fmla="*/ 67377 h 921619"/>
                          <a:gd name="connsiteX28" fmla="*/ 32494 w 304407"/>
                          <a:gd name="connsiteY28" fmla="*/ 60158 h 921619"/>
                          <a:gd name="connsiteX29" fmla="*/ 39713 w 304407"/>
                          <a:gd name="connsiteY29" fmla="*/ 43313 h 921619"/>
                          <a:gd name="connsiteX30" fmla="*/ 42119 w 304407"/>
                          <a:gd name="connsiteY30" fmla="*/ 12031 h 921619"/>
                          <a:gd name="connsiteX31" fmla="*/ 46932 w 304407"/>
                          <a:gd name="connsiteY31" fmla="*/ 4812 h 921619"/>
                          <a:gd name="connsiteX32" fmla="*/ 49338 w 304407"/>
                          <a:gd name="connsiteY32" fmla="*/ 0 h 9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4407" h="921619">
                            <a:moveTo>
                              <a:pt x="304407" y="921619"/>
                            </a:moveTo>
                            <a:cubicBezTo>
                              <a:pt x="301199" y="917608"/>
                              <a:pt x="298909" y="912644"/>
                              <a:pt x="294782" y="909587"/>
                            </a:cubicBezTo>
                            <a:cubicBezTo>
                              <a:pt x="277084" y="896477"/>
                              <a:pt x="257763" y="885709"/>
                              <a:pt x="239437" y="873492"/>
                            </a:cubicBezTo>
                            <a:cubicBezTo>
                              <a:pt x="225621" y="864281"/>
                              <a:pt x="208712" y="853688"/>
                              <a:pt x="198530" y="839804"/>
                            </a:cubicBezTo>
                            <a:cubicBezTo>
                              <a:pt x="194287" y="834018"/>
                              <a:pt x="192595" y="826705"/>
                              <a:pt x="188904" y="820553"/>
                            </a:cubicBezTo>
                            <a:cubicBezTo>
                              <a:pt x="180548" y="806626"/>
                              <a:pt x="169698" y="794173"/>
                              <a:pt x="162435" y="779646"/>
                            </a:cubicBezTo>
                            <a:cubicBezTo>
                              <a:pt x="158529" y="771834"/>
                              <a:pt x="151409" y="756363"/>
                              <a:pt x="145591" y="748364"/>
                            </a:cubicBezTo>
                            <a:cubicBezTo>
                              <a:pt x="141906" y="743297"/>
                              <a:pt x="137570" y="738739"/>
                              <a:pt x="133559" y="733926"/>
                            </a:cubicBezTo>
                            <a:cubicBezTo>
                              <a:pt x="131153" y="727509"/>
                              <a:pt x="129700" y="720649"/>
                              <a:pt x="126340" y="714676"/>
                            </a:cubicBezTo>
                            <a:cubicBezTo>
                              <a:pt x="97867" y="664058"/>
                              <a:pt x="125145" y="727928"/>
                              <a:pt x="99871" y="673768"/>
                            </a:cubicBezTo>
                            <a:cubicBezTo>
                              <a:pt x="97726" y="669171"/>
                              <a:pt x="97412" y="663824"/>
                              <a:pt x="95058" y="659330"/>
                            </a:cubicBezTo>
                            <a:cubicBezTo>
                              <a:pt x="88547" y="646901"/>
                              <a:pt x="79099" y="636058"/>
                              <a:pt x="73401" y="623236"/>
                            </a:cubicBezTo>
                            <a:cubicBezTo>
                              <a:pt x="70193" y="616017"/>
                              <a:pt x="67472" y="608561"/>
                              <a:pt x="63776" y="601579"/>
                            </a:cubicBezTo>
                            <a:cubicBezTo>
                              <a:pt x="60235" y="594891"/>
                              <a:pt x="54983" y="589167"/>
                              <a:pt x="51744" y="582328"/>
                            </a:cubicBezTo>
                            <a:cubicBezTo>
                              <a:pt x="36342" y="549813"/>
                              <a:pt x="46716" y="564312"/>
                              <a:pt x="37306" y="534202"/>
                            </a:cubicBezTo>
                            <a:cubicBezTo>
                              <a:pt x="35484" y="528371"/>
                              <a:pt x="32019" y="523153"/>
                              <a:pt x="30087" y="517358"/>
                            </a:cubicBezTo>
                            <a:cubicBezTo>
                              <a:pt x="26394" y="506278"/>
                              <a:pt x="23670" y="494899"/>
                              <a:pt x="20462" y="483669"/>
                            </a:cubicBezTo>
                            <a:cubicBezTo>
                              <a:pt x="14506" y="462821"/>
                              <a:pt x="14042" y="463596"/>
                              <a:pt x="10837" y="437949"/>
                            </a:cubicBezTo>
                            <a:cubicBezTo>
                              <a:pt x="10035" y="431532"/>
                              <a:pt x="9305" y="425106"/>
                              <a:pt x="8431" y="418699"/>
                            </a:cubicBezTo>
                            <a:cubicBezTo>
                              <a:pt x="6898" y="407459"/>
                              <a:pt x="3618" y="385010"/>
                              <a:pt x="3618" y="385010"/>
                            </a:cubicBezTo>
                            <a:cubicBezTo>
                              <a:pt x="-1942" y="290475"/>
                              <a:pt x="-412" y="333292"/>
                              <a:pt x="3618" y="166036"/>
                            </a:cubicBezTo>
                            <a:cubicBezTo>
                              <a:pt x="3793" y="158775"/>
                              <a:pt x="4919" y="151558"/>
                              <a:pt x="6024" y="144379"/>
                            </a:cubicBezTo>
                            <a:cubicBezTo>
                              <a:pt x="6527" y="141110"/>
                              <a:pt x="7782" y="137996"/>
                              <a:pt x="8431" y="134753"/>
                            </a:cubicBezTo>
                            <a:cubicBezTo>
                              <a:pt x="9388" y="129969"/>
                              <a:pt x="9880" y="125100"/>
                              <a:pt x="10837" y="120316"/>
                            </a:cubicBezTo>
                            <a:cubicBezTo>
                              <a:pt x="12656" y="111218"/>
                              <a:pt x="14984" y="105469"/>
                              <a:pt x="18056" y="96252"/>
                            </a:cubicBezTo>
                            <a:cubicBezTo>
                              <a:pt x="18858" y="93846"/>
                              <a:pt x="19847" y="91494"/>
                              <a:pt x="20462" y="89033"/>
                            </a:cubicBezTo>
                            <a:cubicBezTo>
                              <a:pt x="21264" y="85825"/>
                              <a:pt x="21526" y="82430"/>
                              <a:pt x="22869" y="79408"/>
                            </a:cubicBezTo>
                            <a:cubicBezTo>
                              <a:pt x="24768" y="75134"/>
                              <a:pt x="27996" y="71560"/>
                              <a:pt x="30087" y="67377"/>
                            </a:cubicBezTo>
                            <a:cubicBezTo>
                              <a:pt x="31221" y="65108"/>
                              <a:pt x="31495" y="62489"/>
                              <a:pt x="32494" y="60158"/>
                            </a:cubicBezTo>
                            <a:cubicBezTo>
                              <a:pt x="41415" y="39343"/>
                              <a:pt x="34068" y="60243"/>
                              <a:pt x="39713" y="43313"/>
                            </a:cubicBezTo>
                            <a:cubicBezTo>
                              <a:pt x="40515" y="32886"/>
                              <a:pt x="40192" y="22310"/>
                              <a:pt x="42119" y="12031"/>
                            </a:cubicBezTo>
                            <a:cubicBezTo>
                              <a:pt x="42652" y="9188"/>
                              <a:pt x="45444" y="7292"/>
                              <a:pt x="46932" y="4812"/>
                            </a:cubicBezTo>
                            <a:cubicBezTo>
                              <a:pt x="47855" y="3274"/>
                              <a:pt x="48536" y="1604"/>
                              <a:pt x="49338" y="0"/>
                            </a:cubicBezTo>
                          </a:path>
                        </a:pathLst>
                      </a:custGeom>
                      <a:noFill/>
                      <a:ln w="38100">
                        <a:solidFill>
                          <a:srgbClr val="00B0F0"/>
                        </a:solidFill>
                        <a:prstDash val="sysDot"/>
                        <a:headEnd type="stealth"/>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sp>
                    <p:nvSpPr>
                      <p:cNvPr id="80" name="フリーフォーム: 図形 79">
                        <a:extLst>
                          <a:ext uri="{FF2B5EF4-FFF2-40B4-BE49-F238E27FC236}">
                            <a16:creationId xmlns:a16="http://schemas.microsoft.com/office/drawing/2014/main" id="{E92E05C7-818D-DC01-18AD-182A9B0A79C9}"/>
                          </a:ext>
                        </a:extLst>
                      </p:cNvPr>
                      <p:cNvSpPr/>
                      <p:nvPr/>
                    </p:nvSpPr>
                    <p:spPr>
                      <a:xfrm rot="16200000">
                        <a:off x="2407682" y="2859066"/>
                        <a:ext cx="371699" cy="884482"/>
                      </a:xfrm>
                      <a:custGeom>
                        <a:avLst/>
                        <a:gdLst>
                          <a:gd name="connsiteX0" fmla="*/ 304407 w 304407"/>
                          <a:gd name="connsiteY0" fmla="*/ 921619 h 921619"/>
                          <a:gd name="connsiteX1" fmla="*/ 294782 w 304407"/>
                          <a:gd name="connsiteY1" fmla="*/ 909587 h 921619"/>
                          <a:gd name="connsiteX2" fmla="*/ 239437 w 304407"/>
                          <a:gd name="connsiteY2" fmla="*/ 873492 h 921619"/>
                          <a:gd name="connsiteX3" fmla="*/ 198530 w 304407"/>
                          <a:gd name="connsiteY3" fmla="*/ 839804 h 921619"/>
                          <a:gd name="connsiteX4" fmla="*/ 188904 w 304407"/>
                          <a:gd name="connsiteY4" fmla="*/ 820553 h 921619"/>
                          <a:gd name="connsiteX5" fmla="*/ 162435 w 304407"/>
                          <a:gd name="connsiteY5" fmla="*/ 779646 h 921619"/>
                          <a:gd name="connsiteX6" fmla="*/ 145591 w 304407"/>
                          <a:gd name="connsiteY6" fmla="*/ 748364 h 921619"/>
                          <a:gd name="connsiteX7" fmla="*/ 133559 w 304407"/>
                          <a:gd name="connsiteY7" fmla="*/ 733926 h 921619"/>
                          <a:gd name="connsiteX8" fmla="*/ 126340 w 304407"/>
                          <a:gd name="connsiteY8" fmla="*/ 714676 h 921619"/>
                          <a:gd name="connsiteX9" fmla="*/ 99871 w 304407"/>
                          <a:gd name="connsiteY9" fmla="*/ 673768 h 921619"/>
                          <a:gd name="connsiteX10" fmla="*/ 95058 w 304407"/>
                          <a:gd name="connsiteY10" fmla="*/ 659330 h 921619"/>
                          <a:gd name="connsiteX11" fmla="*/ 73401 w 304407"/>
                          <a:gd name="connsiteY11" fmla="*/ 623236 h 921619"/>
                          <a:gd name="connsiteX12" fmla="*/ 63776 w 304407"/>
                          <a:gd name="connsiteY12" fmla="*/ 601579 h 921619"/>
                          <a:gd name="connsiteX13" fmla="*/ 51744 w 304407"/>
                          <a:gd name="connsiteY13" fmla="*/ 582328 h 921619"/>
                          <a:gd name="connsiteX14" fmla="*/ 37306 w 304407"/>
                          <a:gd name="connsiteY14" fmla="*/ 534202 h 921619"/>
                          <a:gd name="connsiteX15" fmla="*/ 30087 w 304407"/>
                          <a:gd name="connsiteY15" fmla="*/ 517358 h 921619"/>
                          <a:gd name="connsiteX16" fmla="*/ 20462 w 304407"/>
                          <a:gd name="connsiteY16" fmla="*/ 483669 h 921619"/>
                          <a:gd name="connsiteX17" fmla="*/ 10837 w 304407"/>
                          <a:gd name="connsiteY17" fmla="*/ 437949 h 921619"/>
                          <a:gd name="connsiteX18" fmla="*/ 8431 w 304407"/>
                          <a:gd name="connsiteY18" fmla="*/ 418699 h 921619"/>
                          <a:gd name="connsiteX19" fmla="*/ 3618 w 304407"/>
                          <a:gd name="connsiteY19" fmla="*/ 385010 h 921619"/>
                          <a:gd name="connsiteX20" fmla="*/ 3618 w 304407"/>
                          <a:gd name="connsiteY20" fmla="*/ 166036 h 921619"/>
                          <a:gd name="connsiteX21" fmla="*/ 6024 w 304407"/>
                          <a:gd name="connsiteY21" fmla="*/ 144379 h 921619"/>
                          <a:gd name="connsiteX22" fmla="*/ 8431 w 304407"/>
                          <a:gd name="connsiteY22" fmla="*/ 134753 h 921619"/>
                          <a:gd name="connsiteX23" fmla="*/ 10837 w 304407"/>
                          <a:gd name="connsiteY23" fmla="*/ 120316 h 921619"/>
                          <a:gd name="connsiteX24" fmla="*/ 18056 w 304407"/>
                          <a:gd name="connsiteY24" fmla="*/ 96252 h 921619"/>
                          <a:gd name="connsiteX25" fmla="*/ 20462 w 304407"/>
                          <a:gd name="connsiteY25" fmla="*/ 89033 h 921619"/>
                          <a:gd name="connsiteX26" fmla="*/ 22869 w 304407"/>
                          <a:gd name="connsiteY26" fmla="*/ 79408 h 921619"/>
                          <a:gd name="connsiteX27" fmla="*/ 30087 w 304407"/>
                          <a:gd name="connsiteY27" fmla="*/ 67377 h 921619"/>
                          <a:gd name="connsiteX28" fmla="*/ 32494 w 304407"/>
                          <a:gd name="connsiteY28" fmla="*/ 60158 h 921619"/>
                          <a:gd name="connsiteX29" fmla="*/ 39713 w 304407"/>
                          <a:gd name="connsiteY29" fmla="*/ 43313 h 921619"/>
                          <a:gd name="connsiteX30" fmla="*/ 42119 w 304407"/>
                          <a:gd name="connsiteY30" fmla="*/ 12031 h 921619"/>
                          <a:gd name="connsiteX31" fmla="*/ 46932 w 304407"/>
                          <a:gd name="connsiteY31" fmla="*/ 4812 h 921619"/>
                          <a:gd name="connsiteX32" fmla="*/ 49338 w 304407"/>
                          <a:gd name="connsiteY32" fmla="*/ 0 h 9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4407" h="921619">
                            <a:moveTo>
                              <a:pt x="304407" y="921619"/>
                            </a:moveTo>
                            <a:cubicBezTo>
                              <a:pt x="301199" y="917608"/>
                              <a:pt x="298909" y="912644"/>
                              <a:pt x="294782" y="909587"/>
                            </a:cubicBezTo>
                            <a:cubicBezTo>
                              <a:pt x="277084" y="896477"/>
                              <a:pt x="257763" y="885709"/>
                              <a:pt x="239437" y="873492"/>
                            </a:cubicBezTo>
                            <a:cubicBezTo>
                              <a:pt x="225621" y="864281"/>
                              <a:pt x="208712" y="853688"/>
                              <a:pt x="198530" y="839804"/>
                            </a:cubicBezTo>
                            <a:cubicBezTo>
                              <a:pt x="194287" y="834018"/>
                              <a:pt x="192595" y="826705"/>
                              <a:pt x="188904" y="820553"/>
                            </a:cubicBezTo>
                            <a:cubicBezTo>
                              <a:pt x="180548" y="806626"/>
                              <a:pt x="169698" y="794173"/>
                              <a:pt x="162435" y="779646"/>
                            </a:cubicBezTo>
                            <a:cubicBezTo>
                              <a:pt x="158529" y="771834"/>
                              <a:pt x="151409" y="756363"/>
                              <a:pt x="145591" y="748364"/>
                            </a:cubicBezTo>
                            <a:cubicBezTo>
                              <a:pt x="141906" y="743297"/>
                              <a:pt x="137570" y="738739"/>
                              <a:pt x="133559" y="733926"/>
                            </a:cubicBezTo>
                            <a:cubicBezTo>
                              <a:pt x="131153" y="727509"/>
                              <a:pt x="129700" y="720649"/>
                              <a:pt x="126340" y="714676"/>
                            </a:cubicBezTo>
                            <a:cubicBezTo>
                              <a:pt x="97867" y="664058"/>
                              <a:pt x="125145" y="727928"/>
                              <a:pt x="99871" y="673768"/>
                            </a:cubicBezTo>
                            <a:cubicBezTo>
                              <a:pt x="97726" y="669171"/>
                              <a:pt x="97412" y="663824"/>
                              <a:pt x="95058" y="659330"/>
                            </a:cubicBezTo>
                            <a:cubicBezTo>
                              <a:pt x="88547" y="646901"/>
                              <a:pt x="79099" y="636058"/>
                              <a:pt x="73401" y="623236"/>
                            </a:cubicBezTo>
                            <a:cubicBezTo>
                              <a:pt x="70193" y="616017"/>
                              <a:pt x="67472" y="608561"/>
                              <a:pt x="63776" y="601579"/>
                            </a:cubicBezTo>
                            <a:cubicBezTo>
                              <a:pt x="60235" y="594891"/>
                              <a:pt x="54983" y="589167"/>
                              <a:pt x="51744" y="582328"/>
                            </a:cubicBezTo>
                            <a:cubicBezTo>
                              <a:pt x="36342" y="549813"/>
                              <a:pt x="46716" y="564312"/>
                              <a:pt x="37306" y="534202"/>
                            </a:cubicBezTo>
                            <a:cubicBezTo>
                              <a:pt x="35484" y="528371"/>
                              <a:pt x="32019" y="523153"/>
                              <a:pt x="30087" y="517358"/>
                            </a:cubicBezTo>
                            <a:cubicBezTo>
                              <a:pt x="26394" y="506278"/>
                              <a:pt x="23670" y="494899"/>
                              <a:pt x="20462" y="483669"/>
                            </a:cubicBezTo>
                            <a:cubicBezTo>
                              <a:pt x="14506" y="462821"/>
                              <a:pt x="14042" y="463596"/>
                              <a:pt x="10837" y="437949"/>
                            </a:cubicBezTo>
                            <a:cubicBezTo>
                              <a:pt x="10035" y="431532"/>
                              <a:pt x="9305" y="425106"/>
                              <a:pt x="8431" y="418699"/>
                            </a:cubicBezTo>
                            <a:cubicBezTo>
                              <a:pt x="6898" y="407459"/>
                              <a:pt x="3618" y="385010"/>
                              <a:pt x="3618" y="385010"/>
                            </a:cubicBezTo>
                            <a:cubicBezTo>
                              <a:pt x="-1942" y="290475"/>
                              <a:pt x="-412" y="333292"/>
                              <a:pt x="3618" y="166036"/>
                            </a:cubicBezTo>
                            <a:cubicBezTo>
                              <a:pt x="3793" y="158775"/>
                              <a:pt x="4919" y="151558"/>
                              <a:pt x="6024" y="144379"/>
                            </a:cubicBezTo>
                            <a:cubicBezTo>
                              <a:pt x="6527" y="141110"/>
                              <a:pt x="7782" y="137996"/>
                              <a:pt x="8431" y="134753"/>
                            </a:cubicBezTo>
                            <a:cubicBezTo>
                              <a:pt x="9388" y="129969"/>
                              <a:pt x="9880" y="125100"/>
                              <a:pt x="10837" y="120316"/>
                            </a:cubicBezTo>
                            <a:cubicBezTo>
                              <a:pt x="12656" y="111218"/>
                              <a:pt x="14984" y="105469"/>
                              <a:pt x="18056" y="96252"/>
                            </a:cubicBezTo>
                            <a:cubicBezTo>
                              <a:pt x="18858" y="93846"/>
                              <a:pt x="19847" y="91494"/>
                              <a:pt x="20462" y="89033"/>
                            </a:cubicBezTo>
                            <a:cubicBezTo>
                              <a:pt x="21264" y="85825"/>
                              <a:pt x="21526" y="82430"/>
                              <a:pt x="22869" y="79408"/>
                            </a:cubicBezTo>
                            <a:cubicBezTo>
                              <a:pt x="24768" y="75134"/>
                              <a:pt x="27996" y="71560"/>
                              <a:pt x="30087" y="67377"/>
                            </a:cubicBezTo>
                            <a:cubicBezTo>
                              <a:pt x="31221" y="65108"/>
                              <a:pt x="31495" y="62489"/>
                              <a:pt x="32494" y="60158"/>
                            </a:cubicBezTo>
                            <a:cubicBezTo>
                              <a:pt x="41415" y="39343"/>
                              <a:pt x="34068" y="60243"/>
                              <a:pt x="39713" y="43313"/>
                            </a:cubicBezTo>
                            <a:cubicBezTo>
                              <a:pt x="40515" y="32886"/>
                              <a:pt x="40192" y="22310"/>
                              <a:pt x="42119" y="12031"/>
                            </a:cubicBezTo>
                            <a:cubicBezTo>
                              <a:pt x="42652" y="9188"/>
                              <a:pt x="45444" y="7292"/>
                              <a:pt x="46932" y="4812"/>
                            </a:cubicBezTo>
                            <a:cubicBezTo>
                              <a:pt x="47855" y="3274"/>
                              <a:pt x="48536" y="1604"/>
                              <a:pt x="49338" y="0"/>
                            </a:cubicBezTo>
                          </a:path>
                        </a:pathLst>
                      </a:custGeom>
                      <a:noFill/>
                      <a:ln w="38100">
                        <a:solidFill>
                          <a:srgbClr val="00B0F0"/>
                        </a:solidFill>
                        <a:prstDash val="sysDot"/>
                        <a:headEnd type="stealth"/>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grpSp>
                <p:sp>
                  <p:nvSpPr>
                    <p:cNvPr id="90" name="正方形/長方形 89">
                      <a:extLst>
                        <a:ext uri="{FF2B5EF4-FFF2-40B4-BE49-F238E27FC236}">
                          <a16:creationId xmlns:a16="http://schemas.microsoft.com/office/drawing/2014/main" id="{15FB6DAE-CA71-C319-6803-D6A84C61FED0}"/>
                        </a:ext>
                      </a:extLst>
                    </p:cNvPr>
                    <p:cNvSpPr/>
                    <p:nvPr/>
                  </p:nvSpPr>
                  <p:spPr>
                    <a:xfrm>
                      <a:off x="7123736" y="2382305"/>
                      <a:ext cx="1368881" cy="51403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kumimoji="1" lang="ja-JP" altLang="en-US">
                          <a:solidFill>
                            <a:schemeClr val="tx1"/>
                          </a:solidFill>
                          <a:latin typeface="BIZ UDPGothic" panose="020B0400000000000000" pitchFamily="34" charset="-128"/>
                          <a:ea typeface="BIZ UDPGothic" panose="020B0400000000000000" pitchFamily="34" charset="-128"/>
                        </a:rPr>
                        <a:t>研究</a:t>
                      </a:r>
                      <a:endParaRPr kumimoji="1" lang="en-US" altLang="ja-JP">
                        <a:solidFill>
                          <a:schemeClr val="tx1"/>
                        </a:solidFill>
                        <a:latin typeface="BIZ UDPGothic" panose="020B0400000000000000" pitchFamily="34" charset="-128"/>
                        <a:ea typeface="BIZ UDPGothic" panose="020B0400000000000000" pitchFamily="34" charset="-128"/>
                      </a:endParaRPr>
                    </a:p>
                    <a:p>
                      <a:pPr algn="ctr"/>
                      <a:r>
                        <a:rPr kumimoji="1" lang="ja-JP" altLang="en-US">
                          <a:solidFill>
                            <a:schemeClr val="tx1"/>
                          </a:solidFill>
                          <a:latin typeface="BIZ UDPGothic" panose="020B0400000000000000" pitchFamily="34" charset="-128"/>
                          <a:ea typeface="BIZ UDPGothic" panose="020B0400000000000000" pitchFamily="34" charset="-128"/>
                        </a:rPr>
                        <a:t>グループ</a:t>
                      </a:r>
                    </a:p>
                  </p:txBody>
                </p:sp>
                <p:grpSp>
                  <p:nvGrpSpPr>
                    <p:cNvPr id="151" name="グループ化 150">
                      <a:extLst>
                        <a:ext uri="{FF2B5EF4-FFF2-40B4-BE49-F238E27FC236}">
                          <a16:creationId xmlns:a16="http://schemas.microsoft.com/office/drawing/2014/main" id="{F380A6EE-5C36-E464-DE66-DCFB1CB44A6C}"/>
                        </a:ext>
                      </a:extLst>
                    </p:cNvPr>
                    <p:cNvGrpSpPr/>
                    <p:nvPr/>
                  </p:nvGrpSpPr>
                  <p:grpSpPr>
                    <a:xfrm>
                      <a:off x="7183501" y="1861801"/>
                      <a:ext cx="1230831" cy="593051"/>
                      <a:chOff x="7183501" y="1764224"/>
                      <a:chExt cx="1230831" cy="593051"/>
                    </a:xfrm>
                  </p:grpSpPr>
                  <p:pic>
                    <p:nvPicPr>
                      <p:cNvPr id="28" name="グラフィックス 27" descr="ノート PC 単色塗りつぶし">
                        <a:extLst>
                          <a:ext uri="{FF2B5EF4-FFF2-40B4-BE49-F238E27FC236}">
                            <a16:creationId xmlns:a16="http://schemas.microsoft.com/office/drawing/2014/main" id="{62EBC272-A208-1AAA-9CA1-723E9CFE9D4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flipH="1">
                        <a:off x="7450591" y="1807175"/>
                        <a:ext cx="477212" cy="507148"/>
                      </a:xfrm>
                      <a:prstGeom prst="rect">
                        <a:avLst/>
                      </a:prstGeom>
                    </p:spPr>
                  </p:pic>
                  <p:pic>
                    <p:nvPicPr>
                      <p:cNvPr id="145" name="グラフィックス 144" descr="混乱した人 枠線">
                        <a:extLst>
                          <a:ext uri="{FF2B5EF4-FFF2-40B4-BE49-F238E27FC236}">
                            <a16:creationId xmlns:a16="http://schemas.microsoft.com/office/drawing/2014/main" id="{EACD69A0-D727-9B74-57AB-45B1528F103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flipH="1">
                        <a:off x="7883789" y="1764224"/>
                        <a:ext cx="530543" cy="593051"/>
                      </a:xfrm>
                      <a:prstGeom prst="rect">
                        <a:avLst/>
                      </a:prstGeom>
                    </p:spPr>
                  </p:pic>
                  <p:grpSp>
                    <p:nvGrpSpPr>
                      <p:cNvPr id="146" name="グループ化 145">
                        <a:extLst>
                          <a:ext uri="{FF2B5EF4-FFF2-40B4-BE49-F238E27FC236}">
                            <a16:creationId xmlns:a16="http://schemas.microsoft.com/office/drawing/2014/main" id="{DE6FB555-740F-74A0-B806-8D8365D96204}"/>
                          </a:ext>
                        </a:extLst>
                      </p:cNvPr>
                      <p:cNvGrpSpPr>
                        <a:grpSpLocks noChangeAspect="1"/>
                      </p:cNvGrpSpPr>
                      <p:nvPr/>
                    </p:nvGrpSpPr>
                    <p:grpSpPr>
                      <a:xfrm flipH="1">
                        <a:off x="7183501" y="1788319"/>
                        <a:ext cx="218746" cy="544861"/>
                        <a:chOff x="894367" y="1272771"/>
                        <a:chExt cx="305920" cy="761996"/>
                      </a:xfrm>
                      <a:solidFill>
                        <a:schemeClr val="tx1">
                          <a:lumMod val="75000"/>
                          <a:lumOff val="25000"/>
                        </a:schemeClr>
                      </a:solidFill>
                    </p:grpSpPr>
                    <p:sp>
                      <p:nvSpPr>
                        <p:cNvPr id="147" name="フリーフォーム: 図形 146">
                          <a:extLst>
                            <a:ext uri="{FF2B5EF4-FFF2-40B4-BE49-F238E27FC236}">
                              <a16:creationId xmlns:a16="http://schemas.microsoft.com/office/drawing/2014/main" id="{2857D73C-3C03-E46C-05CC-2A49B8C890F8}"/>
                            </a:ext>
                          </a:extLst>
                        </p:cNvPr>
                        <p:cNvSpPr/>
                        <p:nvPr/>
                      </p:nvSpPr>
                      <p:spPr>
                        <a:xfrm>
                          <a:off x="971127" y="1529742"/>
                          <a:ext cx="152409" cy="505025"/>
                        </a:xfrm>
                        <a:custGeom>
                          <a:avLst/>
                          <a:gdLst>
                            <a:gd name="connsiteX0" fmla="*/ 142885 w 152409"/>
                            <a:gd name="connsiteY0" fmla="*/ 0 h 505025"/>
                            <a:gd name="connsiteX1" fmla="*/ 133360 w 152409"/>
                            <a:gd name="connsiteY1" fmla="*/ 9525 h 505025"/>
                            <a:gd name="connsiteX2" fmla="*/ 133255 w 152409"/>
                            <a:gd name="connsiteY2" fmla="*/ 485975 h 505025"/>
                            <a:gd name="connsiteX3" fmla="*/ 85725 w 152409"/>
                            <a:gd name="connsiteY3" fmla="*/ 485975 h 505025"/>
                            <a:gd name="connsiteX4" fmla="*/ 85725 w 152409"/>
                            <a:gd name="connsiteY4" fmla="*/ 219275 h 505025"/>
                            <a:gd name="connsiteX5" fmla="*/ 66675 w 152409"/>
                            <a:gd name="connsiteY5" fmla="*/ 219275 h 505025"/>
                            <a:gd name="connsiteX6" fmla="*/ 66675 w 152409"/>
                            <a:gd name="connsiteY6" fmla="*/ 485975 h 505025"/>
                            <a:gd name="connsiteX7" fmla="*/ 19050 w 152409"/>
                            <a:gd name="connsiteY7" fmla="*/ 485975 h 505025"/>
                            <a:gd name="connsiteX8" fmla="*/ 19050 w 152409"/>
                            <a:gd name="connsiteY8" fmla="*/ 9525 h 505025"/>
                            <a:gd name="connsiteX9" fmla="*/ 9525 w 152409"/>
                            <a:gd name="connsiteY9" fmla="*/ 0 h 505025"/>
                            <a:gd name="connsiteX10" fmla="*/ 0 w 152409"/>
                            <a:gd name="connsiteY10" fmla="*/ 9525 h 505025"/>
                            <a:gd name="connsiteX11" fmla="*/ 0 w 152409"/>
                            <a:gd name="connsiteY11" fmla="*/ 505025 h 505025"/>
                            <a:gd name="connsiteX12" fmla="*/ 152305 w 152409"/>
                            <a:gd name="connsiteY12" fmla="*/ 505025 h 505025"/>
                            <a:gd name="connsiteX13" fmla="*/ 152410 w 152409"/>
                            <a:gd name="connsiteY13" fmla="*/ 9525 h 505025"/>
                            <a:gd name="connsiteX14" fmla="*/ 142885 w 152409"/>
                            <a:gd name="connsiteY14" fmla="*/ 0 h 5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2409" h="505025">
                              <a:moveTo>
                                <a:pt x="142885" y="0"/>
                              </a:moveTo>
                              <a:cubicBezTo>
                                <a:pt x="137624" y="0"/>
                                <a:pt x="133360" y="4264"/>
                                <a:pt x="133360" y="9525"/>
                              </a:cubicBezTo>
                              <a:lnTo>
                                <a:pt x="133255" y="485975"/>
                              </a:lnTo>
                              <a:lnTo>
                                <a:pt x="85725" y="485975"/>
                              </a:lnTo>
                              <a:lnTo>
                                <a:pt x="85725" y="219275"/>
                              </a:lnTo>
                              <a:lnTo>
                                <a:pt x="66675" y="219275"/>
                              </a:lnTo>
                              <a:lnTo>
                                <a:pt x="66675" y="485975"/>
                              </a:lnTo>
                              <a:lnTo>
                                <a:pt x="19050" y="485975"/>
                              </a:lnTo>
                              <a:lnTo>
                                <a:pt x="19050" y="9525"/>
                              </a:lnTo>
                              <a:cubicBezTo>
                                <a:pt x="19050" y="4264"/>
                                <a:pt x="14786" y="0"/>
                                <a:pt x="9525" y="0"/>
                              </a:cubicBezTo>
                              <a:cubicBezTo>
                                <a:pt x="4264" y="0"/>
                                <a:pt x="0" y="4264"/>
                                <a:pt x="0" y="9525"/>
                              </a:cubicBezTo>
                              <a:lnTo>
                                <a:pt x="0" y="505025"/>
                              </a:lnTo>
                              <a:lnTo>
                                <a:pt x="152305" y="505025"/>
                              </a:lnTo>
                              <a:lnTo>
                                <a:pt x="152410" y="9525"/>
                              </a:lnTo>
                              <a:cubicBezTo>
                                <a:pt x="152410" y="4264"/>
                                <a:pt x="148145" y="0"/>
                                <a:pt x="142885" y="0"/>
                              </a:cubicBezTo>
                              <a:close/>
                            </a:path>
                          </a:pathLst>
                        </a:custGeom>
                        <a:grpFill/>
                        <a:ln w="9525" cap="flat">
                          <a:noFill/>
                          <a:prstDash val="solid"/>
                          <a:miter/>
                        </a:ln>
                      </p:spPr>
                      <p:txBody>
                        <a:bodyPr rtlCol="0" anchor="ctr"/>
                        <a:lstStyle/>
                        <a:p>
                          <a:endParaRPr lang="ja-JP" altLang="en-US">
                            <a:latin typeface="BIZ UDPGothic" panose="020B0400000000000000" pitchFamily="34" charset="-128"/>
                          </a:endParaRPr>
                        </a:p>
                      </p:txBody>
                    </p:sp>
                    <p:sp>
                      <p:nvSpPr>
                        <p:cNvPr id="148" name="フリーフォーム: 図形 147">
                          <a:extLst>
                            <a:ext uri="{FF2B5EF4-FFF2-40B4-BE49-F238E27FC236}">
                              <a16:creationId xmlns:a16="http://schemas.microsoft.com/office/drawing/2014/main" id="{495970C2-3003-E6AA-D023-97D2E51FAFA9}"/>
                            </a:ext>
                          </a:extLst>
                        </p:cNvPr>
                        <p:cNvSpPr/>
                        <p:nvPr/>
                      </p:nvSpPr>
                      <p:spPr>
                        <a:xfrm>
                          <a:off x="980653" y="1272771"/>
                          <a:ext cx="133350" cy="133350"/>
                        </a:xfrm>
                        <a:custGeom>
                          <a:avLst/>
                          <a:gdLst>
                            <a:gd name="connsiteX0" fmla="*/ 66675 w 133350"/>
                            <a:gd name="connsiteY0" fmla="*/ 133350 h 133350"/>
                            <a:gd name="connsiteX1" fmla="*/ 133350 w 133350"/>
                            <a:gd name="connsiteY1" fmla="*/ 66675 h 133350"/>
                            <a:gd name="connsiteX2" fmla="*/ 66675 w 133350"/>
                            <a:gd name="connsiteY2" fmla="*/ 0 h 133350"/>
                            <a:gd name="connsiteX3" fmla="*/ 0 w 133350"/>
                            <a:gd name="connsiteY3" fmla="*/ 66675 h 133350"/>
                            <a:gd name="connsiteX4" fmla="*/ 66675 w 133350"/>
                            <a:gd name="connsiteY4" fmla="*/ 133350 h 133350"/>
                            <a:gd name="connsiteX5" fmla="*/ 66675 w 133350"/>
                            <a:gd name="connsiteY5" fmla="*/ 19050 h 133350"/>
                            <a:gd name="connsiteX6" fmla="*/ 114300 w 133350"/>
                            <a:gd name="connsiteY6" fmla="*/ 66675 h 133350"/>
                            <a:gd name="connsiteX7" fmla="*/ 66675 w 133350"/>
                            <a:gd name="connsiteY7" fmla="*/ 114300 h 133350"/>
                            <a:gd name="connsiteX8" fmla="*/ 19050 w 133350"/>
                            <a:gd name="connsiteY8" fmla="*/ 66675 h 133350"/>
                            <a:gd name="connsiteX9" fmla="*/ 66675 w 133350"/>
                            <a:gd name="connsiteY9"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350" h="133350">
                              <a:moveTo>
                                <a:pt x="66675" y="133350"/>
                              </a:moveTo>
                              <a:cubicBezTo>
                                <a:pt x="103499" y="133350"/>
                                <a:pt x="133350" y="103499"/>
                                <a:pt x="133350" y="66675"/>
                              </a:cubicBezTo>
                              <a:cubicBezTo>
                                <a:pt x="133350" y="29851"/>
                                <a:pt x="103499" y="0"/>
                                <a:pt x="66675" y="0"/>
                              </a:cubicBezTo>
                              <a:cubicBezTo>
                                <a:pt x="29851" y="0"/>
                                <a:pt x="0" y="29851"/>
                                <a:pt x="0" y="66675"/>
                              </a:cubicBezTo>
                              <a:cubicBezTo>
                                <a:pt x="42" y="103482"/>
                                <a:pt x="29868" y="133308"/>
                                <a:pt x="66675" y="133350"/>
                              </a:cubicBezTo>
                              <a:close/>
                              <a:moveTo>
                                <a:pt x="66675" y="19050"/>
                              </a:moveTo>
                              <a:cubicBezTo>
                                <a:pt x="92977" y="19050"/>
                                <a:pt x="114300" y="40373"/>
                                <a:pt x="114300" y="66675"/>
                              </a:cubicBezTo>
                              <a:cubicBezTo>
                                <a:pt x="114300" y="92977"/>
                                <a:pt x="92977" y="114300"/>
                                <a:pt x="66675" y="114300"/>
                              </a:cubicBezTo>
                              <a:cubicBezTo>
                                <a:pt x="40373" y="114300"/>
                                <a:pt x="19050" y="92977"/>
                                <a:pt x="19050" y="66675"/>
                              </a:cubicBezTo>
                              <a:cubicBezTo>
                                <a:pt x="19081" y="40385"/>
                                <a:pt x="40386" y="19081"/>
                                <a:pt x="66675" y="19050"/>
                              </a:cubicBezTo>
                              <a:close/>
                            </a:path>
                          </a:pathLst>
                        </a:custGeom>
                        <a:grpFill/>
                        <a:ln w="9525" cap="flat">
                          <a:noFill/>
                          <a:prstDash val="solid"/>
                          <a:miter/>
                        </a:ln>
                      </p:spPr>
                      <p:txBody>
                        <a:bodyPr rtlCol="0" anchor="ctr"/>
                        <a:lstStyle/>
                        <a:p>
                          <a:endParaRPr lang="ja-JP" altLang="en-US">
                            <a:latin typeface="BIZ UDPGothic" panose="020B0400000000000000" pitchFamily="34" charset="-128"/>
                          </a:endParaRPr>
                        </a:p>
                      </p:txBody>
                    </p:sp>
                    <p:sp>
                      <p:nvSpPr>
                        <p:cNvPr id="149" name="フリーフォーム: 図形 148">
                          <a:extLst>
                            <a:ext uri="{FF2B5EF4-FFF2-40B4-BE49-F238E27FC236}">
                              <a16:creationId xmlns:a16="http://schemas.microsoft.com/office/drawing/2014/main" id="{9466C015-8B0C-9F53-C3A6-F3E2FE896911}"/>
                            </a:ext>
                          </a:extLst>
                        </p:cNvPr>
                        <p:cNvSpPr/>
                        <p:nvPr/>
                      </p:nvSpPr>
                      <p:spPr>
                        <a:xfrm>
                          <a:off x="894367" y="1425171"/>
                          <a:ext cx="305920" cy="314385"/>
                        </a:xfrm>
                        <a:custGeom>
                          <a:avLst/>
                          <a:gdLst>
                            <a:gd name="connsiteX0" fmla="*/ 286949 w 305920"/>
                            <a:gd name="connsiteY0" fmla="*/ 80106 h 314385"/>
                            <a:gd name="connsiteX1" fmla="*/ 281557 w 305920"/>
                            <a:gd name="connsiteY1" fmla="*/ 62789 h 314385"/>
                            <a:gd name="connsiteX2" fmla="*/ 274423 w 305920"/>
                            <a:gd name="connsiteY2" fmla="*/ 52379 h 314385"/>
                            <a:gd name="connsiteX3" fmla="*/ 153046 w 305920"/>
                            <a:gd name="connsiteY3" fmla="*/ 1 h 314385"/>
                            <a:gd name="connsiteX4" fmla="*/ 99706 w 305920"/>
                            <a:gd name="connsiteY4" fmla="*/ 8868 h 314385"/>
                            <a:gd name="connsiteX5" fmla="*/ 31126 w 305920"/>
                            <a:gd name="connsiteY5" fmla="*/ 52807 h 314385"/>
                            <a:gd name="connsiteX6" fmla="*/ 24392 w 305920"/>
                            <a:gd name="connsiteY6" fmla="*/ 62780 h 314385"/>
                            <a:gd name="connsiteX7" fmla="*/ 18944 w 305920"/>
                            <a:gd name="connsiteY7" fmla="*/ 80573 h 314385"/>
                            <a:gd name="connsiteX8" fmla="*/ 903 w 305920"/>
                            <a:gd name="connsiteY8" fmla="*/ 268768 h 314385"/>
                            <a:gd name="connsiteX9" fmla="*/ 8704 w 305920"/>
                            <a:gd name="connsiteY9" fmla="*/ 303058 h 314385"/>
                            <a:gd name="connsiteX10" fmla="*/ 36546 w 305920"/>
                            <a:gd name="connsiteY10" fmla="*/ 314326 h 314385"/>
                            <a:gd name="connsiteX11" fmla="*/ 46071 w 305920"/>
                            <a:gd name="connsiteY11" fmla="*/ 304801 h 314385"/>
                            <a:gd name="connsiteX12" fmla="*/ 36546 w 305920"/>
                            <a:gd name="connsiteY12" fmla="*/ 295276 h 314385"/>
                            <a:gd name="connsiteX13" fmla="*/ 23068 w 305920"/>
                            <a:gd name="connsiteY13" fmla="*/ 290570 h 314385"/>
                            <a:gd name="connsiteX14" fmla="*/ 19810 w 305920"/>
                            <a:gd name="connsiteY14" fmla="*/ 270977 h 314385"/>
                            <a:gd name="connsiteX15" fmla="*/ 37813 w 305920"/>
                            <a:gd name="connsiteY15" fmla="*/ 82868 h 314385"/>
                            <a:gd name="connsiteX16" fmla="*/ 41156 w 305920"/>
                            <a:gd name="connsiteY16" fmla="*/ 71800 h 314385"/>
                            <a:gd name="connsiteX17" fmla="*/ 45347 w 305920"/>
                            <a:gd name="connsiteY17" fmla="*/ 65456 h 314385"/>
                            <a:gd name="connsiteX18" fmla="*/ 105831 w 305920"/>
                            <a:gd name="connsiteY18" fmla="*/ 26928 h 314385"/>
                            <a:gd name="connsiteX19" fmla="*/ 153046 w 305920"/>
                            <a:gd name="connsiteY19" fmla="*/ 19051 h 314385"/>
                            <a:gd name="connsiteX20" fmla="*/ 200233 w 305920"/>
                            <a:gd name="connsiteY20" fmla="*/ 26956 h 314385"/>
                            <a:gd name="connsiteX21" fmla="*/ 260193 w 305920"/>
                            <a:gd name="connsiteY21" fmla="*/ 65056 h 314385"/>
                            <a:gd name="connsiteX22" fmla="*/ 264755 w 305920"/>
                            <a:gd name="connsiteY22" fmla="*/ 71829 h 314385"/>
                            <a:gd name="connsiteX23" fmla="*/ 268051 w 305920"/>
                            <a:gd name="connsiteY23" fmla="*/ 82420 h 314385"/>
                            <a:gd name="connsiteX24" fmla="*/ 286148 w 305920"/>
                            <a:gd name="connsiteY24" fmla="*/ 271415 h 314385"/>
                            <a:gd name="connsiteX25" fmla="*/ 282843 w 305920"/>
                            <a:gd name="connsiteY25" fmla="*/ 290608 h 314385"/>
                            <a:gd name="connsiteX26" fmla="*/ 269365 w 305920"/>
                            <a:gd name="connsiteY26" fmla="*/ 295276 h 314385"/>
                            <a:gd name="connsiteX27" fmla="*/ 259840 w 305920"/>
                            <a:gd name="connsiteY27" fmla="*/ 304801 h 314385"/>
                            <a:gd name="connsiteX28" fmla="*/ 269365 w 305920"/>
                            <a:gd name="connsiteY28" fmla="*/ 314326 h 314385"/>
                            <a:gd name="connsiteX29" fmla="*/ 297207 w 305920"/>
                            <a:gd name="connsiteY29" fmla="*/ 303077 h 314385"/>
                            <a:gd name="connsiteX30" fmla="*/ 305065 w 305920"/>
                            <a:gd name="connsiteY30" fmla="*/ 269168 h 314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05920" h="314385">
                              <a:moveTo>
                                <a:pt x="286949" y="80106"/>
                              </a:moveTo>
                              <a:cubicBezTo>
                                <a:pt x="286186" y="74061"/>
                                <a:pt x="284361" y="68199"/>
                                <a:pt x="281557" y="62789"/>
                              </a:cubicBezTo>
                              <a:cubicBezTo>
                                <a:pt x="279555" y="59076"/>
                                <a:pt x="277164" y="55587"/>
                                <a:pt x="274423" y="52379"/>
                              </a:cubicBezTo>
                              <a:cubicBezTo>
                                <a:pt x="242776" y="19131"/>
                                <a:pt x="198947" y="217"/>
                                <a:pt x="153046" y="1"/>
                              </a:cubicBezTo>
                              <a:cubicBezTo>
                                <a:pt x="134895" y="-48"/>
                                <a:pt x="116865" y="2950"/>
                                <a:pt x="99706" y="8868"/>
                              </a:cubicBezTo>
                              <a:cubicBezTo>
                                <a:pt x="73551" y="17590"/>
                                <a:pt x="49982" y="32691"/>
                                <a:pt x="31126" y="52807"/>
                              </a:cubicBezTo>
                              <a:cubicBezTo>
                                <a:pt x="28551" y="55896"/>
                                <a:pt x="26295" y="59238"/>
                                <a:pt x="24392" y="62780"/>
                              </a:cubicBezTo>
                              <a:cubicBezTo>
                                <a:pt x="21528" y="68338"/>
                                <a:pt x="19682" y="74364"/>
                                <a:pt x="18944" y="80573"/>
                              </a:cubicBezTo>
                              <a:lnTo>
                                <a:pt x="903" y="268768"/>
                              </a:lnTo>
                              <a:cubicBezTo>
                                <a:pt x="-1628" y="280788"/>
                                <a:pt x="1221" y="293315"/>
                                <a:pt x="8704" y="303058"/>
                              </a:cubicBezTo>
                              <a:cubicBezTo>
                                <a:pt x="15829" y="310794"/>
                                <a:pt x="26046" y="314929"/>
                                <a:pt x="36546" y="314326"/>
                              </a:cubicBezTo>
                              <a:cubicBezTo>
                                <a:pt x="41806" y="314326"/>
                                <a:pt x="46071" y="310061"/>
                                <a:pt x="46071" y="304801"/>
                              </a:cubicBezTo>
                              <a:cubicBezTo>
                                <a:pt x="46071" y="299540"/>
                                <a:pt x="41806" y="295276"/>
                                <a:pt x="36546" y="295276"/>
                              </a:cubicBezTo>
                              <a:cubicBezTo>
                                <a:pt x="31582" y="295741"/>
                                <a:pt x="26663" y="294023"/>
                                <a:pt x="23068" y="290570"/>
                              </a:cubicBezTo>
                              <a:cubicBezTo>
                                <a:pt x="19296" y="284780"/>
                                <a:pt x="18115" y="277676"/>
                                <a:pt x="19810" y="270977"/>
                              </a:cubicBezTo>
                              <a:lnTo>
                                <a:pt x="37813" y="82868"/>
                              </a:lnTo>
                              <a:cubicBezTo>
                                <a:pt x="38274" y="79012"/>
                                <a:pt x="39405" y="75266"/>
                                <a:pt x="41156" y="71800"/>
                              </a:cubicBezTo>
                              <a:cubicBezTo>
                                <a:pt x="42349" y="69558"/>
                                <a:pt x="43752" y="67434"/>
                                <a:pt x="45347" y="65456"/>
                              </a:cubicBezTo>
                              <a:cubicBezTo>
                                <a:pt x="62005" y="47801"/>
                                <a:pt x="82789" y="34561"/>
                                <a:pt x="105831" y="26928"/>
                              </a:cubicBezTo>
                              <a:cubicBezTo>
                                <a:pt x="121003" y="21620"/>
                                <a:pt x="136973" y="18956"/>
                                <a:pt x="153046" y="19051"/>
                              </a:cubicBezTo>
                              <a:cubicBezTo>
                                <a:pt x="169114" y="18933"/>
                                <a:pt x="185081" y="21608"/>
                                <a:pt x="200233" y="26956"/>
                              </a:cubicBezTo>
                              <a:cubicBezTo>
                                <a:pt x="223049" y="34531"/>
                                <a:pt x="243645" y="47617"/>
                                <a:pt x="260193" y="65056"/>
                              </a:cubicBezTo>
                              <a:cubicBezTo>
                                <a:pt x="261942" y="67151"/>
                                <a:pt x="263470" y="69421"/>
                                <a:pt x="264755" y="71829"/>
                              </a:cubicBezTo>
                              <a:cubicBezTo>
                                <a:pt x="266448" y="75146"/>
                                <a:pt x="267562" y="78729"/>
                                <a:pt x="268051" y="82420"/>
                              </a:cubicBezTo>
                              <a:lnTo>
                                <a:pt x="286148" y="271415"/>
                              </a:lnTo>
                              <a:cubicBezTo>
                                <a:pt x="287774" y="277994"/>
                                <a:pt x="286576" y="284952"/>
                                <a:pt x="282843" y="290608"/>
                              </a:cubicBezTo>
                              <a:cubicBezTo>
                                <a:pt x="279242" y="294048"/>
                                <a:pt x="274322" y="295751"/>
                                <a:pt x="269365" y="295276"/>
                              </a:cubicBezTo>
                              <a:cubicBezTo>
                                <a:pt x="264105" y="295276"/>
                                <a:pt x="259840" y="299540"/>
                                <a:pt x="259840" y="304801"/>
                              </a:cubicBezTo>
                              <a:cubicBezTo>
                                <a:pt x="259840" y="310061"/>
                                <a:pt x="264105" y="314326"/>
                                <a:pt x="269365" y="314326"/>
                              </a:cubicBezTo>
                              <a:cubicBezTo>
                                <a:pt x="279863" y="314938"/>
                                <a:pt x="290081" y="310810"/>
                                <a:pt x="297207" y="303077"/>
                              </a:cubicBezTo>
                              <a:cubicBezTo>
                                <a:pt x="304644" y="293459"/>
                                <a:pt x="307514" y="281076"/>
                                <a:pt x="305065" y="269168"/>
                              </a:cubicBezTo>
                              <a:close/>
                            </a:path>
                          </a:pathLst>
                        </a:custGeom>
                        <a:grpFill/>
                        <a:ln w="9525" cap="flat">
                          <a:noFill/>
                          <a:prstDash val="solid"/>
                          <a:miter/>
                        </a:ln>
                      </p:spPr>
                      <p:txBody>
                        <a:bodyPr rtlCol="0" anchor="ctr"/>
                        <a:lstStyle/>
                        <a:p>
                          <a:endParaRPr lang="ja-JP" altLang="en-US">
                            <a:latin typeface="BIZ UDPGothic" panose="020B0400000000000000" pitchFamily="34" charset="-128"/>
                          </a:endParaRPr>
                        </a:p>
                      </p:txBody>
                    </p:sp>
                  </p:grpSp>
                </p:grpSp>
              </p:grpSp>
              <p:grpSp>
                <p:nvGrpSpPr>
                  <p:cNvPr id="190" name="グループ化 189">
                    <a:extLst>
                      <a:ext uri="{FF2B5EF4-FFF2-40B4-BE49-F238E27FC236}">
                        <a16:creationId xmlns:a16="http://schemas.microsoft.com/office/drawing/2014/main" id="{A3373134-60C5-CD89-8401-0A28823C79C5}"/>
                      </a:ext>
                    </a:extLst>
                  </p:cNvPr>
                  <p:cNvGrpSpPr/>
                  <p:nvPr/>
                </p:nvGrpSpPr>
                <p:grpSpPr>
                  <a:xfrm>
                    <a:off x="5156100" y="3629991"/>
                    <a:ext cx="3388284" cy="1010045"/>
                    <a:chOff x="5156100" y="3629991"/>
                    <a:chExt cx="3388284" cy="1010045"/>
                  </a:xfrm>
                </p:grpSpPr>
                <p:grpSp>
                  <p:nvGrpSpPr>
                    <p:cNvPr id="81" name="グループ化 80">
                      <a:extLst>
                        <a:ext uri="{FF2B5EF4-FFF2-40B4-BE49-F238E27FC236}">
                          <a16:creationId xmlns:a16="http://schemas.microsoft.com/office/drawing/2014/main" id="{EC68E159-C8BB-138D-429A-A9E9FA6C4540}"/>
                        </a:ext>
                      </a:extLst>
                    </p:cNvPr>
                    <p:cNvGrpSpPr/>
                    <p:nvPr/>
                  </p:nvGrpSpPr>
                  <p:grpSpPr>
                    <a:xfrm>
                      <a:off x="5156100" y="3852258"/>
                      <a:ext cx="1899149" cy="787778"/>
                      <a:chOff x="1136624" y="2950111"/>
                      <a:chExt cx="1899149" cy="787778"/>
                    </a:xfrm>
                  </p:grpSpPr>
                  <p:pic>
                    <p:nvPicPr>
                      <p:cNvPr id="82" name="グラフィックス 81" descr="同期中のクラウド 単色塗りつぶし">
                        <a:extLst>
                          <a:ext uri="{FF2B5EF4-FFF2-40B4-BE49-F238E27FC236}">
                            <a16:creationId xmlns:a16="http://schemas.microsoft.com/office/drawing/2014/main" id="{0B381D47-5E4F-AA1C-8DAE-3C9650F48C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33183" y="3053889"/>
                        <a:ext cx="684000" cy="684000"/>
                      </a:xfrm>
                      <a:prstGeom prst="rect">
                        <a:avLst/>
                      </a:prstGeom>
                    </p:spPr>
                  </p:pic>
                  <p:sp>
                    <p:nvSpPr>
                      <p:cNvPr id="83" name="フリーフォーム: 図形 82">
                        <a:extLst>
                          <a:ext uri="{FF2B5EF4-FFF2-40B4-BE49-F238E27FC236}">
                            <a16:creationId xmlns:a16="http://schemas.microsoft.com/office/drawing/2014/main" id="{D28F892F-D7E7-D961-BA91-BE0D1AEF4880}"/>
                          </a:ext>
                        </a:extLst>
                      </p:cNvPr>
                      <p:cNvSpPr/>
                      <p:nvPr/>
                    </p:nvSpPr>
                    <p:spPr>
                      <a:xfrm rot="20326768">
                        <a:off x="1136624" y="2950111"/>
                        <a:ext cx="354362" cy="440711"/>
                      </a:xfrm>
                      <a:custGeom>
                        <a:avLst/>
                        <a:gdLst>
                          <a:gd name="connsiteX0" fmla="*/ 304407 w 304407"/>
                          <a:gd name="connsiteY0" fmla="*/ 921619 h 921619"/>
                          <a:gd name="connsiteX1" fmla="*/ 294782 w 304407"/>
                          <a:gd name="connsiteY1" fmla="*/ 909587 h 921619"/>
                          <a:gd name="connsiteX2" fmla="*/ 239437 w 304407"/>
                          <a:gd name="connsiteY2" fmla="*/ 873492 h 921619"/>
                          <a:gd name="connsiteX3" fmla="*/ 198530 w 304407"/>
                          <a:gd name="connsiteY3" fmla="*/ 839804 h 921619"/>
                          <a:gd name="connsiteX4" fmla="*/ 188904 w 304407"/>
                          <a:gd name="connsiteY4" fmla="*/ 820553 h 921619"/>
                          <a:gd name="connsiteX5" fmla="*/ 162435 w 304407"/>
                          <a:gd name="connsiteY5" fmla="*/ 779646 h 921619"/>
                          <a:gd name="connsiteX6" fmla="*/ 145591 w 304407"/>
                          <a:gd name="connsiteY6" fmla="*/ 748364 h 921619"/>
                          <a:gd name="connsiteX7" fmla="*/ 133559 w 304407"/>
                          <a:gd name="connsiteY7" fmla="*/ 733926 h 921619"/>
                          <a:gd name="connsiteX8" fmla="*/ 126340 w 304407"/>
                          <a:gd name="connsiteY8" fmla="*/ 714676 h 921619"/>
                          <a:gd name="connsiteX9" fmla="*/ 99871 w 304407"/>
                          <a:gd name="connsiteY9" fmla="*/ 673768 h 921619"/>
                          <a:gd name="connsiteX10" fmla="*/ 95058 w 304407"/>
                          <a:gd name="connsiteY10" fmla="*/ 659330 h 921619"/>
                          <a:gd name="connsiteX11" fmla="*/ 73401 w 304407"/>
                          <a:gd name="connsiteY11" fmla="*/ 623236 h 921619"/>
                          <a:gd name="connsiteX12" fmla="*/ 63776 w 304407"/>
                          <a:gd name="connsiteY12" fmla="*/ 601579 h 921619"/>
                          <a:gd name="connsiteX13" fmla="*/ 51744 w 304407"/>
                          <a:gd name="connsiteY13" fmla="*/ 582328 h 921619"/>
                          <a:gd name="connsiteX14" fmla="*/ 37306 w 304407"/>
                          <a:gd name="connsiteY14" fmla="*/ 534202 h 921619"/>
                          <a:gd name="connsiteX15" fmla="*/ 30087 w 304407"/>
                          <a:gd name="connsiteY15" fmla="*/ 517358 h 921619"/>
                          <a:gd name="connsiteX16" fmla="*/ 20462 w 304407"/>
                          <a:gd name="connsiteY16" fmla="*/ 483669 h 921619"/>
                          <a:gd name="connsiteX17" fmla="*/ 10837 w 304407"/>
                          <a:gd name="connsiteY17" fmla="*/ 437949 h 921619"/>
                          <a:gd name="connsiteX18" fmla="*/ 8431 w 304407"/>
                          <a:gd name="connsiteY18" fmla="*/ 418699 h 921619"/>
                          <a:gd name="connsiteX19" fmla="*/ 3618 w 304407"/>
                          <a:gd name="connsiteY19" fmla="*/ 385010 h 921619"/>
                          <a:gd name="connsiteX20" fmla="*/ 3618 w 304407"/>
                          <a:gd name="connsiteY20" fmla="*/ 166036 h 921619"/>
                          <a:gd name="connsiteX21" fmla="*/ 6024 w 304407"/>
                          <a:gd name="connsiteY21" fmla="*/ 144379 h 921619"/>
                          <a:gd name="connsiteX22" fmla="*/ 8431 w 304407"/>
                          <a:gd name="connsiteY22" fmla="*/ 134753 h 921619"/>
                          <a:gd name="connsiteX23" fmla="*/ 10837 w 304407"/>
                          <a:gd name="connsiteY23" fmla="*/ 120316 h 921619"/>
                          <a:gd name="connsiteX24" fmla="*/ 18056 w 304407"/>
                          <a:gd name="connsiteY24" fmla="*/ 96252 h 921619"/>
                          <a:gd name="connsiteX25" fmla="*/ 20462 w 304407"/>
                          <a:gd name="connsiteY25" fmla="*/ 89033 h 921619"/>
                          <a:gd name="connsiteX26" fmla="*/ 22869 w 304407"/>
                          <a:gd name="connsiteY26" fmla="*/ 79408 h 921619"/>
                          <a:gd name="connsiteX27" fmla="*/ 30087 w 304407"/>
                          <a:gd name="connsiteY27" fmla="*/ 67377 h 921619"/>
                          <a:gd name="connsiteX28" fmla="*/ 32494 w 304407"/>
                          <a:gd name="connsiteY28" fmla="*/ 60158 h 921619"/>
                          <a:gd name="connsiteX29" fmla="*/ 39713 w 304407"/>
                          <a:gd name="connsiteY29" fmla="*/ 43313 h 921619"/>
                          <a:gd name="connsiteX30" fmla="*/ 42119 w 304407"/>
                          <a:gd name="connsiteY30" fmla="*/ 12031 h 921619"/>
                          <a:gd name="connsiteX31" fmla="*/ 46932 w 304407"/>
                          <a:gd name="connsiteY31" fmla="*/ 4812 h 921619"/>
                          <a:gd name="connsiteX32" fmla="*/ 49338 w 304407"/>
                          <a:gd name="connsiteY32" fmla="*/ 0 h 9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4407" h="921619">
                            <a:moveTo>
                              <a:pt x="304407" y="921619"/>
                            </a:moveTo>
                            <a:cubicBezTo>
                              <a:pt x="301199" y="917608"/>
                              <a:pt x="298909" y="912644"/>
                              <a:pt x="294782" y="909587"/>
                            </a:cubicBezTo>
                            <a:cubicBezTo>
                              <a:pt x="277084" y="896477"/>
                              <a:pt x="257763" y="885709"/>
                              <a:pt x="239437" y="873492"/>
                            </a:cubicBezTo>
                            <a:cubicBezTo>
                              <a:pt x="225621" y="864281"/>
                              <a:pt x="208712" y="853688"/>
                              <a:pt x="198530" y="839804"/>
                            </a:cubicBezTo>
                            <a:cubicBezTo>
                              <a:pt x="194287" y="834018"/>
                              <a:pt x="192595" y="826705"/>
                              <a:pt x="188904" y="820553"/>
                            </a:cubicBezTo>
                            <a:cubicBezTo>
                              <a:pt x="180548" y="806626"/>
                              <a:pt x="169698" y="794173"/>
                              <a:pt x="162435" y="779646"/>
                            </a:cubicBezTo>
                            <a:cubicBezTo>
                              <a:pt x="158529" y="771834"/>
                              <a:pt x="151409" y="756363"/>
                              <a:pt x="145591" y="748364"/>
                            </a:cubicBezTo>
                            <a:cubicBezTo>
                              <a:pt x="141906" y="743297"/>
                              <a:pt x="137570" y="738739"/>
                              <a:pt x="133559" y="733926"/>
                            </a:cubicBezTo>
                            <a:cubicBezTo>
                              <a:pt x="131153" y="727509"/>
                              <a:pt x="129700" y="720649"/>
                              <a:pt x="126340" y="714676"/>
                            </a:cubicBezTo>
                            <a:cubicBezTo>
                              <a:pt x="97867" y="664058"/>
                              <a:pt x="125145" y="727928"/>
                              <a:pt x="99871" y="673768"/>
                            </a:cubicBezTo>
                            <a:cubicBezTo>
                              <a:pt x="97726" y="669171"/>
                              <a:pt x="97412" y="663824"/>
                              <a:pt x="95058" y="659330"/>
                            </a:cubicBezTo>
                            <a:cubicBezTo>
                              <a:pt x="88547" y="646901"/>
                              <a:pt x="79099" y="636058"/>
                              <a:pt x="73401" y="623236"/>
                            </a:cubicBezTo>
                            <a:cubicBezTo>
                              <a:pt x="70193" y="616017"/>
                              <a:pt x="67472" y="608561"/>
                              <a:pt x="63776" y="601579"/>
                            </a:cubicBezTo>
                            <a:cubicBezTo>
                              <a:pt x="60235" y="594891"/>
                              <a:pt x="54983" y="589167"/>
                              <a:pt x="51744" y="582328"/>
                            </a:cubicBezTo>
                            <a:cubicBezTo>
                              <a:pt x="36342" y="549813"/>
                              <a:pt x="46716" y="564312"/>
                              <a:pt x="37306" y="534202"/>
                            </a:cubicBezTo>
                            <a:cubicBezTo>
                              <a:pt x="35484" y="528371"/>
                              <a:pt x="32019" y="523153"/>
                              <a:pt x="30087" y="517358"/>
                            </a:cubicBezTo>
                            <a:cubicBezTo>
                              <a:pt x="26394" y="506278"/>
                              <a:pt x="23670" y="494899"/>
                              <a:pt x="20462" y="483669"/>
                            </a:cubicBezTo>
                            <a:cubicBezTo>
                              <a:pt x="14506" y="462821"/>
                              <a:pt x="14042" y="463596"/>
                              <a:pt x="10837" y="437949"/>
                            </a:cubicBezTo>
                            <a:cubicBezTo>
                              <a:pt x="10035" y="431532"/>
                              <a:pt x="9305" y="425106"/>
                              <a:pt x="8431" y="418699"/>
                            </a:cubicBezTo>
                            <a:cubicBezTo>
                              <a:pt x="6898" y="407459"/>
                              <a:pt x="3618" y="385010"/>
                              <a:pt x="3618" y="385010"/>
                            </a:cubicBezTo>
                            <a:cubicBezTo>
                              <a:pt x="-1942" y="290475"/>
                              <a:pt x="-412" y="333292"/>
                              <a:pt x="3618" y="166036"/>
                            </a:cubicBezTo>
                            <a:cubicBezTo>
                              <a:pt x="3793" y="158775"/>
                              <a:pt x="4919" y="151558"/>
                              <a:pt x="6024" y="144379"/>
                            </a:cubicBezTo>
                            <a:cubicBezTo>
                              <a:pt x="6527" y="141110"/>
                              <a:pt x="7782" y="137996"/>
                              <a:pt x="8431" y="134753"/>
                            </a:cubicBezTo>
                            <a:cubicBezTo>
                              <a:pt x="9388" y="129969"/>
                              <a:pt x="9880" y="125100"/>
                              <a:pt x="10837" y="120316"/>
                            </a:cubicBezTo>
                            <a:cubicBezTo>
                              <a:pt x="12656" y="111218"/>
                              <a:pt x="14984" y="105469"/>
                              <a:pt x="18056" y="96252"/>
                            </a:cubicBezTo>
                            <a:cubicBezTo>
                              <a:pt x="18858" y="93846"/>
                              <a:pt x="19847" y="91494"/>
                              <a:pt x="20462" y="89033"/>
                            </a:cubicBezTo>
                            <a:cubicBezTo>
                              <a:pt x="21264" y="85825"/>
                              <a:pt x="21526" y="82430"/>
                              <a:pt x="22869" y="79408"/>
                            </a:cubicBezTo>
                            <a:cubicBezTo>
                              <a:pt x="24768" y="75134"/>
                              <a:pt x="27996" y="71560"/>
                              <a:pt x="30087" y="67377"/>
                            </a:cubicBezTo>
                            <a:cubicBezTo>
                              <a:pt x="31221" y="65108"/>
                              <a:pt x="31495" y="62489"/>
                              <a:pt x="32494" y="60158"/>
                            </a:cubicBezTo>
                            <a:cubicBezTo>
                              <a:pt x="41415" y="39343"/>
                              <a:pt x="34068" y="60243"/>
                              <a:pt x="39713" y="43313"/>
                            </a:cubicBezTo>
                            <a:cubicBezTo>
                              <a:pt x="40515" y="32886"/>
                              <a:pt x="40192" y="22310"/>
                              <a:pt x="42119" y="12031"/>
                            </a:cubicBezTo>
                            <a:cubicBezTo>
                              <a:pt x="42652" y="9188"/>
                              <a:pt x="45444" y="7292"/>
                              <a:pt x="46932" y="4812"/>
                            </a:cubicBezTo>
                            <a:cubicBezTo>
                              <a:pt x="47855" y="3274"/>
                              <a:pt x="48536" y="1604"/>
                              <a:pt x="49338" y="0"/>
                            </a:cubicBezTo>
                          </a:path>
                        </a:pathLst>
                      </a:custGeom>
                      <a:noFill/>
                      <a:ln w="38100">
                        <a:solidFill>
                          <a:srgbClr val="00B0F0"/>
                        </a:solidFill>
                        <a:prstDash val="sysDot"/>
                        <a:headEnd type="stealth"/>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sp>
                    <p:nvSpPr>
                      <p:cNvPr id="84" name="フリーフォーム: 図形 83">
                        <a:extLst>
                          <a:ext uri="{FF2B5EF4-FFF2-40B4-BE49-F238E27FC236}">
                            <a16:creationId xmlns:a16="http://schemas.microsoft.com/office/drawing/2014/main" id="{0F7B4A06-9C01-DFDB-9F3F-E95890E8704E}"/>
                          </a:ext>
                        </a:extLst>
                      </p:cNvPr>
                      <p:cNvSpPr/>
                      <p:nvPr/>
                    </p:nvSpPr>
                    <p:spPr>
                      <a:xfrm rot="16200000">
                        <a:off x="2407682" y="2859066"/>
                        <a:ext cx="371699" cy="884482"/>
                      </a:xfrm>
                      <a:custGeom>
                        <a:avLst/>
                        <a:gdLst>
                          <a:gd name="connsiteX0" fmla="*/ 304407 w 304407"/>
                          <a:gd name="connsiteY0" fmla="*/ 921619 h 921619"/>
                          <a:gd name="connsiteX1" fmla="*/ 294782 w 304407"/>
                          <a:gd name="connsiteY1" fmla="*/ 909587 h 921619"/>
                          <a:gd name="connsiteX2" fmla="*/ 239437 w 304407"/>
                          <a:gd name="connsiteY2" fmla="*/ 873492 h 921619"/>
                          <a:gd name="connsiteX3" fmla="*/ 198530 w 304407"/>
                          <a:gd name="connsiteY3" fmla="*/ 839804 h 921619"/>
                          <a:gd name="connsiteX4" fmla="*/ 188904 w 304407"/>
                          <a:gd name="connsiteY4" fmla="*/ 820553 h 921619"/>
                          <a:gd name="connsiteX5" fmla="*/ 162435 w 304407"/>
                          <a:gd name="connsiteY5" fmla="*/ 779646 h 921619"/>
                          <a:gd name="connsiteX6" fmla="*/ 145591 w 304407"/>
                          <a:gd name="connsiteY6" fmla="*/ 748364 h 921619"/>
                          <a:gd name="connsiteX7" fmla="*/ 133559 w 304407"/>
                          <a:gd name="connsiteY7" fmla="*/ 733926 h 921619"/>
                          <a:gd name="connsiteX8" fmla="*/ 126340 w 304407"/>
                          <a:gd name="connsiteY8" fmla="*/ 714676 h 921619"/>
                          <a:gd name="connsiteX9" fmla="*/ 99871 w 304407"/>
                          <a:gd name="connsiteY9" fmla="*/ 673768 h 921619"/>
                          <a:gd name="connsiteX10" fmla="*/ 95058 w 304407"/>
                          <a:gd name="connsiteY10" fmla="*/ 659330 h 921619"/>
                          <a:gd name="connsiteX11" fmla="*/ 73401 w 304407"/>
                          <a:gd name="connsiteY11" fmla="*/ 623236 h 921619"/>
                          <a:gd name="connsiteX12" fmla="*/ 63776 w 304407"/>
                          <a:gd name="connsiteY12" fmla="*/ 601579 h 921619"/>
                          <a:gd name="connsiteX13" fmla="*/ 51744 w 304407"/>
                          <a:gd name="connsiteY13" fmla="*/ 582328 h 921619"/>
                          <a:gd name="connsiteX14" fmla="*/ 37306 w 304407"/>
                          <a:gd name="connsiteY14" fmla="*/ 534202 h 921619"/>
                          <a:gd name="connsiteX15" fmla="*/ 30087 w 304407"/>
                          <a:gd name="connsiteY15" fmla="*/ 517358 h 921619"/>
                          <a:gd name="connsiteX16" fmla="*/ 20462 w 304407"/>
                          <a:gd name="connsiteY16" fmla="*/ 483669 h 921619"/>
                          <a:gd name="connsiteX17" fmla="*/ 10837 w 304407"/>
                          <a:gd name="connsiteY17" fmla="*/ 437949 h 921619"/>
                          <a:gd name="connsiteX18" fmla="*/ 8431 w 304407"/>
                          <a:gd name="connsiteY18" fmla="*/ 418699 h 921619"/>
                          <a:gd name="connsiteX19" fmla="*/ 3618 w 304407"/>
                          <a:gd name="connsiteY19" fmla="*/ 385010 h 921619"/>
                          <a:gd name="connsiteX20" fmla="*/ 3618 w 304407"/>
                          <a:gd name="connsiteY20" fmla="*/ 166036 h 921619"/>
                          <a:gd name="connsiteX21" fmla="*/ 6024 w 304407"/>
                          <a:gd name="connsiteY21" fmla="*/ 144379 h 921619"/>
                          <a:gd name="connsiteX22" fmla="*/ 8431 w 304407"/>
                          <a:gd name="connsiteY22" fmla="*/ 134753 h 921619"/>
                          <a:gd name="connsiteX23" fmla="*/ 10837 w 304407"/>
                          <a:gd name="connsiteY23" fmla="*/ 120316 h 921619"/>
                          <a:gd name="connsiteX24" fmla="*/ 18056 w 304407"/>
                          <a:gd name="connsiteY24" fmla="*/ 96252 h 921619"/>
                          <a:gd name="connsiteX25" fmla="*/ 20462 w 304407"/>
                          <a:gd name="connsiteY25" fmla="*/ 89033 h 921619"/>
                          <a:gd name="connsiteX26" fmla="*/ 22869 w 304407"/>
                          <a:gd name="connsiteY26" fmla="*/ 79408 h 921619"/>
                          <a:gd name="connsiteX27" fmla="*/ 30087 w 304407"/>
                          <a:gd name="connsiteY27" fmla="*/ 67377 h 921619"/>
                          <a:gd name="connsiteX28" fmla="*/ 32494 w 304407"/>
                          <a:gd name="connsiteY28" fmla="*/ 60158 h 921619"/>
                          <a:gd name="connsiteX29" fmla="*/ 39713 w 304407"/>
                          <a:gd name="connsiteY29" fmla="*/ 43313 h 921619"/>
                          <a:gd name="connsiteX30" fmla="*/ 42119 w 304407"/>
                          <a:gd name="connsiteY30" fmla="*/ 12031 h 921619"/>
                          <a:gd name="connsiteX31" fmla="*/ 46932 w 304407"/>
                          <a:gd name="connsiteY31" fmla="*/ 4812 h 921619"/>
                          <a:gd name="connsiteX32" fmla="*/ 49338 w 304407"/>
                          <a:gd name="connsiteY32" fmla="*/ 0 h 9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4407" h="921619">
                            <a:moveTo>
                              <a:pt x="304407" y="921619"/>
                            </a:moveTo>
                            <a:cubicBezTo>
                              <a:pt x="301199" y="917608"/>
                              <a:pt x="298909" y="912644"/>
                              <a:pt x="294782" y="909587"/>
                            </a:cubicBezTo>
                            <a:cubicBezTo>
                              <a:pt x="277084" y="896477"/>
                              <a:pt x="257763" y="885709"/>
                              <a:pt x="239437" y="873492"/>
                            </a:cubicBezTo>
                            <a:cubicBezTo>
                              <a:pt x="225621" y="864281"/>
                              <a:pt x="208712" y="853688"/>
                              <a:pt x="198530" y="839804"/>
                            </a:cubicBezTo>
                            <a:cubicBezTo>
                              <a:pt x="194287" y="834018"/>
                              <a:pt x="192595" y="826705"/>
                              <a:pt x="188904" y="820553"/>
                            </a:cubicBezTo>
                            <a:cubicBezTo>
                              <a:pt x="180548" y="806626"/>
                              <a:pt x="169698" y="794173"/>
                              <a:pt x="162435" y="779646"/>
                            </a:cubicBezTo>
                            <a:cubicBezTo>
                              <a:pt x="158529" y="771834"/>
                              <a:pt x="151409" y="756363"/>
                              <a:pt x="145591" y="748364"/>
                            </a:cubicBezTo>
                            <a:cubicBezTo>
                              <a:pt x="141906" y="743297"/>
                              <a:pt x="137570" y="738739"/>
                              <a:pt x="133559" y="733926"/>
                            </a:cubicBezTo>
                            <a:cubicBezTo>
                              <a:pt x="131153" y="727509"/>
                              <a:pt x="129700" y="720649"/>
                              <a:pt x="126340" y="714676"/>
                            </a:cubicBezTo>
                            <a:cubicBezTo>
                              <a:pt x="97867" y="664058"/>
                              <a:pt x="125145" y="727928"/>
                              <a:pt x="99871" y="673768"/>
                            </a:cubicBezTo>
                            <a:cubicBezTo>
                              <a:pt x="97726" y="669171"/>
                              <a:pt x="97412" y="663824"/>
                              <a:pt x="95058" y="659330"/>
                            </a:cubicBezTo>
                            <a:cubicBezTo>
                              <a:pt x="88547" y="646901"/>
                              <a:pt x="79099" y="636058"/>
                              <a:pt x="73401" y="623236"/>
                            </a:cubicBezTo>
                            <a:cubicBezTo>
                              <a:pt x="70193" y="616017"/>
                              <a:pt x="67472" y="608561"/>
                              <a:pt x="63776" y="601579"/>
                            </a:cubicBezTo>
                            <a:cubicBezTo>
                              <a:pt x="60235" y="594891"/>
                              <a:pt x="54983" y="589167"/>
                              <a:pt x="51744" y="582328"/>
                            </a:cubicBezTo>
                            <a:cubicBezTo>
                              <a:pt x="36342" y="549813"/>
                              <a:pt x="46716" y="564312"/>
                              <a:pt x="37306" y="534202"/>
                            </a:cubicBezTo>
                            <a:cubicBezTo>
                              <a:pt x="35484" y="528371"/>
                              <a:pt x="32019" y="523153"/>
                              <a:pt x="30087" y="517358"/>
                            </a:cubicBezTo>
                            <a:cubicBezTo>
                              <a:pt x="26394" y="506278"/>
                              <a:pt x="23670" y="494899"/>
                              <a:pt x="20462" y="483669"/>
                            </a:cubicBezTo>
                            <a:cubicBezTo>
                              <a:pt x="14506" y="462821"/>
                              <a:pt x="14042" y="463596"/>
                              <a:pt x="10837" y="437949"/>
                            </a:cubicBezTo>
                            <a:cubicBezTo>
                              <a:pt x="10035" y="431532"/>
                              <a:pt x="9305" y="425106"/>
                              <a:pt x="8431" y="418699"/>
                            </a:cubicBezTo>
                            <a:cubicBezTo>
                              <a:pt x="6898" y="407459"/>
                              <a:pt x="3618" y="385010"/>
                              <a:pt x="3618" y="385010"/>
                            </a:cubicBezTo>
                            <a:cubicBezTo>
                              <a:pt x="-1942" y="290475"/>
                              <a:pt x="-412" y="333292"/>
                              <a:pt x="3618" y="166036"/>
                            </a:cubicBezTo>
                            <a:cubicBezTo>
                              <a:pt x="3793" y="158775"/>
                              <a:pt x="4919" y="151558"/>
                              <a:pt x="6024" y="144379"/>
                            </a:cubicBezTo>
                            <a:cubicBezTo>
                              <a:pt x="6527" y="141110"/>
                              <a:pt x="7782" y="137996"/>
                              <a:pt x="8431" y="134753"/>
                            </a:cubicBezTo>
                            <a:cubicBezTo>
                              <a:pt x="9388" y="129969"/>
                              <a:pt x="9880" y="125100"/>
                              <a:pt x="10837" y="120316"/>
                            </a:cubicBezTo>
                            <a:cubicBezTo>
                              <a:pt x="12656" y="111218"/>
                              <a:pt x="14984" y="105469"/>
                              <a:pt x="18056" y="96252"/>
                            </a:cubicBezTo>
                            <a:cubicBezTo>
                              <a:pt x="18858" y="93846"/>
                              <a:pt x="19847" y="91494"/>
                              <a:pt x="20462" y="89033"/>
                            </a:cubicBezTo>
                            <a:cubicBezTo>
                              <a:pt x="21264" y="85825"/>
                              <a:pt x="21526" y="82430"/>
                              <a:pt x="22869" y="79408"/>
                            </a:cubicBezTo>
                            <a:cubicBezTo>
                              <a:pt x="24768" y="75134"/>
                              <a:pt x="27996" y="71560"/>
                              <a:pt x="30087" y="67377"/>
                            </a:cubicBezTo>
                            <a:cubicBezTo>
                              <a:pt x="31221" y="65108"/>
                              <a:pt x="31495" y="62489"/>
                              <a:pt x="32494" y="60158"/>
                            </a:cubicBezTo>
                            <a:cubicBezTo>
                              <a:pt x="41415" y="39343"/>
                              <a:pt x="34068" y="60243"/>
                              <a:pt x="39713" y="43313"/>
                            </a:cubicBezTo>
                            <a:cubicBezTo>
                              <a:pt x="40515" y="32886"/>
                              <a:pt x="40192" y="22310"/>
                              <a:pt x="42119" y="12031"/>
                            </a:cubicBezTo>
                            <a:cubicBezTo>
                              <a:pt x="42652" y="9188"/>
                              <a:pt x="45444" y="7292"/>
                              <a:pt x="46932" y="4812"/>
                            </a:cubicBezTo>
                            <a:cubicBezTo>
                              <a:pt x="47855" y="3274"/>
                              <a:pt x="48536" y="1604"/>
                              <a:pt x="49338" y="0"/>
                            </a:cubicBezTo>
                          </a:path>
                        </a:pathLst>
                      </a:custGeom>
                      <a:noFill/>
                      <a:ln w="38100">
                        <a:solidFill>
                          <a:srgbClr val="00B0F0"/>
                        </a:solidFill>
                        <a:prstDash val="sysDot"/>
                        <a:headEnd type="stealth"/>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grpSp>
                <p:sp>
                  <p:nvSpPr>
                    <p:cNvPr id="91" name="正方形/長方形 90">
                      <a:extLst>
                        <a:ext uri="{FF2B5EF4-FFF2-40B4-BE49-F238E27FC236}">
                          <a16:creationId xmlns:a16="http://schemas.microsoft.com/office/drawing/2014/main" id="{18D543C3-6805-8750-30ED-E75BBFB96EDD}"/>
                        </a:ext>
                      </a:extLst>
                    </p:cNvPr>
                    <p:cNvSpPr/>
                    <p:nvPr/>
                  </p:nvSpPr>
                  <p:spPr>
                    <a:xfrm>
                      <a:off x="7175503" y="4116752"/>
                      <a:ext cx="1368881" cy="51403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kumimoji="1" lang="ja-JP" altLang="en-US">
                          <a:solidFill>
                            <a:schemeClr val="tx1"/>
                          </a:solidFill>
                          <a:latin typeface="BIZ UDPGothic" panose="020B0400000000000000" pitchFamily="34" charset="-128"/>
                          <a:ea typeface="BIZ UDPGothic" panose="020B0400000000000000" pitchFamily="34" charset="-128"/>
                        </a:rPr>
                        <a:t>研究者</a:t>
                      </a:r>
                      <a:endParaRPr kumimoji="1" lang="en-US" altLang="ja-JP">
                        <a:solidFill>
                          <a:schemeClr val="tx1"/>
                        </a:solidFill>
                        <a:latin typeface="BIZ UDPGothic" panose="020B0400000000000000" pitchFamily="34" charset="-128"/>
                        <a:ea typeface="BIZ UDPGothic" panose="020B0400000000000000" pitchFamily="34" charset="-128"/>
                      </a:endParaRPr>
                    </a:p>
                  </p:txBody>
                </p:sp>
                <p:grpSp>
                  <p:nvGrpSpPr>
                    <p:cNvPr id="153" name="グループ化 152">
                      <a:extLst>
                        <a:ext uri="{FF2B5EF4-FFF2-40B4-BE49-F238E27FC236}">
                          <a16:creationId xmlns:a16="http://schemas.microsoft.com/office/drawing/2014/main" id="{B43CE3FE-7204-A2EB-044D-911054E4A622}"/>
                        </a:ext>
                      </a:extLst>
                    </p:cNvPr>
                    <p:cNvGrpSpPr/>
                    <p:nvPr/>
                  </p:nvGrpSpPr>
                  <p:grpSpPr>
                    <a:xfrm>
                      <a:off x="7109674" y="3629991"/>
                      <a:ext cx="1026512" cy="595186"/>
                      <a:chOff x="7109674" y="3629991"/>
                      <a:chExt cx="1026512" cy="595186"/>
                    </a:xfrm>
                  </p:grpSpPr>
                  <p:pic>
                    <p:nvPicPr>
                      <p:cNvPr id="26" name="グラフィックス 25" descr="ノート PC 単色塗りつぶし">
                        <a:extLst>
                          <a:ext uri="{FF2B5EF4-FFF2-40B4-BE49-F238E27FC236}">
                            <a16:creationId xmlns:a16="http://schemas.microsoft.com/office/drawing/2014/main" id="{116B4774-81A8-7B45-4FE9-C5F3031213CB}"/>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flipH="1">
                        <a:off x="7109674" y="3736279"/>
                        <a:ext cx="488898" cy="488898"/>
                      </a:xfrm>
                      <a:prstGeom prst="rect">
                        <a:avLst/>
                      </a:prstGeom>
                    </p:spPr>
                  </p:pic>
                  <p:pic>
                    <p:nvPicPr>
                      <p:cNvPr id="152" name="グラフィックス 151" descr="歩く 枠線">
                        <a:extLst>
                          <a:ext uri="{FF2B5EF4-FFF2-40B4-BE49-F238E27FC236}">
                            <a16:creationId xmlns:a16="http://schemas.microsoft.com/office/drawing/2014/main" id="{69B2F758-41F2-88AD-D427-0D060570B7B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rot="304450" flipH="1">
                        <a:off x="7543135" y="3629991"/>
                        <a:ext cx="593051" cy="593051"/>
                      </a:xfrm>
                      <a:prstGeom prst="rect">
                        <a:avLst/>
                      </a:prstGeom>
                    </p:spPr>
                  </p:pic>
                </p:grpSp>
              </p:grpSp>
            </p:grpSp>
          </p:grpSp>
          <p:grpSp>
            <p:nvGrpSpPr>
              <p:cNvPr id="180" name="グループ化 179">
                <a:extLst>
                  <a:ext uri="{FF2B5EF4-FFF2-40B4-BE49-F238E27FC236}">
                    <a16:creationId xmlns:a16="http://schemas.microsoft.com/office/drawing/2014/main" id="{6EB0FDAB-3C36-8399-DB00-675F013886E7}"/>
                  </a:ext>
                </a:extLst>
              </p:cNvPr>
              <p:cNvGrpSpPr/>
              <p:nvPr/>
            </p:nvGrpSpPr>
            <p:grpSpPr>
              <a:xfrm>
                <a:off x="3026579" y="1531786"/>
                <a:ext cx="2499999" cy="2337290"/>
                <a:chOff x="2933167" y="1563352"/>
                <a:chExt cx="2499999" cy="2337290"/>
              </a:xfrm>
            </p:grpSpPr>
            <p:sp>
              <p:nvSpPr>
                <p:cNvPr id="21" name="正方形/長方形 20">
                  <a:extLst>
                    <a:ext uri="{FF2B5EF4-FFF2-40B4-BE49-F238E27FC236}">
                      <a16:creationId xmlns:a16="http://schemas.microsoft.com/office/drawing/2014/main" id="{25486B35-0BCE-1A84-7552-971B78E45A56}"/>
                    </a:ext>
                  </a:extLst>
                </p:cNvPr>
                <p:cNvSpPr/>
                <p:nvPr/>
              </p:nvSpPr>
              <p:spPr>
                <a:xfrm>
                  <a:off x="3617658" y="2304482"/>
                  <a:ext cx="1368881" cy="51403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kumimoji="1" lang="ja-JP" altLang="en-US">
                      <a:solidFill>
                        <a:schemeClr val="tx1"/>
                      </a:solidFill>
                      <a:latin typeface="BIZ UDPGothic" panose="020B0400000000000000" pitchFamily="34" charset="-128"/>
                      <a:ea typeface="BIZ UDPGothic" panose="020B0400000000000000" pitchFamily="34" charset="-128"/>
                    </a:rPr>
                    <a:t>研究</a:t>
                  </a:r>
                  <a:endParaRPr kumimoji="1" lang="en-US" altLang="ja-JP">
                    <a:solidFill>
                      <a:schemeClr val="tx1"/>
                    </a:solidFill>
                    <a:latin typeface="BIZ UDPGothic" panose="020B0400000000000000" pitchFamily="34" charset="-128"/>
                    <a:ea typeface="BIZ UDPGothic" panose="020B0400000000000000" pitchFamily="34" charset="-128"/>
                  </a:endParaRPr>
                </a:p>
                <a:p>
                  <a:pPr algn="ctr"/>
                  <a:r>
                    <a:rPr kumimoji="1" lang="ja-JP" altLang="en-US">
                      <a:solidFill>
                        <a:schemeClr val="tx1"/>
                      </a:solidFill>
                      <a:latin typeface="BIZ UDPGothic" panose="020B0400000000000000" pitchFamily="34" charset="-128"/>
                      <a:ea typeface="BIZ UDPGothic" panose="020B0400000000000000" pitchFamily="34" charset="-128"/>
                    </a:rPr>
                    <a:t>フィールド</a:t>
                  </a:r>
                </a:p>
              </p:txBody>
            </p:sp>
            <p:grpSp>
              <p:nvGrpSpPr>
                <p:cNvPr id="179" name="グループ化 178">
                  <a:extLst>
                    <a:ext uri="{FF2B5EF4-FFF2-40B4-BE49-F238E27FC236}">
                      <a16:creationId xmlns:a16="http://schemas.microsoft.com/office/drawing/2014/main" id="{24F13681-9730-2484-B91C-15705918BC0F}"/>
                    </a:ext>
                  </a:extLst>
                </p:cNvPr>
                <p:cNvGrpSpPr/>
                <p:nvPr/>
              </p:nvGrpSpPr>
              <p:grpSpPr>
                <a:xfrm>
                  <a:off x="2933167" y="1563352"/>
                  <a:ext cx="2499999" cy="2337290"/>
                  <a:chOff x="2933167" y="1563352"/>
                  <a:chExt cx="2499999" cy="2337290"/>
                </a:xfrm>
              </p:grpSpPr>
              <p:grpSp>
                <p:nvGrpSpPr>
                  <p:cNvPr id="31" name="グループ化 30">
                    <a:extLst>
                      <a:ext uri="{FF2B5EF4-FFF2-40B4-BE49-F238E27FC236}">
                        <a16:creationId xmlns:a16="http://schemas.microsoft.com/office/drawing/2014/main" id="{C22C1D83-CC9D-00CC-3EBA-5A62112E5FBB}"/>
                      </a:ext>
                    </a:extLst>
                  </p:cNvPr>
                  <p:cNvGrpSpPr>
                    <a:grpSpLocks noChangeAspect="1"/>
                  </p:cNvGrpSpPr>
                  <p:nvPr/>
                </p:nvGrpSpPr>
                <p:grpSpPr>
                  <a:xfrm rot="17774337">
                    <a:off x="3334037" y="3343833"/>
                    <a:ext cx="412736" cy="498864"/>
                    <a:chOff x="10361022" y="5449930"/>
                    <a:chExt cx="646576" cy="781497"/>
                  </a:xfrm>
                </p:grpSpPr>
                <p:sp>
                  <p:nvSpPr>
                    <p:cNvPr id="36" name="フリーフォーム: 図形 35">
                      <a:extLst>
                        <a:ext uri="{FF2B5EF4-FFF2-40B4-BE49-F238E27FC236}">
                          <a16:creationId xmlns:a16="http://schemas.microsoft.com/office/drawing/2014/main" id="{C8BD63F6-4B8E-731E-5C6A-714F06CBCAA6}"/>
                        </a:ext>
                      </a:extLst>
                    </p:cNvPr>
                    <p:cNvSpPr/>
                    <p:nvPr/>
                  </p:nvSpPr>
                  <p:spPr>
                    <a:xfrm rot="1290432">
                      <a:off x="10361022" y="5572251"/>
                      <a:ext cx="373379" cy="373380"/>
                    </a:xfrm>
                    <a:custGeom>
                      <a:avLst/>
                      <a:gdLst>
                        <a:gd name="connsiteX0" fmla="*/ 320040 w 373379"/>
                        <a:gd name="connsiteY0" fmla="*/ 280035 h 373380"/>
                        <a:gd name="connsiteX1" fmla="*/ 335280 w 373379"/>
                        <a:gd name="connsiteY1" fmla="*/ 326708 h 373380"/>
                        <a:gd name="connsiteX2" fmla="*/ 326707 w 373379"/>
                        <a:gd name="connsiteY2" fmla="*/ 335280 h 373380"/>
                        <a:gd name="connsiteX3" fmla="*/ 280035 w 373379"/>
                        <a:gd name="connsiteY3" fmla="*/ 320040 h 373380"/>
                        <a:gd name="connsiteX4" fmla="*/ 279082 w 373379"/>
                        <a:gd name="connsiteY4" fmla="*/ 319088 h 373380"/>
                        <a:gd name="connsiteX5" fmla="*/ 280035 w 373379"/>
                        <a:gd name="connsiteY5" fmla="*/ 280988 h 373380"/>
                        <a:gd name="connsiteX6" fmla="*/ 320040 w 373379"/>
                        <a:gd name="connsiteY6" fmla="*/ 280035 h 373380"/>
                        <a:gd name="connsiteX7" fmla="*/ 0 w 373379"/>
                        <a:gd name="connsiteY7" fmla="*/ 70485 h 373380"/>
                        <a:gd name="connsiteX8" fmla="*/ 268605 w 373379"/>
                        <a:gd name="connsiteY8" fmla="*/ 339090 h 373380"/>
                        <a:gd name="connsiteX9" fmla="*/ 373380 w 373379"/>
                        <a:gd name="connsiteY9" fmla="*/ 373380 h 373380"/>
                        <a:gd name="connsiteX10" fmla="*/ 339090 w 373379"/>
                        <a:gd name="connsiteY10" fmla="*/ 269558 h 373380"/>
                        <a:gd name="connsiteX11" fmla="*/ 70485 w 373379"/>
                        <a:gd name="connsiteY11" fmla="*/ 0 h 373380"/>
                        <a:gd name="connsiteX12" fmla="*/ 0 w 373379"/>
                        <a:gd name="connsiteY12" fmla="*/ 70485 h 37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3379" h="373380">
                          <a:moveTo>
                            <a:pt x="320040" y="280035"/>
                          </a:moveTo>
                          <a:lnTo>
                            <a:pt x="335280" y="326708"/>
                          </a:lnTo>
                          <a:lnTo>
                            <a:pt x="326707" y="335280"/>
                          </a:lnTo>
                          <a:lnTo>
                            <a:pt x="280035" y="320040"/>
                          </a:lnTo>
                          <a:cubicBezTo>
                            <a:pt x="280035" y="320040"/>
                            <a:pt x="280035" y="320040"/>
                            <a:pt x="279082" y="319088"/>
                          </a:cubicBezTo>
                          <a:cubicBezTo>
                            <a:pt x="268605" y="308610"/>
                            <a:pt x="268605" y="291465"/>
                            <a:pt x="280035" y="280988"/>
                          </a:cubicBezTo>
                          <a:cubicBezTo>
                            <a:pt x="291465" y="270510"/>
                            <a:pt x="308610" y="269558"/>
                            <a:pt x="320040" y="280035"/>
                          </a:cubicBezTo>
                          <a:close/>
                          <a:moveTo>
                            <a:pt x="0" y="70485"/>
                          </a:moveTo>
                          <a:lnTo>
                            <a:pt x="268605" y="339090"/>
                          </a:lnTo>
                          <a:lnTo>
                            <a:pt x="373380" y="373380"/>
                          </a:lnTo>
                          <a:lnTo>
                            <a:pt x="339090" y="269558"/>
                          </a:lnTo>
                          <a:lnTo>
                            <a:pt x="70485" y="0"/>
                          </a:lnTo>
                          <a:lnTo>
                            <a:pt x="0" y="70485"/>
                          </a:lnTo>
                          <a:close/>
                        </a:path>
                      </a:pathLst>
                    </a:custGeom>
                    <a:solidFill>
                      <a:srgbClr val="0069B8"/>
                    </a:solidFill>
                    <a:ln w="9525" cap="flat">
                      <a:noFill/>
                      <a:prstDash val="solid"/>
                      <a:miter/>
                    </a:ln>
                  </p:spPr>
                  <p:txBody>
                    <a:bodyPr rtlCol="0" anchor="ctr"/>
                    <a:lstStyle/>
                    <a:p>
                      <a:endParaRPr lang="ja-JP" altLang="en-US">
                        <a:latin typeface="BIZ UDPGothic" panose="020B0400000000000000" pitchFamily="34" charset="-128"/>
                      </a:endParaRPr>
                    </a:p>
                  </p:txBody>
                </p:sp>
                <p:sp>
                  <p:nvSpPr>
                    <p:cNvPr id="37" name="フリーフォーム: 図形 36">
                      <a:extLst>
                        <a:ext uri="{FF2B5EF4-FFF2-40B4-BE49-F238E27FC236}">
                          <a16:creationId xmlns:a16="http://schemas.microsoft.com/office/drawing/2014/main" id="{D6120E9B-D407-329D-0D89-981D9ED19EE9}"/>
                        </a:ext>
                      </a:extLst>
                    </p:cNvPr>
                    <p:cNvSpPr/>
                    <p:nvPr/>
                  </p:nvSpPr>
                  <p:spPr>
                    <a:xfrm rot="1290432">
                      <a:off x="10380584" y="5449930"/>
                      <a:ext cx="114704" cy="114061"/>
                    </a:xfrm>
                    <a:custGeom>
                      <a:avLst/>
                      <a:gdLst>
                        <a:gd name="connsiteX0" fmla="*/ 5167 w 114704"/>
                        <a:gd name="connsiteY0" fmla="*/ 46434 h 114061"/>
                        <a:gd name="connsiteX1" fmla="*/ 7072 w 114704"/>
                        <a:gd name="connsiteY1" fmla="*/ 75962 h 114061"/>
                        <a:gd name="connsiteX2" fmla="*/ 45172 w 114704"/>
                        <a:gd name="connsiteY2" fmla="*/ 114062 h 114061"/>
                        <a:gd name="connsiteX3" fmla="*/ 114704 w 114704"/>
                        <a:gd name="connsiteY3" fmla="*/ 44529 h 114061"/>
                        <a:gd name="connsiteX4" fmla="*/ 76604 w 114704"/>
                        <a:gd name="connsiteY4" fmla="*/ 6429 h 114061"/>
                        <a:gd name="connsiteX5" fmla="*/ 76604 w 114704"/>
                        <a:gd name="connsiteY5" fmla="*/ 6429 h 114061"/>
                        <a:gd name="connsiteX6" fmla="*/ 46124 w 114704"/>
                        <a:gd name="connsiteY6" fmla="*/ 6429 h 114061"/>
                        <a:gd name="connsiteX7" fmla="*/ 7072 w 114704"/>
                        <a:gd name="connsiteY7" fmla="*/ 45482 h 114061"/>
                        <a:gd name="connsiteX8" fmla="*/ 5167 w 114704"/>
                        <a:gd name="connsiteY8" fmla="*/ 46434 h 1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704" h="114061">
                          <a:moveTo>
                            <a:pt x="5167" y="46434"/>
                          </a:moveTo>
                          <a:cubicBezTo>
                            <a:pt x="-2453" y="55007"/>
                            <a:pt x="-1501" y="68342"/>
                            <a:pt x="7072" y="75962"/>
                          </a:cubicBezTo>
                          <a:lnTo>
                            <a:pt x="45172" y="114062"/>
                          </a:lnTo>
                          <a:lnTo>
                            <a:pt x="114704" y="44529"/>
                          </a:lnTo>
                          <a:lnTo>
                            <a:pt x="76604" y="6429"/>
                          </a:lnTo>
                          <a:cubicBezTo>
                            <a:pt x="76604" y="6429"/>
                            <a:pt x="76604" y="6429"/>
                            <a:pt x="76604" y="6429"/>
                          </a:cubicBezTo>
                          <a:cubicBezTo>
                            <a:pt x="68032" y="-2143"/>
                            <a:pt x="53744" y="-2143"/>
                            <a:pt x="46124" y="6429"/>
                          </a:cubicBezTo>
                          <a:lnTo>
                            <a:pt x="7072" y="45482"/>
                          </a:lnTo>
                          <a:cubicBezTo>
                            <a:pt x="6119" y="45482"/>
                            <a:pt x="6119" y="46434"/>
                            <a:pt x="5167" y="46434"/>
                          </a:cubicBezTo>
                          <a:close/>
                        </a:path>
                      </a:pathLst>
                    </a:custGeom>
                    <a:solidFill>
                      <a:schemeClr val="tx1">
                        <a:lumMod val="75000"/>
                        <a:lumOff val="25000"/>
                      </a:schemeClr>
                    </a:solidFill>
                    <a:ln w="9525" cap="flat">
                      <a:noFill/>
                      <a:prstDash val="solid"/>
                      <a:miter/>
                    </a:ln>
                  </p:spPr>
                  <p:txBody>
                    <a:bodyPr rtlCol="0" anchor="ctr"/>
                    <a:lstStyle/>
                    <a:p>
                      <a:endParaRPr lang="ja-JP" altLang="en-US">
                        <a:latin typeface="BIZ UDPGothic" panose="020B0400000000000000" pitchFamily="34" charset="-128"/>
                      </a:endParaRPr>
                    </a:p>
                  </p:txBody>
                </p:sp>
                <p:sp>
                  <p:nvSpPr>
                    <p:cNvPr id="38" name="フリーフォーム: 図形 37">
                      <a:extLst>
                        <a:ext uri="{FF2B5EF4-FFF2-40B4-BE49-F238E27FC236}">
                          <a16:creationId xmlns:a16="http://schemas.microsoft.com/office/drawing/2014/main" id="{061BDB5A-B020-1976-096C-BA7999FEB0B2}"/>
                        </a:ext>
                      </a:extLst>
                    </p:cNvPr>
                    <p:cNvSpPr/>
                    <p:nvPr/>
                  </p:nvSpPr>
                  <p:spPr>
                    <a:xfrm rot="1290432">
                      <a:off x="10670189" y="6000621"/>
                      <a:ext cx="163830" cy="38100"/>
                    </a:xfrm>
                    <a:custGeom>
                      <a:avLst/>
                      <a:gdLst>
                        <a:gd name="connsiteX0" fmla="*/ 163830 w 163830"/>
                        <a:gd name="connsiteY0" fmla="*/ 0 h 38100"/>
                        <a:gd name="connsiteX1" fmla="*/ 0 w 163830"/>
                        <a:gd name="connsiteY1" fmla="*/ 0 h 38100"/>
                        <a:gd name="connsiteX2" fmla="*/ 13335 w 163830"/>
                        <a:gd name="connsiteY2" fmla="*/ 38100 h 38100"/>
                        <a:gd name="connsiteX3" fmla="*/ 163830 w 163830"/>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3830" h="38100">
                          <a:moveTo>
                            <a:pt x="163830" y="0"/>
                          </a:moveTo>
                          <a:lnTo>
                            <a:pt x="0" y="0"/>
                          </a:lnTo>
                          <a:lnTo>
                            <a:pt x="13335" y="38100"/>
                          </a:lnTo>
                          <a:lnTo>
                            <a:pt x="163830" y="38100"/>
                          </a:lnTo>
                          <a:close/>
                        </a:path>
                      </a:pathLst>
                    </a:custGeom>
                    <a:solidFill>
                      <a:srgbClr val="EFF9FF"/>
                    </a:solidFill>
                    <a:ln w="9525" cap="flat">
                      <a:noFill/>
                      <a:prstDash val="solid"/>
                      <a:miter/>
                    </a:ln>
                  </p:spPr>
                  <p:txBody>
                    <a:bodyPr rtlCol="0" anchor="ctr"/>
                    <a:lstStyle/>
                    <a:p>
                      <a:endParaRPr lang="ja-JP" altLang="en-US">
                        <a:latin typeface="BIZ UDPGothic" panose="020B0400000000000000" pitchFamily="34" charset="-128"/>
                      </a:endParaRPr>
                    </a:p>
                  </p:txBody>
                </p:sp>
                <p:sp>
                  <p:nvSpPr>
                    <p:cNvPr id="39" name="フリーフォーム: 図形 38">
                      <a:extLst>
                        <a:ext uri="{FF2B5EF4-FFF2-40B4-BE49-F238E27FC236}">
                          <a16:creationId xmlns:a16="http://schemas.microsoft.com/office/drawing/2014/main" id="{90001B3F-3F1F-F6A1-AC92-3348E38E4C65}"/>
                        </a:ext>
                      </a:extLst>
                    </p:cNvPr>
                    <p:cNvSpPr/>
                    <p:nvPr/>
                  </p:nvSpPr>
                  <p:spPr>
                    <a:xfrm rot="1290432">
                      <a:off x="10586679" y="5756160"/>
                      <a:ext cx="337185" cy="38100"/>
                    </a:xfrm>
                    <a:custGeom>
                      <a:avLst/>
                      <a:gdLst>
                        <a:gd name="connsiteX0" fmla="*/ 337185 w 337185"/>
                        <a:gd name="connsiteY0" fmla="*/ 0 h 38100"/>
                        <a:gd name="connsiteX1" fmla="*/ 0 w 337185"/>
                        <a:gd name="connsiteY1" fmla="*/ 0 h 38100"/>
                        <a:gd name="connsiteX2" fmla="*/ 38100 w 337185"/>
                        <a:gd name="connsiteY2" fmla="*/ 38100 h 38100"/>
                        <a:gd name="connsiteX3" fmla="*/ 337185 w 33718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337185" h="38100">
                          <a:moveTo>
                            <a:pt x="337185" y="0"/>
                          </a:moveTo>
                          <a:lnTo>
                            <a:pt x="0" y="0"/>
                          </a:lnTo>
                          <a:lnTo>
                            <a:pt x="38100" y="38100"/>
                          </a:lnTo>
                          <a:lnTo>
                            <a:pt x="337185" y="38100"/>
                          </a:lnTo>
                          <a:close/>
                        </a:path>
                      </a:pathLst>
                    </a:custGeom>
                    <a:solidFill>
                      <a:srgbClr val="EFF9FF"/>
                    </a:solidFill>
                    <a:ln w="9525" cap="flat">
                      <a:noFill/>
                      <a:prstDash val="solid"/>
                      <a:miter/>
                    </a:ln>
                  </p:spPr>
                  <p:txBody>
                    <a:bodyPr rtlCol="0" anchor="ctr"/>
                    <a:lstStyle/>
                    <a:p>
                      <a:endParaRPr lang="ja-JP" altLang="en-US">
                        <a:latin typeface="BIZ UDPGothic" panose="020B0400000000000000" pitchFamily="34" charset="-128"/>
                      </a:endParaRPr>
                    </a:p>
                  </p:txBody>
                </p:sp>
                <p:sp>
                  <p:nvSpPr>
                    <p:cNvPr id="40" name="フリーフォーム: 図形 39">
                      <a:extLst>
                        <a:ext uri="{FF2B5EF4-FFF2-40B4-BE49-F238E27FC236}">
                          <a16:creationId xmlns:a16="http://schemas.microsoft.com/office/drawing/2014/main" id="{AA2ABDEA-835F-BE48-B85F-11F604476D8A}"/>
                        </a:ext>
                      </a:extLst>
                    </p:cNvPr>
                    <p:cNvSpPr/>
                    <p:nvPr/>
                  </p:nvSpPr>
                  <p:spPr>
                    <a:xfrm rot="1290432">
                      <a:off x="10417048" y="5469427"/>
                      <a:ext cx="590550" cy="762000"/>
                    </a:xfrm>
                    <a:custGeom>
                      <a:avLst/>
                      <a:gdLst>
                        <a:gd name="connsiteX0" fmla="*/ 0 w 590550"/>
                        <a:gd name="connsiteY0" fmla="*/ 358140 h 762000"/>
                        <a:gd name="connsiteX1" fmla="*/ 0 w 590550"/>
                        <a:gd name="connsiteY1" fmla="*/ 723900 h 762000"/>
                        <a:gd name="connsiteX2" fmla="*/ 38100 w 590550"/>
                        <a:gd name="connsiteY2" fmla="*/ 762000 h 762000"/>
                        <a:gd name="connsiteX3" fmla="*/ 552450 w 590550"/>
                        <a:gd name="connsiteY3" fmla="*/ 762000 h 762000"/>
                        <a:gd name="connsiteX4" fmla="*/ 590550 w 590550"/>
                        <a:gd name="connsiteY4" fmla="*/ 723900 h 762000"/>
                        <a:gd name="connsiteX5" fmla="*/ 590550 w 590550"/>
                        <a:gd name="connsiteY5" fmla="*/ 95250 h 762000"/>
                        <a:gd name="connsiteX6" fmla="*/ 552450 w 590550"/>
                        <a:gd name="connsiteY6" fmla="*/ 57150 h 762000"/>
                        <a:gd name="connsiteX7" fmla="*/ 390525 w 590550"/>
                        <a:gd name="connsiteY7" fmla="*/ 57150 h 762000"/>
                        <a:gd name="connsiteX8" fmla="*/ 390525 w 590550"/>
                        <a:gd name="connsiteY8" fmla="*/ 38100 h 762000"/>
                        <a:gd name="connsiteX9" fmla="*/ 352425 w 590550"/>
                        <a:gd name="connsiteY9" fmla="*/ 0 h 762000"/>
                        <a:gd name="connsiteX10" fmla="*/ 238125 w 590550"/>
                        <a:gd name="connsiteY10" fmla="*/ 0 h 762000"/>
                        <a:gd name="connsiteX11" fmla="*/ 200025 w 590550"/>
                        <a:gd name="connsiteY11" fmla="*/ 38100 h 762000"/>
                        <a:gd name="connsiteX12" fmla="*/ 200025 w 590550"/>
                        <a:gd name="connsiteY12" fmla="*/ 57150 h 762000"/>
                        <a:gd name="connsiteX13" fmla="*/ 38100 w 590550"/>
                        <a:gd name="connsiteY13" fmla="*/ 57150 h 762000"/>
                        <a:gd name="connsiteX14" fmla="*/ 0 w 590550"/>
                        <a:gd name="connsiteY14" fmla="*/ 95250 h 762000"/>
                        <a:gd name="connsiteX15" fmla="*/ 0 w 590550"/>
                        <a:gd name="connsiteY15" fmla="*/ 137160 h 762000"/>
                        <a:gd name="connsiteX16" fmla="*/ 10478 w 590550"/>
                        <a:gd name="connsiteY16" fmla="*/ 147638 h 762000"/>
                        <a:gd name="connsiteX17" fmla="*/ 12382 w 590550"/>
                        <a:gd name="connsiteY17" fmla="*/ 149543 h 762000"/>
                        <a:gd name="connsiteX18" fmla="*/ 12382 w 590550"/>
                        <a:gd name="connsiteY18" fmla="*/ 149543 h 762000"/>
                        <a:gd name="connsiteX19" fmla="*/ 57150 w 590550"/>
                        <a:gd name="connsiteY19" fmla="*/ 194310 h 762000"/>
                        <a:gd name="connsiteX20" fmla="*/ 57150 w 590550"/>
                        <a:gd name="connsiteY20" fmla="*/ 114300 h 762000"/>
                        <a:gd name="connsiteX21" fmla="*/ 161925 w 590550"/>
                        <a:gd name="connsiteY21" fmla="*/ 114300 h 762000"/>
                        <a:gd name="connsiteX22" fmla="*/ 161925 w 590550"/>
                        <a:gd name="connsiteY22" fmla="*/ 171450 h 762000"/>
                        <a:gd name="connsiteX23" fmla="*/ 428625 w 590550"/>
                        <a:gd name="connsiteY23" fmla="*/ 171450 h 762000"/>
                        <a:gd name="connsiteX24" fmla="*/ 428625 w 590550"/>
                        <a:gd name="connsiteY24" fmla="*/ 114300 h 762000"/>
                        <a:gd name="connsiteX25" fmla="*/ 533400 w 590550"/>
                        <a:gd name="connsiteY25" fmla="*/ 114300 h 762000"/>
                        <a:gd name="connsiteX26" fmla="*/ 533400 w 590550"/>
                        <a:gd name="connsiteY26" fmla="*/ 704850 h 762000"/>
                        <a:gd name="connsiteX27" fmla="*/ 57150 w 590550"/>
                        <a:gd name="connsiteY27" fmla="*/ 704850 h 762000"/>
                        <a:gd name="connsiteX28" fmla="*/ 57150 w 590550"/>
                        <a:gd name="connsiteY28" fmla="*/ 415290 h 762000"/>
                        <a:gd name="connsiteX29" fmla="*/ 0 w 590550"/>
                        <a:gd name="connsiteY29" fmla="*/ 358140 h 762000"/>
                        <a:gd name="connsiteX30" fmla="*/ 323850 w 590550"/>
                        <a:gd name="connsiteY30" fmla="*/ 66675 h 762000"/>
                        <a:gd name="connsiteX31" fmla="*/ 295275 w 590550"/>
                        <a:gd name="connsiteY31" fmla="*/ 95250 h 762000"/>
                        <a:gd name="connsiteX32" fmla="*/ 266700 w 590550"/>
                        <a:gd name="connsiteY32" fmla="*/ 66675 h 762000"/>
                        <a:gd name="connsiteX33" fmla="*/ 295275 w 590550"/>
                        <a:gd name="connsiteY33" fmla="*/ 38100 h 762000"/>
                        <a:gd name="connsiteX34" fmla="*/ 315278 w 590550"/>
                        <a:gd name="connsiteY34" fmla="*/ 46672 h 762000"/>
                        <a:gd name="connsiteX35" fmla="*/ 323850 w 590550"/>
                        <a:gd name="connsiteY35" fmla="*/ 66675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550" h="762000">
                          <a:moveTo>
                            <a:pt x="0" y="358140"/>
                          </a:moveTo>
                          <a:lnTo>
                            <a:pt x="0" y="723900"/>
                          </a:lnTo>
                          <a:cubicBezTo>
                            <a:pt x="0" y="744855"/>
                            <a:pt x="17145" y="762000"/>
                            <a:pt x="38100" y="762000"/>
                          </a:cubicBezTo>
                          <a:lnTo>
                            <a:pt x="552450" y="762000"/>
                          </a:lnTo>
                          <a:cubicBezTo>
                            <a:pt x="573405" y="762000"/>
                            <a:pt x="590550" y="744855"/>
                            <a:pt x="590550" y="723900"/>
                          </a:cubicBezTo>
                          <a:lnTo>
                            <a:pt x="590550" y="95250"/>
                          </a:lnTo>
                          <a:cubicBezTo>
                            <a:pt x="590550" y="74295"/>
                            <a:pt x="573405" y="57150"/>
                            <a:pt x="552450" y="57150"/>
                          </a:cubicBezTo>
                          <a:lnTo>
                            <a:pt x="390525" y="57150"/>
                          </a:lnTo>
                          <a:lnTo>
                            <a:pt x="390525" y="38100"/>
                          </a:lnTo>
                          <a:cubicBezTo>
                            <a:pt x="390525" y="17145"/>
                            <a:pt x="373380" y="0"/>
                            <a:pt x="352425" y="0"/>
                          </a:cubicBezTo>
                          <a:lnTo>
                            <a:pt x="238125" y="0"/>
                          </a:lnTo>
                          <a:cubicBezTo>
                            <a:pt x="217170" y="0"/>
                            <a:pt x="200025" y="17145"/>
                            <a:pt x="200025" y="38100"/>
                          </a:cubicBezTo>
                          <a:lnTo>
                            <a:pt x="200025" y="57150"/>
                          </a:lnTo>
                          <a:lnTo>
                            <a:pt x="38100" y="57150"/>
                          </a:lnTo>
                          <a:cubicBezTo>
                            <a:pt x="17145" y="57150"/>
                            <a:pt x="0" y="74295"/>
                            <a:pt x="0" y="95250"/>
                          </a:cubicBezTo>
                          <a:lnTo>
                            <a:pt x="0" y="137160"/>
                          </a:lnTo>
                          <a:lnTo>
                            <a:pt x="10478" y="147638"/>
                          </a:lnTo>
                          <a:lnTo>
                            <a:pt x="12382" y="149543"/>
                          </a:lnTo>
                          <a:lnTo>
                            <a:pt x="12382" y="149543"/>
                          </a:lnTo>
                          <a:lnTo>
                            <a:pt x="57150" y="194310"/>
                          </a:lnTo>
                          <a:lnTo>
                            <a:pt x="57150" y="114300"/>
                          </a:lnTo>
                          <a:lnTo>
                            <a:pt x="161925" y="114300"/>
                          </a:lnTo>
                          <a:lnTo>
                            <a:pt x="161925" y="171450"/>
                          </a:lnTo>
                          <a:lnTo>
                            <a:pt x="428625" y="171450"/>
                          </a:lnTo>
                          <a:lnTo>
                            <a:pt x="428625" y="114300"/>
                          </a:lnTo>
                          <a:lnTo>
                            <a:pt x="533400" y="114300"/>
                          </a:lnTo>
                          <a:lnTo>
                            <a:pt x="533400" y="704850"/>
                          </a:lnTo>
                          <a:lnTo>
                            <a:pt x="57150" y="704850"/>
                          </a:lnTo>
                          <a:lnTo>
                            <a:pt x="57150" y="415290"/>
                          </a:lnTo>
                          <a:lnTo>
                            <a:pt x="0" y="358140"/>
                          </a:lnTo>
                          <a:close/>
                          <a:moveTo>
                            <a:pt x="323850" y="66675"/>
                          </a:moveTo>
                          <a:cubicBezTo>
                            <a:pt x="323850" y="82868"/>
                            <a:pt x="311468" y="95250"/>
                            <a:pt x="295275" y="95250"/>
                          </a:cubicBezTo>
                          <a:cubicBezTo>
                            <a:pt x="279083" y="95250"/>
                            <a:pt x="266700" y="82868"/>
                            <a:pt x="266700" y="66675"/>
                          </a:cubicBezTo>
                          <a:cubicBezTo>
                            <a:pt x="266700" y="50483"/>
                            <a:pt x="279083" y="38100"/>
                            <a:pt x="295275" y="38100"/>
                          </a:cubicBezTo>
                          <a:cubicBezTo>
                            <a:pt x="302895" y="38100"/>
                            <a:pt x="310515" y="40958"/>
                            <a:pt x="315278" y="46672"/>
                          </a:cubicBezTo>
                          <a:cubicBezTo>
                            <a:pt x="320993" y="51435"/>
                            <a:pt x="323850" y="59055"/>
                            <a:pt x="323850" y="66675"/>
                          </a:cubicBezTo>
                          <a:close/>
                        </a:path>
                      </a:pathLst>
                    </a:custGeom>
                    <a:solidFill>
                      <a:srgbClr val="0069B8"/>
                    </a:solidFill>
                    <a:ln w="9525" cap="flat">
                      <a:noFill/>
                      <a:prstDash val="solid"/>
                      <a:miter/>
                    </a:ln>
                  </p:spPr>
                  <p:txBody>
                    <a:bodyPr rtlCol="0" anchor="ctr"/>
                    <a:lstStyle/>
                    <a:p>
                      <a:endParaRPr lang="ja-JP" altLang="en-US">
                        <a:latin typeface="BIZ UDPGothic" panose="020B0400000000000000" pitchFamily="34" charset="-128"/>
                      </a:endParaRPr>
                    </a:p>
                  </p:txBody>
                </p:sp>
                <p:sp>
                  <p:nvSpPr>
                    <p:cNvPr id="41" name="フリーフォーム: 図形 40">
                      <a:extLst>
                        <a:ext uri="{FF2B5EF4-FFF2-40B4-BE49-F238E27FC236}">
                          <a16:creationId xmlns:a16="http://schemas.microsoft.com/office/drawing/2014/main" id="{87EEFFA4-AC33-14CF-651E-8288EC575156}"/>
                        </a:ext>
                      </a:extLst>
                    </p:cNvPr>
                    <p:cNvSpPr/>
                    <p:nvPr/>
                  </p:nvSpPr>
                  <p:spPr>
                    <a:xfrm rot="1290432">
                      <a:off x="10655095" y="5883454"/>
                      <a:ext cx="222885" cy="38100"/>
                    </a:xfrm>
                    <a:custGeom>
                      <a:avLst/>
                      <a:gdLst>
                        <a:gd name="connsiteX0" fmla="*/ 222885 w 222885"/>
                        <a:gd name="connsiteY0" fmla="*/ 0 h 38100"/>
                        <a:gd name="connsiteX1" fmla="*/ 0 w 222885"/>
                        <a:gd name="connsiteY1" fmla="*/ 0 h 38100"/>
                        <a:gd name="connsiteX2" fmla="*/ 38100 w 222885"/>
                        <a:gd name="connsiteY2" fmla="*/ 38100 h 38100"/>
                        <a:gd name="connsiteX3" fmla="*/ 222885 w 22288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222885" h="38100">
                          <a:moveTo>
                            <a:pt x="222885" y="0"/>
                          </a:moveTo>
                          <a:lnTo>
                            <a:pt x="0" y="0"/>
                          </a:lnTo>
                          <a:lnTo>
                            <a:pt x="38100" y="38100"/>
                          </a:lnTo>
                          <a:lnTo>
                            <a:pt x="222885" y="38100"/>
                          </a:lnTo>
                          <a:close/>
                        </a:path>
                      </a:pathLst>
                    </a:custGeom>
                    <a:solidFill>
                      <a:srgbClr val="EFF9FF"/>
                    </a:solidFill>
                    <a:ln w="9525" cap="flat">
                      <a:noFill/>
                      <a:prstDash val="solid"/>
                      <a:miter/>
                    </a:ln>
                  </p:spPr>
                  <p:txBody>
                    <a:bodyPr rtlCol="0" anchor="ctr"/>
                    <a:lstStyle/>
                    <a:p>
                      <a:endParaRPr lang="ja-JP" altLang="en-US">
                        <a:latin typeface="BIZ UDPGothic" panose="020B0400000000000000" pitchFamily="34" charset="-128"/>
                      </a:endParaRPr>
                    </a:p>
                  </p:txBody>
                </p:sp>
              </p:grpSp>
              <p:pic>
                <p:nvPicPr>
                  <p:cNvPr id="45" name="グラフィックス 44" descr="顕微鏡 単色塗りつぶし">
                    <a:extLst>
                      <a:ext uri="{FF2B5EF4-FFF2-40B4-BE49-F238E27FC236}">
                        <a16:creationId xmlns:a16="http://schemas.microsoft.com/office/drawing/2014/main" id="{C8E40054-D044-5BED-287D-E7C1EE6EEDA1}"/>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776300" y="2609325"/>
                    <a:ext cx="499035" cy="453186"/>
                  </a:xfrm>
                  <a:prstGeom prst="rect">
                    <a:avLst/>
                  </a:prstGeom>
                </p:spPr>
              </p:pic>
              <p:pic>
                <p:nvPicPr>
                  <p:cNvPr id="47" name="グラフィックス 46" descr="セキュリティ カメラ 単色塗りつぶし">
                    <a:extLst>
                      <a:ext uri="{FF2B5EF4-FFF2-40B4-BE49-F238E27FC236}">
                        <a16:creationId xmlns:a16="http://schemas.microsoft.com/office/drawing/2014/main" id="{C2D0784D-3C48-737E-1678-F0349A35F937}"/>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flipH="1">
                    <a:off x="4776300" y="2009677"/>
                    <a:ext cx="656866" cy="656865"/>
                  </a:xfrm>
                  <a:prstGeom prst="rect">
                    <a:avLst/>
                  </a:prstGeom>
                </p:spPr>
              </p:pic>
              <p:grpSp>
                <p:nvGrpSpPr>
                  <p:cNvPr id="52" name="グループ化 51">
                    <a:extLst>
                      <a:ext uri="{FF2B5EF4-FFF2-40B4-BE49-F238E27FC236}">
                        <a16:creationId xmlns:a16="http://schemas.microsoft.com/office/drawing/2014/main" id="{FDBDE0F1-291C-76F4-8DC8-3EC894CBDEB3}"/>
                      </a:ext>
                    </a:extLst>
                  </p:cNvPr>
                  <p:cNvGrpSpPr>
                    <a:grpSpLocks noChangeAspect="1"/>
                  </p:cNvGrpSpPr>
                  <p:nvPr/>
                </p:nvGrpSpPr>
                <p:grpSpPr>
                  <a:xfrm>
                    <a:off x="2933167" y="2486539"/>
                    <a:ext cx="724106" cy="503564"/>
                    <a:chOff x="596328" y="1964795"/>
                    <a:chExt cx="1530746" cy="1064523"/>
                  </a:xfrm>
                </p:grpSpPr>
                <p:sp>
                  <p:nvSpPr>
                    <p:cNvPr id="33" name="グラフィックス 599" descr="パラボラ アンテナ 単色塗りつぶし">
                      <a:extLst>
                        <a:ext uri="{FF2B5EF4-FFF2-40B4-BE49-F238E27FC236}">
                          <a16:creationId xmlns:a16="http://schemas.microsoft.com/office/drawing/2014/main" id="{B84C7D6E-0095-1CF7-39A5-FFB8022ADBD0}"/>
                        </a:ext>
                      </a:extLst>
                    </p:cNvPr>
                    <p:cNvSpPr>
                      <a:spLocks noChangeAspect="1"/>
                    </p:cNvSpPr>
                    <p:nvPr/>
                  </p:nvSpPr>
                  <p:spPr>
                    <a:xfrm>
                      <a:off x="1407080" y="1964795"/>
                      <a:ext cx="719994" cy="900001"/>
                    </a:xfrm>
                    <a:custGeom>
                      <a:avLst/>
                      <a:gdLst>
                        <a:gd name="connsiteX0" fmla="*/ 508433 w 595110"/>
                        <a:gd name="connsiteY0" fmla="*/ 104775 h 743902"/>
                        <a:gd name="connsiteX1" fmla="*/ 508433 w 595110"/>
                        <a:gd name="connsiteY1" fmla="*/ 428625 h 743902"/>
                        <a:gd name="connsiteX2" fmla="*/ 348413 w 595110"/>
                        <a:gd name="connsiteY2" fmla="*/ 268605 h 743902"/>
                        <a:gd name="connsiteX3" fmla="*/ 508433 w 595110"/>
                        <a:gd name="connsiteY3" fmla="*/ 104775 h 743902"/>
                        <a:gd name="connsiteX4" fmla="*/ 156008 w 595110"/>
                        <a:gd name="connsiteY4" fmla="*/ 76200 h 743902"/>
                        <a:gd name="connsiteX5" fmla="*/ 482715 w 595110"/>
                        <a:gd name="connsiteY5" fmla="*/ 76200 h 743902"/>
                        <a:gd name="connsiteX6" fmla="*/ 321743 w 595110"/>
                        <a:gd name="connsiteY6" fmla="*/ 242888 h 743902"/>
                        <a:gd name="connsiteX7" fmla="*/ 156008 w 595110"/>
                        <a:gd name="connsiteY7" fmla="*/ 76200 h 743902"/>
                        <a:gd name="connsiteX8" fmla="*/ 146483 w 595110"/>
                        <a:gd name="connsiteY8" fmla="*/ 592455 h 743902"/>
                        <a:gd name="connsiteX9" fmla="*/ 112193 w 595110"/>
                        <a:gd name="connsiteY9" fmla="*/ 558165 h 743902"/>
                        <a:gd name="connsiteX10" fmla="*/ 146483 w 595110"/>
                        <a:gd name="connsiteY10" fmla="*/ 483870 h 743902"/>
                        <a:gd name="connsiteX11" fmla="*/ 180773 w 595110"/>
                        <a:gd name="connsiteY11" fmla="*/ 558165 h 743902"/>
                        <a:gd name="connsiteX12" fmla="*/ 146483 w 595110"/>
                        <a:gd name="connsiteY12" fmla="*/ 592455 h 743902"/>
                        <a:gd name="connsiteX13" fmla="*/ 173153 w 595110"/>
                        <a:gd name="connsiteY13" fmla="*/ 620078 h 743902"/>
                        <a:gd name="connsiteX14" fmla="*/ 197918 w 595110"/>
                        <a:gd name="connsiteY14" fmla="*/ 595313 h 743902"/>
                        <a:gd name="connsiteX15" fmla="*/ 241733 w 595110"/>
                        <a:gd name="connsiteY15" fmla="*/ 688658 h 743902"/>
                        <a:gd name="connsiteX16" fmla="*/ 173153 w 595110"/>
                        <a:gd name="connsiteY16" fmla="*/ 620078 h 743902"/>
                        <a:gd name="connsiteX17" fmla="*/ 51233 w 595110"/>
                        <a:gd name="connsiteY17" fmla="*/ 687705 h 743902"/>
                        <a:gd name="connsiteX18" fmla="*/ 95048 w 595110"/>
                        <a:gd name="connsiteY18" fmla="*/ 594360 h 743902"/>
                        <a:gd name="connsiteX19" fmla="*/ 119813 w 595110"/>
                        <a:gd name="connsiteY19" fmla="*/ 619125 h 743902"/>
                        <a:gd name="connsiteX20" fmla="*/ 51233 w 595110"/>
                        <a:gd name="connsiteY20" fmla="*/ 687705 h 743902"/>
                        <a:gd name="connsiteX21" fmla="*/ 146483 w 595110"/>
                        <a:gd name="connsiteY21" fmla="*/ 645795 h 743902"/>
                        <a:gd name="connsiteX22" fmla="*/ 205538 w 595110"/>
                        <a:gd name="connsiteY22" fmla="*/ 704850 h 743902"/>
                        <a:gd name="connsiteX23" fmla="*/ 87428 w 595110"/>
                        <a:gd name="connsiteY23" fmla="*/ 704850 h 743902"/>
                        <a:gd name="connsiteX24" fmla="*/ 146483 w 595110"/>
                        <a:gd name="connsiteY24" fmla="*/ 645795 h 743902"/>
                        <a:gd name="connsiteX25" fmla="*/ 595110 w 595110"/>
                        <a:gd name="connsiteY25" fmla="*/ 516255 h 743902"/>
                        <a:gd name="connsiteX26" fmla="*/ 546533 w 595110"/>
                        <a:gd name="connsiteY26" fmla="*/ 466725 h 743902"/>
                        <a:gd name="connsiteX27" fmla="*/ 546533 w 595110"/>
                        <a:gd name="connsiteY27" fmla="*/ 95250 h 743902"/>
                        <a:gd name="connsiteX28" fmla="*/ 556058 w 595110"/>
                        <a:gd name="connsiteY28" fmla="*/ 85725 h 743902"/>
                        <a:gd name="connsiteX29" fmla="*/ 556058 w 595110"/>
                        <a:gd name="connsiteY29" fmla="*/ 28575 h 743902"/>
                        <a:gd name="connsiteX30" fmla="*/ 498908 w 595110"/>
                        <a:gd name="connsiteY30" fmla="*/ 28575 h 743902"/>
                        <a:gd name="connsiteX31" fmla="*/ 489383 w 595110"/>
                        <a:gd name="connsiteY31" fmla="*/ 38100 h 743902"/>
                        <a:gd name="connsiteX32" fmla="*/ 117908 w 595110"/>
                        <a:gd name="connsiteY32" fmla="*/ 38100 h 743902"/>
                        <a:gd name="connsiteX33" fmla="*/ 78855 w 595110"/>
                        <a:gd name="connsiteY33" fmla="*/ 0 h 743902"/>
                        <a:gd name="connsiteX34" fmla="*/ 32183 w 595110"/>
                        <a:gd name="connsiteY34" fmla="*/ 181928 h 743902"/>
                        <a:gd name="connsiteX35" fmla="*/ 127433 w 595110"/>
                        <a:gd name="connsiteY35" fmla="*/ 434340 h 743902"/>
                        <a:gd name="connsiteX36" fmla="*/ 2655 w 595110"/>
                        <a:gd name="connsiteY36" fmla="*/ 702945 h 743902"/>
                        <a:gd name="connsiteX37" fmla="*/ 4560 w 595110"/>
                        <a:gd name="connsiteY37" fmla="*/ 730568 h 743902"/>
                        <a:gd name="connsiteX38" fmla="*/ 28373 w 595110"/>
                        <a:gd name="connsiteY38" fmla="*/ 743903 h 743902"/>
                        <a:gd name="connsiteX39" fmla="*/ 265545 w 595110"/>
                        <a:gd name="connsiteY39" fmla="*/ 743903 h 743902"/>
                        <a:gd name="connsiteX40" fmla="*/ 289358 w 595110"/>
                        <a:gd name="connsiteY40" fmla="*/ 730568 h 743902"/>
                        <a:gd name="connsiteX41" fmla="*/ 291263 w 595110"/>
                        <a:gd name="connsiteY41" fmla="*/ 702945 h 743902"/>
                        <a:gd name="connsiteX42" fmla="*/ 192203 w 595110"/>
                        <a:gd name="connsiteY42" fmla="*/ 491490 h 743902"/>
                        <a:gd name="connsiteX43" fmla="*/ 413183 w 595110"/>
                        <a:gd name="connsiteY43" fmla="*/ 561975 h 743902"/>
                        <a:gd name="connsiteX44" fmla="*/ 595110 w 595110"/>
                        <a:gd name="connsiteY44" fmla="*/ 516255 h 743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5110" h="743902">
                          <a:moveTo>
                            <a:pt x="508433" y="104775"/>
                          </a:moveTo>
                          <a:lnTo>
                            <a:pt x="508433" y="428625"/>
                          </a:lnTo>
                          <a:lnTo>
                            <a:pt x="348413" y="268605"/>
                          </a:lnTo>
                          <a:lnTo>
                            <a:pt x="508433" y="104775"/>
                          </a:lnTo>
                          <a:close/>
                          <a:moveTo>
                            <a:pt x="156008" y="76200"/>
                          </a:moveTo>
                          <a:lnTo>
                            <a:pt x="482715" y="76200"/>
                          </a:lnTo>
                          <a:lnTo>
                            <a:pt x="321743" y="242888"/>
                          </a:lnTo>
                          <a:lnTo>
                            <a:pt x="156008" y="76200"/>
                          </a:lnTo>
                          <a:close/>
                          <a:moveTo>
                            <a:pt x="146483" y="592455"/>
                          </a:moveTo>
                          <a:lnTo>
                            <a:pt x="112193" y="558165"/>
                          </a:lnTo>
                          <a:lnTo>
                            <a:pt x="146483" y="483870"/>
                          </a:lnTo>
                          <a:lnTo>
                            <a:pt x="180773" y="558165"/>
                          </a:lnTo>
                          <a:lnTo>
                            <a:pt x="146483" y="592455"/>
                          </a:lnTo>
                          <a:close/>
                          <a:moveTo>
                            <a:pt x="173153" y="620078"/>
                          </a:moveTo>
                          <a:lnTo>
                            <a:pt x="197918" y="595313"/>
                          </a:lnTo>
                          <a:lnTo>
                            <a:pt x="241733" y="688658"/>
                          </a:lnTo>
                          <a:lnTo>
                            <a:pt x="173153" y="620078"/>
                          </a:lnTo>
                          <a:close/>
                          <a:moveTo>
                            <a:pt x="51233" y="687705"/>
                          </a:moveTo>
                          <a:lnTo>
                            <a:pt x="95048" y="594360"/>
                          </a:lnTo>
                          <a:lnTo>
                            <a:pt x="119813" y="619125"/>
                          </a:lnTo>
                          <a:lnTo>
                            <a:pt x="51233" y="687705"/>
                          </a:lnTo>
                          <a:close/>
                          <a:moveTo>
                            <a:pt x="146483" y="645795"/>
                          </a:moveTo>
                          <a:lnTo>
                            <a:pt x="205538" y="704850"/>
                          </a:lnTo>
                          <a:lnTo>
                            <a:pt x="87428" y="704850"/>
                          </a:lnTo>
                          <a:lnTo>
                            <a:pt x="146483" y="645795"/>
                          </a:lnTo>
                          <a:close/>
                          <a:moveTo>
                            <a:pt x="595110" y="516255"/>
                          </a:moveTo>
                          <a:lnTo>
                            <a:pt x="546533" y="466725"/>
                          </a:lnTo>
                          <a:lnTo>
                            <a:pt x="546533" y="95250"/>
                          </a:lnTo>
                          <a:lnTo>
                            <a:pt x="556058" y="85725"/>
                          </a:lnTo>
                          <a:cubicBezTo>
                            <a:pt x="572250" y="69532"/>
                            <a:pt x="572250" y="44768"/>
                            <a:pt x="556058" y="28575"/>
                          </a:cubicBezTo>
                          <a:cubicBezTo>
                            <a:pt x="539865" y="12383"/>
                            <a:pt x="515100" y="12383"/>
                            <a:pt x="498908" y="28575"/>
                          </a:cubicBezTo>
                          <a:lnTo>
                            <a:pt x="489383" y="38100"/>
                          </a:lnTo>
                          <a:lnTo>
                            <a:pt x="117908" y="38100"/>
                          </a:lnTo>
                          <a:lnTo>
                            <a:pt x="78855" y="0"/>
                          </a:lnTo>
                          <a:cubicBezTo>
                            <a:pt x="49328" y="53340"/>
                            <a:pt x="32183" y="116205"/>
                            <a:pt x="32183" y="181928"/>
                          </a:cubicBezTo>
                          <a:cubicBezTo>
                            <a:pt x="32183" y="279083"/>
                            <a:pt x="68378" y="366713"/>
                            <a:pt x="127433" y="434340"/>
                          </a:cubicBezTo>
                          <a:lnTo>
                            <a:pt x="2655" y="702945"/>
                          </a:lnTo>
                          <a:cubicBezTo>
                            <a:pt x="-1155" y="711518"/>
                            <a:pt x="-1155" y="721995"/>
                            <a:pt x="4560" y="730568"/>
                          </a:cubicBezTo>
                          <a:cubicBezTo>
                            <a:pt x="10275" y="739140"/>
                            <a:pt x="18848" y="743903"/>
                            <a:pt x="28373" y="743903"/>
                          </a:cubicBezTo>
                          <a:lnTo>
                            <a:pt x="265545" y="743903"/>
                          </a:lnTo>
                          <a:cubicBezTo>
                            <a:pt x="275070" y="743903"/>
                            <a:pt x="284595" y="739140"/>
                            <a:pt x="289358" y="730568"/>
                          </a:cubicBezTo>
                          <a:cubicBezTo>
                            <a:pt x="294120" y="721995"/>
                            <a:pt x="295073" y="712470"/>
                            <a:pt x="291263" y="702945"/>
                          </a:cubicBezTo>
                          <a:lnTo>
                            <a:pt x="192203" y="491490"/>
                          </a:lnTo>
                          <a:cubicBezTo>
                            <a:pt x="255068" y="535305"/>
                            <a:pt x="331268" y="561975"/>
                            <a:pt x="413183" y="561975"/>
                          </a:cubicBezTo>
                          <a:cubicBezTo>
                            <a:pt x="478905" y="562928"/>
                            <a:pt x="540818" y="544830"/>
                            <a:pt x="595110" y="516255"/>
                          </a:cubicBezTo>
                          <a:close/>
                        </a:path>
                      </a:pathLst>
                    </a:custGeom>
                    <a:solidFill>
                      <a:srgbClr val="0069B8"/>
                    </a:solidFill>
                    <a:ln w="9525" cap="flat">
                      <a:noFill/>
                      <a:prstDash val="solid"/>
                      <a:miter/>
                    </a:ln>
                  </p:spPr>
                  <p:txBody>
                    <a:bodyPr rtlCol="0" anchor="ctr"/>
                    <a:lstStyle/>
                    <a:p>
                      <a:endParaRPr lang="ja-JP" altLang="en-US">
                        <a:latin typeface="BIZ UDPGothic" panose="020B0400000000000000" pitchFamily="34" charset="-128"/>
                      </a:endParaRPr>
                    </a:p>
                  </p:txBody>
                </p:sp>
                <p:pic>
                  <p:nvPicPr>
                    <p:cNvPr id="49" name="グラフィックス 48" descr="データベース 単色塗りつぶし">
                      <a:extLst>
                        <a:ext uri="{FF2B5EF4-FFF2-40B4-BE49-F238E27FC236}">
                          <a16:creationId xmlns:a16="http://schemas.microsoft.com/office/drawing/2014/main" id="{DA882F35-4947-6E3D-38C1-CB15FD108B81}"/>
                        </a:ext>
                      </a:extLst>
                    </p:cNvPr>
                    <p:cNvPicPr>
                      <a:picLocks/>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96328" y="2345317"/>
                      <a:ext cx="914400" cy="684001"/>
                    </a:xfrm>
                    <a:prstGeom prst="rect">
                      <a:avLst/>
                    </a:prstGeom>
                  </p:spPr>
                </p:pic>
              </p:grpSp>
              <p:pic>
                <p:nvPicPr>
                  <p:cNvPr id="16" name="グラフィックス 15" descr="人工知能 単色塗りつぶし">
                    <a:extLst>
                      <a:ext uri="{FF2B5EF4-FFF2-40B4-BE49-F238E27FC236}">
                        <a16:creationId xmlns:a16="http://schemas.microsoft.com/office/drawing/2014/main" id="{503BB360-D509-1D52-33E8-50F20E9FF280}"/>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3150431" y="1594447"/>
                    <a:ext cx="594801" cy="594800"/>
                  </a:xfrm>
                  <a:prstGeom prst="rect">
                    <a:avLst/>
                  </a:prstGeom>
                </p:spPr>
              </p:pic>
              <p:grpSp>
                <p:nvGrpSpPr>
                  <p:cNvPr id="162" name="グループ化 161">
                    <a:extLst>
                      <a:ext uri="{FF2B5EF4-FFF2-40B4-BE49-F238E27FC236}">
                        <a16:creationId xmlns:a16="http://schemas.microsoft.com/office/drawing/2014/main" id="{698CCE4A-F33C-0E62-3C2E-C271AECE61BB}"/>
                      </a:ext>
                    </a:extLst>
                  </p:cNvPr>
                  <p:cNvGrpSpPr>
                    <a:grpSpLocks noChangeAspect="1"/>
                  </p:cNvGrpSpPr>
                  <p:nvPr/>
                </p:nvGrpSpPr>
                <p:grpSpPr>
                  <a:xfrm rot="20005043">
                    <a:off x="3963904" y="2992245"/>
                    <a:ext cx="468000" cy="468149"/>
                    <a:chOff x="3116907" y="1440334"/>
                    <a:chExt cx="754628" cy="754865"/>
                  </a:xfrm>
                </p:grpSpPr>
                <p:sp>
                  <p:nvSpPr>
                    <p:cNvPr id="158" name="フリーフォーム: 図形 157">
                      <a:extLst>
                        <a:ext uri="{FF2B5EF4-FFF2-40B4-BE49-F238E27FC236}">
                          <a16:creationId xmlns:a16="http://schemas.microsoft.com/office/drawing/2014/main" id="{B4775D6C-7264-D073-C763-6E4CFF288AF3}"/>
                        </a:ext>
                      </a:extLst>
                    </p:cNvPr>
                    <p:cNvSpPr/>
                    <p:nvPr/>
                  </p:nvSpPr>
                  <p:spPr>
                    <a:xfrm>
                      <a:off x="3116907" y="1440334"/>
                      <a:ext cx="754628" cy="754865"/>
                    </a:xfrm>
                    <a:custGeom>
                      <a:avLst/>
                      <a:gdLst>
                        <a:gd name="connsiteX0" fmla="*/ 19770 w 754628"/>
                        <a:gd name="connsiteY0" fmla="*/ 735335 h 754865"/>
                        <a:gd name="connsiteX1" fmla="*/ 114063 w 754628"/>
                        <a:gd name="connsiteY1" fmla="*/ 735339 h 754865"/>
                        <a:gd name="connsiteX2" fmla="*/ 114068 w 754628"/>
                        <a:gd name="connsiteY2" fmla="*/ 735335 h 754865"/>
                        <a:gd name="connsiteX3" fmla="*/ 233607 w 754628"/>
                        <a:gd name="connsiteY3" fmla="*/ 615796 h 754865"/>
                        <a:gd name="connsiteX4" fmla="*/ 251990 w 754628"/>
                        <a:gd name="connsiteY4" fmla="*/ 556455 h 754865"/>
                        <a:gd name="connsiteX5" fmla="*/ 293614 w 754628"/>
                        <a:gd name="connsiteY5" fmla="*/ 514355 h 754865"/>
                        <a:gd name="connsiteX6" fmla="*/ 695549 w 754628"/>
                        <a:gd name="connsiteY6" fmla="*/ 461015 h 754865"/>
                        <a:gd name="connsiteX7" fmla="*/ 642209 w 754628"/>
                        <a:gd name="connsiteY7" fmla="*/ 59080 h 754865"/>
                        <a:gd name="connsiteX8" fmla="*/ 240274 w 754628"/>
                        <a:gd name="connsiteY8" fmla="*/ 112420 h 754865"/>
                        <a:gd name="connsiteX9" fmla="*/ 240274 w 754628"/>
                        <a:gd name="connsiteY9" fmla="*/ 461015 h 754865"/>
                        <a:gd name="connsiteX10" fmla="*/ 198174 w 754628"/>
                        <a:gd name="connsiteY10" fmla="*/ 503115 h 754865"/>
                        <a:gd name="connsiteX11" fmla="*/ 138833 w 754628"/>
                        <a:gd name="connsiteY11" fmla="*/ 521498 h 754865"/>
                        <a:gd name="connsiteX12" fmla="*/ 19770 w 754628"/>
                        <a:gd name="connsiteY12" fmla="*/ 640561 h 754865"/>
                        <a:gd name="connsiteX13" fmla="*/ 19288 w 754628"/>
                        <a:gd name="connsiteY13" fmla="*/ 734853 h 754865"/>
                        <a:gd name="connsiteX14" fmla="*/ 19770 w 754628"/>
                        <a:gd name="connsiteY14" fmla="*/ 735335 h 754865"/>
                        <a:gd name="connsiteX15" fmla="*/ 238369 w 754628"/>
                        <a:gd name="connsiteY15" fmla="*/ 287660 h 754865"/>
                        <a:gd name="connsiteX16" fmla="*/ 466969 w 754628"/>
                        <a:gd name="connsiteY16" fmla="*/ 59060 h 754865"/>
                        <a:gd name="connsiteX17" fmla="*/ 695569 w 754628"/>
                        <a:gd name="connsiteY17" fmla="*/ 287660 h 754865"/>
                        <a:gd name="connsiteX18" fmla="*/ 466969 w 754628"/>
                        <a:gd name="connsiteY18" fmla="*/ 516260 h 754865"/>
                        <a:gd name="connsiteX19" fmla="*/ 238369 w 754628"/>
                        <a:gd name="connsiteY19" fmla="*/ 287660 h 754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4628" h="754865">
                          <a:moveTo>
                            <a:pt x="19770" y="735335"/>
                          </a:moveTo>
                          <a:cubicBezTo>
                            <a:pt x="45807" y="761374"/>
                            <a:pt x="88024" y="761376"/>
                            <a:pt x="114063" y="735339"/>
                          </a:cubicBezTo>
                          <a:cubicBezTo>
                            <a:pt x="114065" y="735338"/>
                            <a:pt x="114066" y="735337"/>
                            <a:pt x="114068" y="735335"/>
                          </a:cubicBezTo>
                          <a:lnTo>
                            <a:pt x="233607" y="615796"/>
                          </a:lnTo>
                          <a:cubicBezTo>
                            <a:pt x="249138" y="600253"/>
                            <a:pt x="256014" y="578056"/>
                            <a:pt x="251990" y="556455"/>
                          </a:cubicBezTo>
                          <a:lnTo>
                            <a:pt x="293614" y="514355"/>
                          </a:lnTo>
                          <a:cubicBezTo>
                            <a:pt x="419335" y="610616"/>
                            <a:pt x="599287" y="586735"/>
                            <a:pt x="695549" y="461015"/>
                          </a:cubicBezTo>
                          <a:cubicBezTo>
                            <a:pt x="791811" y="335294"/>
                            <a:pt x="767930" y="155342"/>
                            <a:pt x="642209" y="59080"/>
                          </a:cubicBezTo>
                          <a:cubicBezTo>
                            <a:pt x="516488" y="-37182"/>
                            <a:pt x="336536" y="-13301"/>
                            <a:pt x="240274" y="112420"/>
                          </a:cubicBezTo>
                          <a:cubicBezTo>
                            <a:pt x="161521" y="215274"/>
                            <a:pt x="161521" y="358160"/>
                            <a:pt x="240274" y="461015"/>
                          </a:cubicBezTo>
                          <a:lnTo>
                            <a:pt x="198174" y="503115"/>
                          </a:lnTo>
                          <a:cubicBezTo>
                            <a:pt x="176573" y="499091"/>
                            <a:pt x="154376" y="505967"/>
                            <a:pt x="138833" y="521498"/>
                          </a:cubicBezTo>
                          <a:lnTo>
                            <a:pt x="19770" y="640561"/>
                          </a:lnTo>
                          <a:cubicBezTo>
                            <a:pt x="-6401" y="666466"/>
                            <a:pt x="-6617" y="708682"/>
                            <a:pt x="19288" y="734853"/>
                          </a:cubicBezTo>
                          <a:cubicBezTo>
                            <a:pt x="19448" y="735014"/>
                            <a:pt x="19608" y="735175"/>
                            <a:pt x="19770" y="735335"/>
                          </a:cubicBezTo>
                          <a:close/>
                          <a:moveTo>
                            <a:pt x="238369" y="287660"/>
                          </a:moveTo>
                          <a:cubicBezTo>
                            <a:pt x="238369" y="161408"/>
                            <a:pt x="340717" y="59060"/>
                            <a:pt x="466969" y="59060"/>
                          </a:cubicBezTo>
                          <a:cubicBezTo>
                            <a:pt x="593221" y="59060"/>
                            <a:pt x="695569" y="161408"/>
                            <a:pt x="695569" y="287660"/>
                          </a:cubicBezTo>
                          <a:cubicBezTo>
                            <a:pt x="695569" y="413912"/>
                            <a:pt x="593221" y="516260"/>
                            <a:pt x="466969" y="516260"/>
                          </a:cubicBezTo>
                          <a:cubicBezTo>
                            <a:pt x="340869" y="515894"/>
                            <a:pt x="238735" y="413760"/>
                            <a:pt x="238369" y="287660"/>
                          </a:cubicBezTo>
                          <a:close/>
                        </a:path>
                      </a:pathLst>
                    </a:custGeom>
                    <a:solidFill>
                      <a:schemeClr val="tx1">
                        <a:lumMod val="75000"/>
                        <a:lumOff val="25000"/>
                      </a:schemeClr>
                    </a:solidFill>
                    <a:ln w="9525" cap="flat">
                      <a:noFill/>
                      <a:prstDash val="solid"/>
                      <a:miter/>
                    </a:ln>
                  </p:spPr>
                  <p:txBody>
                    <a:bodyPr rtlCol="0" anchor="ctr"/>
                    <a:lstStyle/>
                    <a:p>
                      <a:endParaRPr lang="ja-JP" altLang="en-US">
                        <a:latin typeface="BIZ UDPGothic" panose="020B0400000000000000" pitchFamily="34" charset="-128"/>
                      </a:endParaRPr>
                    </a:p>
                  </p:txBody>
                </p:sp>
                <p:grpSp>
                  <p:nvGrpSpPr>
                    <p:cNvPr id="161" name="グループ化 160">
                      <a:extLst>
                        <a:ext uri="{FF2B5EF4-FFF2-40B4-BE49-F238E27FC236}">
                          <a16:creationId xmlns:a16="http://schemas.microsoft.com/office/drawing/2014/main" id="{18C81377-35BE-E352-A868-E5E8DF3851BE}"/>
                        </a:ext>
                      </a:extLst>
                    </p:cNvPr>
                    <p:cNvGrpSpPr/>
                    <p:nvPr/>
                  </p:nvGrpSpPr>
                  <p:grpSpPr>
                    <a:xfrm>
                      <a:off x="3431876" y="1556803"/>
                      <a:ext cx="305977" cy="324924"/>
                      <a:chOff x="3431876" y="1556803"/>
                      <a:chExt cx="305977" cy="324924"/>
                    </a:xfrm>
                  </p:grpSpPr>
                  <p:sp>
                    <p:nvSpPr>
                      <p:cNvPr id="159" name="フリーフォーム: 図形 158">
                        <a:extLst>
                          <a:ext uri="{FF2B5EF4-FFF2-40B4-BE49-F238E27FC236}">
                            <a16:creationId xmlns:a16="http://schemas.microsoft.com/office/drawing/2014/main" id="{889BC241-97E8-35E5-5939-00AE8C7931D5}"/>
                          </a:ext>
                        </a:extLst>
                      </p:cNvPr>
                      <p:cNvSpPr/>
                      <p:nvPr/>
                    </p:nvSpPr>
                    <p:spPr>
                      <a:xfrm>
                        <a:off x="3431876" y="1632466"/>
                        <a:ext cx="305977" cy="249261"/>
                      </a:xfrm>
                      <a:custGeom>
                        <a:avLst/>
                        <a:gdLst>
                          <a:gd name="connsiteX0" fmla="*/ 299638 w 305977"/>
                          <a:gd name="connsiteY0" fmla="*/ 156869 h 249261"/>
                          <a:gd name="connsiteX1" fmla="*/ 256109 w 305977"/>
                          <a:gd name="connsiteY1" fmla="*/ 113720 h 249261"/>
                          <a:gd name="connsiteX2" fmla="*/ 250870 w 305977"/>
                          <a:gd name="connsiteY2" fmla="*/ 111625 h 249261"/>
                          <a:gd name="connsiteX3" fmla="*/ 224009 w 305977"/>
                          <a:gd name="connsiteY3" fmla="*/ 111625 h 249261"/>
                          <a:gd name="connsiteX4" fmla="*/ 220771 w 305977"/>
                          <a:gd name="connsiteY4" fmla="*/ 94480 h 249261"/>
                          <a:gd name="connsiteX5" fmla="*/ 255632 w 305977"/>
                          <a:gd name="connsiteY5" fmla="*/ 87812 h 249261"/>
                          <a:gd name="connsiteX6" fmla="*/ 264205 w 305977"/>
                          <a:gd name="connsiteY6" fmla="*/ 79430 h 249261"/>
                          <a:gd name="connsiteX7" fmla="*/ 278778 w 305977"/>
                          <a:gd name="connsiteY7" fmla="*/ 13613 h 249261"/>
                          <a:gd name="connsiteX8" fmla="*/ 270781 w 305977"/>
                          <a:gd name="connsiteY8" fmla="*/ 345 h 249261"/>
                          <a:gd name="connsiteX9" fmla="*/ 270491 w 305977"/>
                          <a:gd name="connsiteY9" fmla="*/ 278 h 249261"/>
                          <a:gd name="connsiteX10" fmla="*/ 257585 w 305977"/>
                          <a:gd name="connsiteY10" fmla="*/ 8347 h 249261"/>
                          <a:gd name="connsiteX11" fmla="*/ 257537 w 305977"/>
                          <a:gd name="connsiteY11" fmla="*/ 8564 h 249261"/>
                          <a:gd name="connsiteX12" fmla="*/ 244488 w 305977"/>
                          <a:gd name="connsiteY12" fmla="*/ 67429 h 249261"/>
                          <a:gd name="connsiteX13" fmla="*/ 214770 w 305977"/>
                          <a:gd name="connsiteY13" fmla="*/ 73049 h 249261"/>
                          <a:gd name="connsiteX14" fmla="*/ 207722 w 305977"/>
                          <a:gd name="connsiteY14" fmla="*/ 57428 h 249261"/>
                          <a:gd name="connsiteX15" fmla="*/ 96279 w 305977"/>
                          <a:gd name="connsiteY15" fmla="*/ 57428 h 249261"/>
                          <a:gd name="connsiteX16" fmla="*/ 89231 w 305977"/>
                          <a:gd name="connsiteY16" fmla="*/ 73334 h 249261"/>
                          <a:gd name="connsiteX17" fmla="*/ 59513 w 305977"/>
                          <a:gd name="connsiteY17" fmla="*/ 67715 h 249261"/>
                          <a:gd name="connsiteX18" fmla="*/ 46559 w 305977"/>
                          <a:gd name="connsiteY18" fmla="*/ 8850 h 249261"/>
                          <a:gd name="connsiteX19" fmla="*/ 32904 w 305977"/>
                          <a:gd name="connsiteY19" fmla="*/ 1535 h 249261"/>
                          <a:gd name="connsiteX20" fmla="*/ 25223 w 305977"/>
                          <a:gd name="connsiteY20" fmla="*/ 13517 h 249261"/>
                          <a:gd name="connsiteX21" fmla="*/ 39796 w 305977"/>
                          <a:gd name="connsiteY21" fmla="*/ 79335 h 249261"/>
                          <a:gd name="connsiteX22" fmla="*/ 48368 w 305977"/>
                          <a:gd name="connsiteY22" fmla="*/ 87717 h 249261"/>
                          <a:gd name="connsiteX23" fmla="*/ 83230 w 305977"/>
                          <a:gd name="connsiteY23" fmla="*/ 94385 h 249261"/>
                          <a:gd name="connsiteX24" fmla="*/ 80087 w 305977"/>
                          <a:gd name="connsiteY24" fmla="*/ 111530 h 249261"/>
                          <a:gd name="connsiteX25" fmla="*/ 52845 w 305977"/>
                          <a:gd name="connsiteY25" fmla="*/ 111530 h 249261"/>
                          <a:gd name="connsiteX26" fmla="*/ 47511 w 305977"/>
                          <a:gd name="connsiteY26" fmla="*/ 113625 h 249261"/>
                          <a:gd name="connsiteX27" fmla="*/ 4363 w 305977"/>
                          <a:gd name="connsiteY27" fmla="*/ 156869 h 249261"/>
                          <a:gd name="connsiteX28" fmla="*/ 2172 w 305977"/>
                          <a:gd name="connsiteY28" fmla="*/ 172109 h 249261"/>
                          <a:gd name="connsiteX29" fmla="*/ 17412 w 305977"/>
                          <a:gd name="connsiteY29" fmla="*/ 174299 h 249261"/>
                          <a:gd name="connsiteX30" fmla="*/ 58560 w 305977"/>
                          <a:gd name="connsiteY30" fmla="*/ 132866 h 249261"/>
                          <a:gd name="connsiteX31" fmla="*/ 77610 w 305977"/>
                          <a:gd name="connsiteY31" fmla="*/ 132866 h 249261"/>
                          <a:gd name="connsiteX32" fmla="*/ 77610 w 305977"/>
                          <a:gd name="connsiteY32" fmla="*/ 141438 h 249261"/>
                          <a:gd name="connsiteX33" fmla="*/ 79610 w 305977"/>
                          <a:gd name="connsiteY33" fmla="*/ 158297 h 249261"/>
                          <a:gd name="connsiteX34" fmla="*/ 51797 w 305977"/>
                          <a:gd name="connsiteY34" fmla="*/ 165251 h 249261"/>
                          <a:gd name="connsiteX35" fmla="*/ 44177 w 305977"/>
                          <a:gd name="connsiteY35" fmla="*/ 172109 h 249261"/>
                          <a:gd name="connsiteX36" fmla="*/ 21413 w 305977"/>
                          <a:gd name="connsiteY36" fmla="*/ 234402 h 249261"/>
                          <a:gd name="connsiteX37" fmla="*/ 27890 w 305977"/>
                          <a:gd name="connsiteY37" fmla="*/ 248404 h 249261"/>
                          <a:gd name="connsiteX38" fmla="*/ 31604 w 305977"/>
                          <a:gd name="connsiteY38" fmla="*/ 249071 h 249261"/>
                          <a:gd name="connsiteX39" fmla="*/ 41891 w 305977"/>
                          <a:gd name="connsiteY39" fmla="*/ 241927 h 249261"/>
                          <a:gd name="connsiteX40" fmla="*/ 62656 w 305977"/>
                          <a:gd name="connsiteY40" fmla="*/ 184777 h 249261"/>
                          <a:gd name="connsiteX41" fmla="*/ 87802 w 305977"/>
                          <a:gd name="connsiteY41" fmla="*/ 178490 h 249261"/>
                          <a:gd name="connsiteX42" fmla="*/ 139332 w 305977"/>
                          <a:gd name="connsiteY42" fmla="*/ 213828 h 249261"/>
                          <a:gd name="connsiteX43" fmla="*/ 142856 w 305977"/>
                          <a:gd name="connsiteY43" fmla="*/ 212685 h 249261"/>
                          <a:gd name="connsiteX44" fmla="*/ 142856 w 305977"/>
                          <a:gd name="connsiteY44" fmla="*/ 133628 h 249261"/>
                          <a:gd name="connsiteX45" fmla="*/ 152381 w 305977"/>
                          <a:gd name="connsiteY45" fmla="*/ 124103 h 249261"/>
                          <a:gd name="connsiteX46" fmla="*/ 161906 w 305977"/>
                          <a:gd name="connsiteY46" fmla="*/ 133628 h 249261"/>
                          <a:gd name="connsiteX47" fmla="*/ 161906 w 305977"/>
                          <a:gd name="connsiteY47" fmla="*/ 212876 h 249261"/>
                          <a:gd name="connsiteX48" fmla="*/ 165431 w 305977"/>
                          <a:gd name="connsiteY48" fmla="*/ 214019 h 249261"/>
                          <a:gd name="connsiteX49" fmla="*/ 216961 w 305977"/>
                          <a:gd name="connsiteY49" fmla="*/ 178681 h 249261"/>
                          <a:gd name="connsiteX50" fmla="*/ 242107 w 305977"/>
                          <a:gd name="connsiteY50" fmla="*/ 184967 h 249261"/>
                          <a:gd name="connsiteX51" fmla="*/ 262967 w 305977"/>
                          <a:gd name="connsiteY51" fmla="*/ 242117 h 249261"/>
                          <a:gd name="connsiteX52" fmla="*/ 273158 w 305977"/>
                          <a:gd name="connsiteY52" fmla="*/ 249261 h 249261"/>
                          <a:gd name="connsiteX53" fmla="*/ 276873 w 305977"/>
                          <a:gd name="connsiteY53" fmla="*/ 248594 h 249261"/>
                          <a:gd name="connsiteX54" fmla="*/ 283350 w 305977"/>
                          <a:gd name="connsiteY54" fmla="*/ 234593 h 249261"/>
                          <a:gd name="connsiteX55" fmla="*/ 260204 w 305977"/>
                          <a:gd name="connsiteY55" fmla="*/ 171728 h 249261"/>
                          <a:gd name="connsiteX56" fmla="*/ 252584 w 305977"/>
                          <a:gd name="connsiteY56" fmla="*/ 164870 h 249261"/>
                          <a:gd name="connsiteX57" fmla="*/ 224771 w 305977"/>
                          <a:gd name="connsiteY57" fmla="*/ 157916 h 249261"/>
                          <a:gd name="connsiteX58" fmla="*/ 226772 w 305977"/>
                          <a:gd name="connsiteY58" fmla="*/ 141057 h 249261"/>
                          <a:gd name="connsiteX59" fmla="*/ 226772 w 305977"/>
                          <a:gd name="connsiteY59" fmla="*/ 132485 h 249261"/>
                          <a:gd name="connsiteX60" fmla="*/ 245822 w 305977"/>
                          <a:gd name="connsiteY60" fmla="*/ 132485 h 249261"/>
                          <a:gd name="connsiteX61" fmla="*/ 286970 w 305977"/>
                          <a:gd name="connsiteY61" fmla="*/ 173918 h 249261"/>
                          <a:gd name="connsiteX62" fmla="*/ 302295 w 305977"/>
                          <a:gd name="connsiteY62" fmla="*/ 174891 h 249261"/>
                          <a:gd name="connsiteX63" fmla="*/ 303268 w 305977"/>
                          <a:gd name="connsiteY63" fmla="*/ 159566 h 249261"/>
                          <a:gd name="connsiteX64" fmla="*/ 299638 w 305977"/>
                          <a:gd name="connsiteY64" fmla="*/ 156869 h 249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5977" h="249261">
                            <a:moveTo>
                              <a:pt x="299638" y="156869"/>
                            </a:moveTo>
                            <a:lnTo>
                              <a:pt x="256109" y="113720"/>
                            </a:lnTo>
                            <a:cubicBezTo>
                              <a:pt x="254585" y="112560"/>
                              <a:pt x="252774" y="111836"/>
                              <a:pt x="250870" y="111625"/>
                            </a:cubicBezTo>
                            <a:lnTo>
                              <a:pt x="224009" y="111625"/>
                            </a:lnTo>
                            <a:cubicBezTo>
                              <a:pt x="223057" y="105910"/>
                              <a:pt x="222009" y="100100"/>
                              <a:pt x="220771" y="94480"/>
                            </a:cubicBezTo>
                            <a:lnTo>
                              <a:pt x="255632" y="87812"/>
                            </a:lnTo>
                            <a:cubicBezTo>
                              <a:pt x="259925" y="87016"/>
                              <a:pt x="263312" y="83704"/>
                              <a:pt x="264205" y="79430"/>
                            </a:cubicBezTo>
                            <a:lnTo>
                              <a:pt x="278778" y="13613"/>
                            </a:lnTo>
                            <a:cubicBezTo>
                              <a:pt x="280234" y="7740"/>
                              <a:pt x="276653" y="1801"/>
                              <a:pt x="270781" y="345"/>
                            </a:cubicBezTo>
                            <a:cubicBezTo>
                              <a:pt x="270685" y="321"/>
                              <a:pt x="270589" y="298"/>
                              <a:pt x="270491" y="278"/>
                            </a:cubicBezTo>
                            <a:cubicBezTo>
                              <a:pt x="264699" y="-1058"/>
                              <a:pt x="258920" y="2555"/>
                              <a:pt x="257585" y="8347"/>
                            </a:cubicBezTo>
                            <a:cubicBezTo>
                              <a:pt x="257569" y="8419"/>
                              <a:pt x="257553" y="8492"/>
                              <a:pt x="257537" y="8564"/>
                            </a:cubicBezTo>
                            <a:lnTo>
                              <a:pt x="244488" y="67429"/>
                            </a:lnTo>
                            <a:lnTo>
                              <a:pt x="214770" y="73049"/>
                            </a:lnTo>
                            <a:cubicBezTo>
                              <a:pt x="213102" y="67560"/>
                              <a:pt x="210733" y="62310"/>
                              <a:pt x="207722" y="57428"/>
                            </a:cubicBezTo>
                            <a:lnTo>
                              <a:pt x="96279" y="57428"/>
                            </a:lnTo>
                            <a:cubicBezTo>
                              <a:pt x="93245" y="62400"/>
                              <a:pt x="90876" y="67747"/>
                              <a:pt x="89231" y="73334"/>
                            </a:cubicBezTo>
                            <a:lnTo>
                              <a:pt x="59513" y="67715"/>
                            </a:lnTo>
                            <a:lnTo>
                              <a:pt x="46559" y="8850"/>
                            </a:lnTo>
                            <a:cubicBezTo>
                              <a:pt x="44808" y="3059"/>
                              <a:pt x="38695" y="-216"/>
                              <a:pt x="32904" y="1535"/>
                            </a:cubicBezTo>
                            <a:cubicBezTo>
                              <a:pt x="27744" y="3095"/>
                              <a:pt x="24485" y="8178"/>
                              <a:pt x="25223" y="13517"/>
                            </a:cubicBezTo>
                            <a:lnTo>
                              <a:pt x="39796" y="79335"/>
                            </a:lnTo>
                            <a:cubicBezTo>
                              <a:pt x="40735" y="83584"/>
                              <a:pt x="44099" y="86874"/>
                              <a:pt x="48368" y="87717"/>
                            </a:cubicBezTo>
                            <a:lnTo>
                              <a:pt x="83230" y="94385"/>
                            </a:lnTo>
                            <a:cubicBezTo>
                              <a:pt x="81992" y="100004"/>
                              <a:pt x="80944" y="105815"/>
                              <a:pt x="80087" y="111530"/>
                            </a:cubicBezTo>
                            <a:lnTo>
                              <a:pt x="52845" y="111530"/>
                            </a:lnTo>
                            <a:cubicBezTo>
                              <a:pt x="50907" y="111719"/>
                              <a:pt x="49060" y="112445"/>
                              <a:pt x="47511" y="113625"/>
                            </a:cubicBezTo>
                            <a:lnTo>
                              <a:pt x="4363" y="156869"/>
                            </a:lnTo>
                            <a:cubicBezTo>
                              <a:pt x="-450" y="160472"/>
                              <a:pt x="-1431" y="167296"/>
                              <a:pt x="2172" y="172109"/>
                            </a:cubicBezTo>
                            <a:cubicBezTo>
                              <a:pt x="5775" y="176921"/>
                              <a:pt x="12599" y="177903"/>
                              <a:pt x="17412" y="174299"/>
                            </a:cubicBezTo>
                            <a:lnTo>
                              <a:pt x="58560" y="132866"/>
                            </a:lnTo>
                            <a:lnTo>
                              <a:pt x="77610" y="132866"/>
                            </a:lnTo>
                            <a:cubicBezTo>
                              <a:pt x="77610" y="136104"/>
                              <a:pt x="77610" y="138962"/>
                              <a:pt x="77610" y="141438"/>
                            </a:cubicBezTo>
                            <a:cubicBezTo>
                              <a:pt x="77642" y="147115"/>
                              <a:pt x="78313" y="152771"/>
                              <a:pt x="79610" y="158297"/>
                            </a:cubicBezTo>
                            <a:lnTo>
                              <a:pt x="51797" y="165251"/>
                            </a:lnTo>
                            <a:cubicBezTo>
                              <a:pt x="48270" y="166118"/>
                              <a:pt x="45411" y="168692"/>
                              <a:pt x="44177" y="172109"/>
                            </a:cubicBezTo>
                            <a:lnTo>
                              <a:pt x="21413" y="234402"/>
                            </a:lnTo>
                            <a:cubicBezTo>
                              <a:pt x="19361" y="240056"/>
                              <a:pt x="22253" y="246306"/>
                              <a:pt x="27890" y="248404"/>
                            </a:cubicBezTo>
                            <a:cubicBezTo>
                              <a:pt x="29088" y="248809"/>
                              <a:pt x="30339" y="249033"/>
                              <a:pt x="31604" y="249071"/>
                            </a:cubicBezTo>
                            <a:cubicBezTo>
                              <a:pt x="36191" y="249078"/>
                              <a:pt x="40296" y="246227"/>
                              <a:pt x="41891" y="241927"/>
                            </a:cubicBezTo>
                            <a:lnTo>
                              <a:pt x="62656" y="184777"/>
                            </a:lnTo>
                            <a:lnTo>
                              <a:pt x="87802" y="178490"/>
                            </a:lnTo>
                            <a:cubicBezTo>
                              <a:pt x="98891" y="197326"/>
                              <a:pt x="117767" y="210270"/>
                              <a:pt x="139332" y="213828"/>
                            </a:cubicBezTo>
                            <a:lnTo>
                              <a:pt x="142856" y="212685"/>
                            </a:lnTo>
                            <a:lnTo>
                              <a:pt x="142856" y="133628"/>
                            </a:lnTo>
                            <a:cubicBezTo>
                              <a:pt x="142856" y="128367"/>
                              <a:pt x="147121" y="124103"/>
                              <a:pt x="152381" y="124103"/>
                            </a:cubicBezTo>
                            <a:cubicBezTo>
                              <a:pt x="157642" y="124103"/>
                              <a:pt x="161906" y="128367"/>
                              <a:pt x="161906" y="133628"/>
                            </a:cubicBezTo>
                            <a:lnTo>
                              <a:pt x="161906" y="212876"/>
                            </a:lnTo>
                            <a:lnTo>
                              <a:pt x="165431" y="214019"/>
                            </a:lnTo>
                            <a:cubicBezTo>
                              <a:pt x="187017" y="210511"/>
                              <a:pt x="205912" y="197554"/>
                              <a:pt x="216961" y="178681"/>
                            </a:cubicBezTo>
                            <a:lnTo>
                              <a:pt x="242107" y="184967"/>
                            </a:lnTo>
                            <a:lnTo>
                              <a:pt x="262967" y="242117"/>
                            </a:lnTo>
                            <a:cubicBezTo>
                              <a:pt x="264503" y="246421"/>
                              <a:pt x="268589" y="249285"/>
                              <a:pt x="273158" y="249261"/>
                            </a:cubicBezTo>
                            <a:cubicBezTo>
                              <a:pt x="274423" y="249224"/>
                              <a:pt x="275675" y="248999"/>
                              <a:pt x="276873" y="248594"/>
                            </a:cubicBezTo>
                            <a:cubicBezTo>
                              <a:pt x="282510" y="246497"/>
                              <a:pt x="285401" y="240247"/>
                              <a:pt x="283350" y="234593"/>
                            </a:cubicBezTo>
                            <a:lnTo>
                              <a:pt x="260204" y="171728"/>
                            </a:lnTo>
                            <a:cubicBezTo>
                              <a:pt x="258971" y="168311"/>
                              <a:pt x="256112" y="165737"/>
                              <a:pt x="252584" y="164870"/>
                            </a:cubicBezTo>
                            <a:lnTo>
                              <a:pt x="224771" y="157916"/>
                            </a:lnTo>
                            <a:cubicBezTo>
                              <a:pt x="226069" y="152389"/>
                              <a:pt x="226740" y="146734"/>
                              <a:pt x="226772" y="141057"/>
                            </a:cubicBezTo>
                            <a:cubicBezTo>
                              <a:pt x="226772" y="138581"/>
                              <a:pt x="226772" y="135723"/>
                              <a:pt x="226772" y="132485"/>
                            </a:cubicBezTo>
                            <a:lnTo>
                              <a:pt x="245822" y="132485"/>
                            </a:lnTo>
                            <a:lnTo>
                              <a:pt x="286970" y="173918"/>
                            </a:lnTo>
                            <a:cubicBezTo>
                              <a:pt x="290933" y="178419"/>
                              <a:pt x="297795" y="178854"/>
                              <a:pt x="302295" y="174891"/>
                            </a:cubicBezTo>
                            <a:cubicBezTo>
                              <a:pt x="306796" y="170927"/>
                              <a:pt x="307231" y="164067"/>
                              <a:pt x="303268" y="159566"/>
                            </a:cubicBezTo>
                            <a:cubicBezTo>
                              <a:pt x="302260" y="158422"/>
                              <a:pt x="301024" y="157503"/>
                              <a:pt x="299638" y="156869"/>
                            </a:cubicBezTo>
                            <a:close/>
                          </a:path>
                        </a:pathLst>
                      </a:custGeom>
                      <a:solidFill>
                        <a:srgbClr val="0069B8"/>
                      </a:solidFill>
                      <a:ln w="9525" cap="flat">
                        <a:noFill/>
                        <a:prstDash val="solid"/>
                        <a:miter/>
                      </a:ln>
                    </p:spPr>
                    <p:txBody>
                      <a:bodyPr rtlCol="0" anchor="ctr"/>
                      <a:lstStyle/>
                      <a:p>
                        <a:endParaRPr lang="ja-JP" altLang="en-US">
                          <a:solidFill>
                            <a:srgbClr val="0069B8"/>
                          </a:solidFill>
                          <a:latin typeface="BIZ UDPGothic" panose="020B0400000000000000" pitchFamily="34" charset="-128"/>
                        </a:endParaRPr>
                      </a:p>
                    </p:txBody>
                  </p:sp>
                  <p:sp>
                    <p:nvSpPr>
                      <p:cNvPr id="160" name="フリーフォーム: 図形 159">
                        <a:extLst>
                          <a:ext uri="{FF2B5EF4-FFF2-40B4-BE49-F238E27FC236}">
                            <a16:creationId xmlns:a16="http://schemas.microsoft.com/office/drawing/2014/main" id="{CF296394-6072-BC92-2753-BDA0E0827D25}"/>
                          </a:ext>
                        </a:extLst>
                      </p:cNvPr>
                      <p:cNvSpPr/>
                      <p:nvPr/>
                    </p:nvSpPr>
                    <p:spPr>
                      <a:xfrm>
                        <a:off x="3524002" y="1556803"/>
                        <a:ext cx="120460" cy="114040"/>
                      </a:xfrm>
                      <a:custGeom>
                        <a:avLst/>
                        <a:gdLst>
                          <a:gd name="connsiteX0" fmla="*/ 116452 w 120460"/>
                          <a:gd name="connsiteY0" fmla="*/ 13456 h 114040"/>
                          <a:gd name="connsiteX1" fmla="*/ 119786 w 120460"/>
                          <a:gd name="connsiteY1" fmla="*/ 3931 h 114040"/>
                          <a:gd name="connsiteX2" fmla="*/ 110261 w 120460"/>
                          <a:gd name="connsiteY2" fmla="*/ 693 h 114040"/>
                          <a:gd name="connsiteX3" fmla="*/ 87782 w 120460"/>
                          <a:gd name="connsiteY3" fmla="*/ 21076 h 114040"/>
                          <a:gd name="connsiteX4" fmla="*/ 78257 w 120460"/>
                          <a:gd name="connsiteY4" fmla="*/ 41460 h 114040"/>
                          <a:gd name="connsiteX5" fmla="*/ 42253 w 120460"/>
                          <a:gd name="connsiteY5" fmla="*/ 41460 h 114040"/>
                          <a:gd name="connsiteX6" fmla="*/ 32728 w 120460"/>
                          <a:gd name="connsiteY6" fmla="*/ 21076 h 114040"/>
                          <a:gd name="connsiteX7" fmla="*/ 10249 w 120460"/>
                          <a:gd name="connsiteY7" fmla="*/ 693 h 114040"/>
                          <a:gd name="connsiteX8" fmla="*/ 724 w 120460"/>
                          <a:gd name="connsiteY8" fmla="*/ 3931 h 114040"/>
                          <a:gd name="connsiteX9" fmla="*/ 3962 w 120460"/>
                          <a:gd name="connsiteY9" fmla="*/ 13456 h 114040"/>
                          <a:gd name="connsiteX10" fmla="*/ 20059 w 120460"/>
                          <a:gd name="connsiteY10" fmla="*/ 28315 h 114040"/>
                          <a:gd name="connsiteX11" fmla="*/ 28727 w 120460"/>
                          <a:gd name="connsiteY11" fmla="*/ 48318 h 114040"/>
                          <a:gd name="connsiteX12" fmla="*/ 2724 w 120460"/>
                          <a:gd name="connsiteY12" fmla="*/ 104515 h 114040"/>
                          <a:gd name="connsiteX13" fmla="*/ 3391 w 120460"/>
                          <a:gd name="connsiteY13" fmla="*/ 114040 h 114040"/>
                          <a:gd name="connsiteX14" fmla="*/ 116357 w 120460"/>
                          <a:gd name="connsiteY14" fmla="*/ 114040 h 114040"/>
                          <a:gd name="connsiteX15" fmla="*/ 117024 w 120460"/>
                          <a:gd name="connsiteY15" fmla="*/ 104515 h 114040"/>
                          <a:gd name="connsiteX16" fmla="*/ 91021 w 120460"/>
                          <a:gd name="connsiteY16" fmla="*/ 48699 h 114040"/>
                          <a:gd name="connsiteX17" fmla="*/ 99688 w 120460"/>
                          <a:gd name="connsiteY17" fmla="*/ 28696 h 114040"/>
                          <a:gd name="connsiteX18" fmla="*/ 116452 w 120460"/>
                          <a:gd name="connsiteY18" fmla="*/ 13456 h 11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0460" h="114040">
                            <a:moveTo>
                              <a:pt x="116452" y="13456"/>
                            </a:moveTo>
                            <a:cubicBezTo>
                              <a:pt x="119958" y="11707"/>
                              <a:pt x="121436" y="7485"/>
                              <a:pt x="119786" y="3931"/>
                            </a:cubicBezTo>
                            <a:cubicBezTo>
                              <a:pt x="117969" y="501"/>
                              <a:pt x="113793" y="-919"/>
                              <a:pt x="110261" y="693"/>
                            </a:cubicBezTo>
                            <a:cubicBezTo>
                              <a:pt x="101085" y="5361"/>
                              <a:pt x="93323" y="12399"/>
                              <a:pt x="87782" y="21076"/>
                            </a:cubicBezTo>
                            <a:cubicBezTo>
                              <a:pt x="83756" y="27439"/>
                              <a:pt x="80554" y="34288"/>
                              <a:pt x="78257" y="41460"/>
                            </a:cubicBezTo>
                            <a:cubicBezTo>
                              <a:pt x="66691" y="36887"/>
                              <a:pt x="53819" y="36887"/>
                              <a:pt x="42253" y="41460"/>
                            </a:cubicBezTo>
                            <a:cubicBezTo>
                              <a:pt x="40035" y="34258"/>
                              <a:pt x="36829" y="27398"/>
                              <a:pt x="32728" y="21076"/>
                            </a:cubicBezTo>
                            <a:cubicBezTo>
                              <a:pt x="27208" y="12380"/>
                              <a:pt x="19441" y="5337"/>
                              <a:pt x="10249" y="693"/>
                            </a:cubicBezTo>
                            <a:cubicBezTo>
                              <a:pt x="6720" y="-971"/>
                              <a:pt x="2507" y="461"/>
                              <a:pt x="724" y="3931"/>
                            </a:cubicBezTo>
                            <a:cubicBezTo>
                              <a:pt x="-995" y="7457"/>
                              <a:pt x="451" y="11708"/>
                              <a:pt x="3962" y="13456"/>
                            </a:cubicBezTo>
                            <a:cubicBezTo>
                              <a:pt x="10522" y="16935"/>
                              <a:pt x="16067" y="22054"/>
                              <a:pt x="20059" y="28315"/>
                            </a:cubicBezTo>
                            <a:cubicBezTo>
                              <a:pt x="24008" y="34471"/>
                              <a:pt x="26935" y="41226"/>
                              <a:pt x="28727" y="48318"/>
                            </a:cubicBezTo>
                            <a:cubicBezTo>
                              <a:pt x="11760" y="61962"/>
                              <a:pt x="2142" y="82751"/>
                              <a:pt x="2724" y="104515"/>
                            </a:cubicBezTo>
                            <a:cubicBezTo>
                              <a:pt x="2753" y="107700"/>
                              <a:pt x="2975" y="110882"/>
                              <a:pt x="3391" y="114040"/>
                            </a:cubicBezTo>
                            <a:lnTo>
                              <a:pt x="116357" y="114040"/>
                            </a:lnTo>
                            <a:cubicBezTo>
                              <a:pt x="116772" y="110882"/>
                              <a:pt x="116994" y="107700"/>
                              <a:pt x="117024" y="104515"/>
                            </a:cubicBezTo>
                            <a:cubicBezTo>
                              <a:pt x="117472" y="82886"/>
                              <a:pt x="107867" y="62271"/>
                              <a:pt x="91021" y="48699"/>
                            </a:cubicBezTo>
                            <a:cubicBezTo>
                              <a:pt x="92812" y="41607"/>
                              <a:pt x="95739" y="34852"/>
                              <a:pt x="99688" y="28696"/>
                            </a:cubicBezTo>
                            <a:cubicBezTo>
                              <a:pt x="103812" y="22208"/>
                              <a:pt x="109601" y="16944"/>
                              <a:pt x="116452" y="13456"/>
                            </a:cubicBezTo>
                            <a:close/>
                          </a:path>
                        </a:pathLst>
                      </a:custGeom>
                      <a:solidFill>
                        <a:srgbClr val="0069B8"/>
                      </a:solidFill>
                      <a:ln w="9525" cap="flat">
                        <a:noFill/>
                        <a:prstDash val="solid"/>
                        <a:miter/>
                      </a:ln>
                    </p:spPr>
                    <p:txBody>
                      <a:bodyPr rtlCol="0" anchor="ctr"/>
                      <a:lstStyle/>
                      <a:p>
                        <a:endParaRPr lang="ja-JP" altLang="en-US">
                          <a:solidFill>
                            <a:srgbClr val="0069B8"/>
                          </a:solidFill>
                          <a:latin typeface="BIZ UDPGothic" panose="020B0400000000000000" pitchFamily="34" charset="-128"/>
                        </a:endParaRPr>
                      </a:p>
                    </p:txBody>
                  </p:sp>
                </p:grpSp>
              </p:grpSp>
              <p:grpSp>
                <p:nvGrpSpPr>
                  <p:cNvPr id="167" name="グループ化 166">
                    <a:extLst>
                      <a:ext uri="{FF2B5EF4-FFF2-40B4-BE49-F238E27FC236}">
                        <a16:creationId xmlns:a16="http://schemas.microsoft.com/office/drawing/2014/main" id="{598CD5E9-2FB9-6DD1-140D-FB4B2448E351}"/>
                      </a:ext>
                    </a:extLst>
                  </p:cNvPr>
                  <p:cNvGrpSpPr>
                    <a:grpSpLocks noChangeAspect="1"/>
                  </p:cNvGrpSpPr>
                  <p:nvPr/>
                </p:nvGrpSpPr>
                <p:grpSpPr>
                  <a:xfrm>
                    <a:off x="4383021" y="3180927"/>
                    <a:ext cx="900000" cy="719715"/>
                    <a:chOff x="2953005" y="3314063"/>
                    <a:chExt cx="1421782" cy="1136982"/>
                  </a:xfrm>
                </p:grpSpPr>
                <p:pic>
                  <p:nvPicPr>
                    <p:cNvPr id="164" name="グラフィックス 163" descr="ビーカー 単色塗りつぶし">
                      <a:extLst>
                        <a:ext uri="{FF2B5EF4-FFF2-40B4-BE49-F238E27FC236}">
                          <a16:creationId xmlns:a16="http://schemas.microsoft.com/office/drawing/2014/main" id="{27C76195-D59B-DA5A-952D-5DD4B3D3864C}"/>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2953005" y="3536644"/>
                      <a:ext cx="914400" cy="914401"/>
                    </a:xfrm>
                    <a:prstGeom prst="rect">
                      <a:avLst/>
                    </a:prstGeom>
                  </p:spPr>
                </p:pic>
                <p:pic>
                  <p:nvPicPr>
                    <p:cNvPr id="166" name="グラフィックス 165" descr="フラスコ 単色塗りつぶし">
                      <a:extLst>
                        <a:ext uri="{FF2B5EF4-FFF2-40B4-BE49-F238E27FC236}">
                          <a16:creationId xmlns:a16="http://schemas.microsoft.com/office/drawing/2014/main" id="{90A768DF-75AE-79BC-97B5-CA4E440AA3F2}"/>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3460387" y="3314063"/>
                      <a:ext cx="914400" cy="914400"/>
                    </a:xfrm>
                    <a:prstGeom prst="rect">
                      <a:avLst/>
                    </a:prstGeom>
                  </p:spPr>
                </p:pic>
              </p:grpSp>
              <p:grpSp>
                <p:nvGrpSpPr>
                  <p:cNvPr id="177" name="グループ化 176">
                    <a:extLst>
                      <a:ext uri="{FF2B5EF4-FFF2-40B4-BE49-F238E27FC236}">
                        <a16:creationId xmlns:a16="http://schemas.microsoft.com/office/drawing/2014/main" id="{20388644-C7DD-0808-E125-3316D76C3068}"/>
                      </a:ext>
                    </a:extLst>
                  </p:cNvPr>
                  <p:cNvGrpSpPr>
                    <a:grpSpLocks noChangeAspect="1"/>
                  </p:cNvGrpSpPr>
                  <p:nvPr/>
                </p:nvGrpSpPr>
                <p:grpSpPr>
                  <a:xfrm>
                    <a:off x="4083551" y="1563352"/>
                    <a:ext cx="432000" cy="432000"/>
                    <a:chOff x="3972690" y="1522332"/>
                    <a:chExt cx="603604" cy="603604"/>
                  </a:xfrm>
                </p:grpSpPr>
                <p:sp>
                  <p:nvSpPr>
                    <p:cNvPr id="171" name="フリーフォーム: 図形 170">
                      <a:extLst>
                        <a:ext uri="{FF2B5EF4-FFF2-40B4-BE49-F238E27FC236}">
                          <a16:creationId xmlns:a16="http://schemas.microsoft.com/office/drawing/2014/main" id="{4649D9D4-F527-51FD-E3AD-F79A080A873D}"/>
                        </a:ext>
                      </a:extLst>
                    </p:cNvPr>
                    <p:cNvSpPr/>
                    <p:nvPr/>
                  </p:nvSpPr>
                  <p:spPr>
                    <a:xfrm>
                      <a:off x="3972690" y="1522332"/>
                      <a:ext cx="603604" cy="603604"/>
                    </a:xfrm>
                    <a:custGeom>
                      <a:avLst/>
                      <a:gdLst>
                        <a:gd name="connsiteX0" fmla="*/ 0 w 603604"/>
                        <a:gd name="connsiteY0" fmla="*/ 550345 h 603604"/>
                        <a:gd name="connsiteX1" fmla="*/ 550345 w 603604"/>
                        <a:gd name="connsiteY1" fmla="*/ 550345 h 603604"/>
                        <a:gd name="connsiteX2" fmla="*/ 550345 w 603604"/>
                        <a:gd name="connsiteY2" fmla="*/ 0 h 603604"/>
                        <a:gd name="connsiteX3" fmla="*/ 603604 w 603604"/>
                        <a:gd name="connsiteY3" fmla="*/ 0 h 603604"/>
                        <a:gd name="connsiteX4" fmla="*/ 603604 w 603604"/>
                        <a:gd name="connsiteY4" fmla="*/ 603604 h 603604"/>
                        <a:gd name="connsiteX5" fmla="*/ 0 w 603604"/>
                        <a:gd name="connsiteY5" fmla="*/ 603604 h 603604"/>
                        <a:gd name="connsiteX6" fmla="*/ 0 w 603604"/>
                        <a:gd name="connsiteY6" fmla="*/ 550345 h 603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604" h="603604">
                          <a:moveTo>
                            <a:pt x="0" y="550345"/>
                          </a:moveTo>
                          <a:lnTo>
                            <a:pt x="550345" y="550345"/>
                          </a:lnTo>
                          <a:lnTo>
                            <a:pt x="550345" y="0"/>
                          </a:lnTo>
                          <a:lnTo>
                            <a:pt x="603604" y="0"/>
                          </a:lnTo>
                          <a:lnTo>
                            <a:pt x="603604" y="603604"/>
                          </a:lnTo>
                          <a:lnTo>
                            <a:pt x="0" y="603604"/>
                          </a:lnTo>
                          <a:lnTo>
                            <a:pt x="0" y="550345"/>
                          </a:lnTo>
                          <a:close/>
                        </a:path>
                      </a:pathLst>
                    </a:custGeom>
                    <a:solidFill>
                      <a:schemeClr val="tx1">
                        <a:lumMod val="75000"/>
                        <a:lumOff val="25000"/>
                      </a:schemeClr>
                    </a:solidFill>
                    <a:ln w="8830" cap="flat">
                      <a:noFill/>
                      <a:prstDash val="solid"/>
                      <a:miter/>
                    </a:ln>
                  </p:spPr>
                  <p:txBody>
                    <a:bodyPr rtlCol="0" anchor="ctr"/>
                    <a:lstStyle/>
                    <a:p>
                      <a:endParaRPr lang="ja-JP" altLang="en-US">
                        <a:latin typeface="BIZ UDPGothic" panose="020B0400000000000000" pitchFamily="34" charset="-128"/>
                      </a:endParaRPr>
                    </a:p>
                  </p:txBody>
                </p:sp>
                <p:sp>
                  <p:nvSpPr>
                    <p:cNvPr id="172" name="フリーフォーム: 図形 171">
                      <a:extLst>
                        <a:ext uri="{FF2B5EF4-FFF2-40B4-BE49-F238E27FC236}">
                          <a16:creationId xmlns:a16="http://schemas.microsoft.com/office/drawing/2014/main" id="{9B53C925-4397-CF75-3AC9-3A2F04A9BE6A}"/>
                        </a:ext>
                      </a:extLst>
                    </p:cNvPr>
                    <p:cNvSpPr/>
                    <p:nvPr/>
                  </p:nvSpPr>
                  <p:spPr>
                    <a:xfrm>
                      <a:off x="4381012" y="1948396"/>
                      <a:ext cx="88765" cy="71012"/>
                    </a:xfrm>
                    <a:custGeom>
                      <a:avLst/>
                      <a:gdLst>
                        <a:gd name="connsiteX0" fmla="*/ 0 w 88765"/>
                        <a:gd name="connsiteY0" fmla="*/ 0 h 71012"/>
                        <a:gd name="connsiteX1" fmla="*/ 88765 w 88765"/>
                        <a:gd name="connsiteY1" fmla="*/ 0 h 71012"/>
                        <a:gd name="connsiteX2" fmla="*/ 88765 w 88765"/>
                        <a:gd name="connsiteY2" fmla="*/ 71012 h 71012"/>
                        <a:gd name="connsiteX3" fmla="*/ 0 w 88765"/>
                        <a:gd name="connsiteY3" fmla="*/ 71012 h 71012"/>
                      </a:gdLst>
                      <a:ahLst/>
                      <a:cxnLst>
                        <a:cxn ang="0">
                          <a:pos x="connsiteX0" y="connsiteY0"/>
                        </a:cxn>
                        <a:cxn ang="0">
                          <a:pos x="connsiteX1" y="connsiteY1"/>
                        </a:cxn>
                        <a:cxn ang="0">
                          <a:pos x="connsiteX2" y="connsiteY2"/>
                        </a:cxn>
                        <a:cxn ang="0">
                          <a:pos x="connsiteX3" y="connsiteY3"/>
                        </a:cxn>
                      </a:cxnLst>
                      <a:rect l="l" t="t" r="r" b="b"/>
                      <a:pathLst>
                        <a:path w="88765" h="71012">
                          <a:moveTo>
                            <a:pt x="0" y="0"/>
                          </a:moveTo>
                          <a:lnTo>
                            <a:pt x="88765" y="0"/>
                          </a:lnTo>
                          <a:lnTo>
                            <a:pt x="88765" y="71012"/>
                          </a:lnTo>
                          <a:lnTo>
                            <a:pt x="0" y="71012"/>
                          </a:lnTo>
                          <a:close/>
                        </a:path>
                      </a:pathLst>
                    </a:custGeom>
                    <a:solidFill>
                      <a:srgbClr val="0069B8"/>
                    </a:solidFill>
                    <a:ln w="8830" cap="flat">
                      <a:noFill/>
                      <a:prstDash val="solid"/>
                      <a:miter/>
                    </a:ln>
                  </p:spPr>
                  <p:txBody>
                    <a:bodyPr rtlCol="0" anchor="ctr"/>
                    <a:lstStyle/>
                    <a:p>
                      <a:endParaRPr lang="ja-JP" altLang="en-US">
                        <a:latin typeface="BIZ UDPGothic" panose="020B0400000000000000" pitchFamily="34" charset="-128"/>
                      </a:endParaRPr>
                    </a:p>
                  </p:txBody>
                </p:sp>
                <p:sp>
                  <p:nvSpPr>
                    <p:cNvPr id="173" name="フリーフォーム: 図形 172">
                      <a:extLst>
                        <a:ext uri="{FF2B5EF4-FFF2-40B4-BE49-F238E27FC236}">
                          <a16:creationId xmlns:a16="http://schemas.microsoft.com/office/drawing/2014/main" id="{033DB3C8-3CF8-9D08-A11C-8C7C09DE96DB}"/>
                        </a:ext>
                      </a:extLst>
                    </p:cNvPr>
                    <p:cNvSpPr/>
                    <p:nvPr/>
                  </p:nvSpPr>
                  <p:spPr>
                    <a:xfrm>
                      <a:off x="4256740" y="1886261"/>
                      <a:ext cx="88765" cy="133147"/>
                    </a:xfrm>
                    <a:custGeom>
                      <a:avLst/>
                      <a:gdLst>
                        <a:gd name="connsiteX0" fmla="*/ 0 w 88765"/>
                        <a:gd name="connsiteY0" fmla="*/ 0 h 133147"/>
                        <a:gd name="connsiteX1" fmla="*/ 88765 w 88765"/>
                        <a:gd name="connsiteY1" fmla="*/ 0 h 133147"/>
                        <a:gd name="connsiteX2" fmla="*/ 88765 w 88765"/>
                        <a:gd name="connsiteY2" fmla="*/ 133148 h 133147"/>
                        <a:gd name="connsiteX3" fmla="*/ 0 w 88765"/>
                        <a:gd name="connsiteY3" fmla="*/ 133148 h 133147"/>
                      </a:gdLst>
                      <a:ahLst/>
                      <a:cxnLst>
                        <a:cxn ang="0">
                          <a:pos x="connsiteX0" y="connsiteY0"/>
                        </a:cxn>
                        <a:cxn ang="0">
                          <a:pos x="connsiteX1" y="connsiteY1"/>
                        </a:cxn>
                        <a:cxn ang="0">
                          <a:pos x="connsiteX2" y="connsiteY2"/>
                        </a:cxn>
                        <a:cxn ang="0">
                          <a:pos x="connsiteX3" y="connsiteY3"/>
                        </a:cxn>
                      </a:cxnLst>
                      <a:rect l="l" t="t" r="r" b="b"/>
                      <a:pathLst>
                        <a:path w="88765" h="133147">
                          <a:moveTo>
                            <a:pt x="0" y="0"/>
                          </a:moveTo>
                          <a:lnTo>
                            <a:pt x="88765" y="0"/>
                          </a:lnTo>
                          <a:lnTo>
                            <a:pt x="88765" y="133148"/>
                          </a:lnTo>
                          <a:lnTo>
                            <a:pt x="0" y="133148"/>
                          </a:lnTo>
                          <a:close/>
                        </a:path>
                      </a:pathLst>
                    </a:custGeom>
                    <a:solidFill>
                      <a:srgbClr val="0069B8"/>
                    </a:solidFill>
                    <a:ln w="8830" cap="flat">
                      <a:noFill/>
                      <a:prstDash val="solid"/>
                      <a:miter/>
                    </a:ln>
                  </p:spPr>
                  <p:txBody>
                    <a:bodyPr rtlCol="0" anchor="ctr"/>
                    <a:lstStyle/>
                    <a:p>
                      <a:endParaRPr lang="ja-JP" altLang="en-US">
                        <a:latin typeface="BIZ UDPGothic" panose="020B0400000000000000" pitchFamily="34" charset="-128"/>
                      </a:endParaRPr>
                    </a:p>
                  </p:txBody>
                </p:sp>
                <p:sp>
                  <p:nvSpPr>
                    <p:cNvPr id="174" name="フリーフォーム: 図形 173">
                      <a:extLst>
                        <a:ext uri="{FF2B5EF4-FFF2-40B4-BE49-F238E27FC236}">
                          <a16:creationId xmlns:a16="http://schemas.microsoft.com/office/drawing/2014/main" id="{C0DC64B9-B968-96EA-45DA-EABB487B1979}"/>
                        </a:ext>
                      </a:extLst>
                    </p:cNvPr>
                    <p:cNvSpPr/>
                    <p:nvPr/>
                  </p:nvSpPr>
                  <p:spPr>
                    <a:xfrm>
                      <a:off x="4132469" y="1815248"/>
                      <a:ext cx="88765" cy="204160"/>
                    </a:xfrm>
                    <a:custGeom>
                      <a:avLst/>
                      <a:gdLst>
                        <a:gd name="connsiteX0" fmla="*/ 0 w 88765"/>
                        <a:gd name="connsiteY0" fmla="*/ 0 h 204160"/>
                        <a:gd name="connsiteX1" fmla="*/ 88765 w 88765"/>
                        <a:gd name="connsiteY1" fmla="*/ 0 h 204160"/>
                        <a:gd name="connsiteX2" fmla="*/ 88765 w 88765"/>
                        <a:gd name="connsiteY2" fmla="*/ 204160 h 204160"/>
                        <a:gd name="connsiteX3" fmla="*/ 0 w 88765"/>
                        <a:gd name="connsiteY3" fmla="*/ 204160 h 204160"/>
                      </a:gdLst>
                      <a:ahLst/>
                      <a:cxnLst>
                        <a:cxn ang="0">
                          <a:pos x="connsiteX0" y="connsiteY0"/>
                        </a:cxn>
                        <a:cxn ang="0">
                          <a:pos x="connsiteX1" y="connsiteY1"/>
                        </a:cxn>
                        <a:cxn ang="0">
                          <a:pos x="connsiteX2" y="connsiteY2"/>
                        </a:cxn>
                        <a:cxn ang="0">
                          <a:pos x="connsiteX3" y="connsiteY3"/>
                        </a:cxn>
                      </a:cxnLst>
                      <a:rect l="l" t="t" r="r" b="b"/>
                      <a:pathLst>
                        <a:path w="88765" h="204160">
                          <a:moveTo>
                            <a:pt x="0" y="0"/>
                          </a:moveTo>
                          <a:lnTo>
                            <a:pt x="88765" y="0"/>
                          </a:lnTo>
                          <a:lnTo>
                            <a:pt x="88765" y="204160"/>
                          </a:lnTo>
                          <a:lnTo>
                            <a:pt x="0" y="204160"/>
                          </a:lnTo>
                          <a:close/>
                        </a:path>
                      </a:pathLst>
                    </a:custGeom>
                    <a:solidFill>
                      <a:srgbClr val="0069B8"/>
                    </a:solidFill>
                    <a:ln w="8830" cap="flat">
                      <a:noFill/>
                      <a:prstDash val="solid"/>
                      <a:miter/>
                    </a:ln>
                  </p:spPr>
                  <p:txBody>
                    <a:bodyPr rtlCol="0" anchor="ctr"/>
                    <a:lstStyle/>
                    <a:p>
                      <a:endParaRPr lang="ja-JP" altLang="en-US">
                        <a:latin typeface="BIZ UDPGothic" panose="020B0400000000000000" pitchFamily="34" charset="-128"/>
                      </a:endParaRPr>
                    </a:p>
                  </p:txBody>
                </p:sp>
                <p:sp>
                  <p:nvSpPr>
                    <p:cNvPr id="175" name="フリーフォーム: 図形 174">
                      <a:extLst>
                        <a:ext uri="{FF2B5EF4-FFF2-40B4-BE49-F238E27FC236}">
                          <a16:creationId xmlns:a16="http://schemas.microsoft.com/office/drawing/2014/main" id="{60F3C89A-E39A-C0C9-EC51-F5E9A14A41CE}"/>
                        </a:ext>
                      </a:extLst>
                    </p:cNvPr>
                    <p:cNvSpPr/>
                    <p:nvPr/>
                  </p:nvSpPr>
                  <p:spPr>
                    <a:xfrm>
                      <a:off x="4008197" y="1886261"/>
                      <a:ext cx="88765" cy="133147"/>
                    </a:xfrm>
                    <a:custGeom>
                      <a:avLst/>
                      <a:gdLst>
                        <a:gd name="connsiteX0" fmla="*/ 0 w 88765"/>
                        <a:gd name="connsiteY0" fmla="*/ 0 h 133147"/>
                        <a:gd name="connsiteX1" fmla="*/ 88765 w 88765"/>
                        <a:gd name="connsiteY1" fmla="*/ 0 h 133147"/>
                        <a:gd name="connsiteX2" fmla="*/ 88765 w 88765"/>
                        <a:gd name="connsiteY2" fmla="*/ 133148 h 133147"/>
                        <a:gd name="connsiteX3" fmla="*/ 0 w 88765"/>
                        <a:gd name="connsiteY3" fmla="*/ 133148 h 133147"/>
                      </a:gdLst>
                      <a:ahLst/>
                      <a:cxnLst>
                        <a:cxn ang="0">
                          <a:pos x="connsiteX0" y="connsiteY0"/>
                        </a:cxn>
                        <a:cxn ang="0">
                          <a:pos x="connsiteX1" y="connsiteY1"/>
                        </a:cxn>
                        <a:cxn ang="0">
                          <a:pos x="connsiteX2" y="connsiteY2"/>
                        </a:cxn>
                        <a:cxn ang="0">
                          <a:pos x="connsiteX3" y="connsiteY3"/>
                        </a:cxn>
                      </a:cxnLst>
                      <a:rect l="l" t="t" r="r" b="b"/>
                      <a:pathLst>
                        <a:path w="88765" h="133147">
                          <a:moveTo>
                            <a:pt x="0" y="0"/>
                          </a:moveTo>
                          <a:lnTo>
                            <a:pt x="88765" y="0"/>
                          </a:lnTo>
                          <a:lnTo>
                            <a:pt x="88765" y="133148"/>
                          </a:lnTo>
                          <a:lnTo>
                            <a:pt x="0" y="133148"/>
                          </a:lnTo>
                          <a:close/>
                        </a:path>
                      </a:pathLst>
                    </a:custGeom>
                    <a:solidFill>
                      <a:srgbClr val="0069B8"/>
                    </a:solidFill>
                    <a:ln w="8830" cap="flat">
                      <a:noFill/>
                      <a:prstDash val="solid"/>
                      <a:miter/>
                    </a:ln>
                  </p:spPr>
                  <p:txBody>
                    <a:bodyPr rtlCol="0" anchor="ctr"/>
                    <a:lstStyle/>
                    <a:p>
                      <a:endParaRPr lang="ja-JP" altLang="en-US">
                        <a:latin typeface="BIZ UDPGothic" panose="020B0400000000000000" pitchFamily="34" charset="-128"/>
                      </a:endParaRPr>
                    </a:p>
                  </p:txBody>
                </p:sp>
                <p:sp>
                  <p:nvSpPr>
                    <p:cNvPr id="176" name="フリーフォーム: 図形 175">
                      <a:extLst>
                        <a:ext uri="{FF2B5EF4-FFF2-40B4-BE49-F238E27FC236}">
                          <a16:creationId xmlns:a16="http://schemas.microsoft.com/office/drawing/2014/main" id="{4E3A09D2-E28C-9886-759B-BEC6D4F5AD02}"/>
                        </a:ext>
                      </a:extLst>
                    </p:cNvPr>
                    <p:cNvSpPr/>
                    <p:nvPr/>
                  </p:nvSpPr>
                  <p:spPr>
                    <a:xfrm>
                      <a:off x="4221643" y="1557761"/>
                      <a:ext cx="256705" cy="266303"/>
                    </a:xfrm>
                    <a:custGeom>
                      <a:avLst/>
                      <a:gdLst>
                        <a:gd name="connsiteX0" fmla="*/ 16292 w 256705"/>
                        <a:gd name="connsiteY0" fmla="*/ 102876 h 266303"/>
                        <a:gd name="connsiteX1" fmla="*/ 49451 w 256705"/>
                        <a:gd name="connsiteY1" fmla="*/ 113931 h 266303"/>
                        <a:gd name="connsiteX2" fmla="*/ 49717 w 256705"/>
                        <a:gd name="connsiteY2" fmla="*/ 134824 h 266303"/>
                        <a:gd name="connsiteX3" fmla="*/ 24863 w 256705"/>
                        <a:gd name="connsiteY3" fmla="*/ 142536 h 266303"/>
                        <a:gd name="connsiteX4" fmla="*/ 1423 w 256705"/>
                        <a:gd name="connsiteY4" fmla="*/ 152020 h 266303"/>
                        <a:gd name="connsiteX5" fmla="*/ 10906 w 256705"/>
                        <a:gd name="connsiteY5" fmla="*/ 175460 h 266303"/>
                        <a:gd name="connsiteX6" fmla="*/ 33479 w 256705"/>
                        <a:gd name="connsiteY6" fmla="*/ 167745 h 266303"/>
                        <a:gd name="connsiteX7" fmla="*/ 57687 w 256705"/>
                        <a:gd name="connsiteY7" fmla="*/ 160232 h 266303"/>
                        <a:gd name="connsiteX8" fmla="*/ 76216 w 256705"/>
                        <a:gd name="connsiteY8" fmla="*/ 184183 h 266303"/>
                        <a:gd name="connsiteX9" fmla="*/ 56444 w 256705"/>
                        <a:gd name="connsiteY9" fmla="*/ 215263 h 266303"/>
                        <a:gd name="connsiteX10" fmla="*/ 44071 w 256705"/>
                        <a:gd name="connsiteY10" fmla="*/ 237529 h 266303"/>
                        <a:gd name="connsiteX11" fmla="*/ 66337 w 256705"/>
                        <a:gd name="connsiteY11" fmla="*/ 249903 h 266303"/>
                        <a:gd name="connsiteX12" fmla="*/ 79095 w 256705"/>
                        <a:gd name="connsiteY12" fmla="*/ 229269 h 266303"/>
                        <a:gd name="connsiteX13" fmla="*/ 98724 w 256705"/>
                        <a:gd name="connsiteY13" fmla="*/ 198422 h 266303"/>
                        <a:gd name="connsiteX14" fmla="*/ 129916 w 256705"/>
                        <a:gd name="connsiteY14" fmla="*/ 204688 h 266303"/>
                        <a:gd name="connsiteX15" fmla="*/ 136672 w 256705"/>
                        <a:gd name="connsiteY15" fmla="*/ 229010 h 266303"/>
                        <a:gd name="connsiteX16" fmla="*/ 139357 w 256705"/>
                        <a:gd name="connsiteY16" fmla="*/ 260951 h 266303"/>
                        <a:gd name="connsiteX17" fmla="*/ 171298 w 256705"/>
                        <a:gd name="connsiteY17" fmla="*/ 258265 h 266303"/>
                        <a:gd name="connsiteX18" fmla="*/ 168613 w 256705"/>
                        <a:gd name="connsiteY18" fmla="*/ 226324 h 266303"/>
                        <a:gd name="connsiteX19" fmla="*/ 162542 w 256705"/>
                        <a:gd name="connsiteY19" fmla="*/ 222649 h 266303"/>
                        <a:gd name="connsiteX20" fmla="*/ 156323 w 256705"/>
                        <a:gd name="connsiteY20" fmla="*/ 200257 h 266303"/>
                        <a:gd name="connsiteX21" fmla="*/ 182686 w 256705"/>
                        <a:gd name="connsiteY21" fmla="*/ 185230 h 266303"/>
                        <a:gd name="connsiteX22" fmla="*/ 214553 w 256705"/>
                        <a:gd name="connsiteY22" fmla="*/ 208875 h 266303"/>
                        <a:gd name="connsiteX23" fmla="*/ 234945 w 256705"/>
                        <a:gd name="connsiteY23" fmla="*/ 227335 h 266303"/>
                        <a:gd name="connsiteX24" fmla="*/ 253405 w 256705"/>
                        <a:gd name="connsiteY24" fmla="*/ 206943 h 266303"/>
                        <a:gd name="connsiteX25" fmla="*/ 233944 w 256705"/>
                        <a:gd name="connsiteY25" fmla="*/ 188459 h 266303"/>
                        <a:gd name="connsiteX26" fmla="*/ 231985 w 256705"/>
                        <a:gd name="connsiteY26" fmla="*/ 188657 h 266303"/>
                        <a:gd name="connsiteX27" fmla="*/ 199835 w 256705"/>
                        <a:gd name="connsiteY27" fmla="*/ 164803 h 266303"/>
                        <a:gd name="connsiteX28" fmla="*/ 209657 w 256705"/>
                        <a:gd name="connsiteY28" fmla="*/ 139239 h 266303"/>
                        <a:gd name="connsiteX29" fmla="*/ 227395 w 256705"/>
                        <a:gd name="connsiteY29" fmla="*/ 138762 h 266303"/>
                        <a:gd name="connsiteX30" fmla="*/ 252524 w 256705"/>
                        <a:gd name="connsiteY30" fmla="*/ 136581 h 266303"/>
                        <a:gd name="connsiteX31" fmla="*/ 250344 w 256705"/>
                        <a:gd name="connsiteY31" fmla="*/ 111452 h 266303"/>
                        <a:gd name="connsiteX32" fmla="*/ 226622 w 256705"/>
                        <a:gd name="connsiteY32" fmla="*/ 112141 h 266303"/>
                        <a:gd name="connsiteX33" fmla="*/ 210391 w 256705"/>
                        <a:gd name="connsiteY33" fmla="*/ 112579 h 266303"/>
                        <a:gd name="connsiteX34" fmla="*/ 194276 w 256705"/>
                        <a:gd name="connsiteY34" fmla="*/ 74009 h 266303"/>
                        <a:gd name="connsiteX35" fmla="*/ 211536 w 256705"/>
                        <a:gd name="connsiteY35" fmla="*/ 55180 h 266303"/>
                        <a:gd name="connsiteX36" fmla="*/ 212837 w 256705"/>
                        <a:gd name="connsiteY36" fmla="*/ 55311 h 266303"/>
                        <a:gd name="connsiteX37" fmla="*/ 233946 w 256705"/>
                        <a:gd name="connsiteY37" fmla="*/ 34202 h 266303"/>
                        <a:gd name="connsiteX38" fmla="*/ 212837 w 256705"/>
                        <a:gd name="connsiteY38" fmla="*/ 13092 h 266303"/>
                        <a:gd name="connsiteX39" fmla="*/ 191728 w 256705"/>
                        <a:gd name="connsiteY39" fmla="*/ 34202 h 266303"/>
                        <a:gd name="connsiteX40" fmla="*/ 191728 w 256705"/>
                        <a:gd name="connsiteY40" fmla="*/ 34203 h 266303"/>
                        <a:gd name="connsiteX41" fmla="*/ 192016 w 256705"/>
                        <a:gd name="connsiteY41" fmla="*/ 37060 h 266303"/>
                        <a:gd name="connsiteX42" fmla="*/ 174817 w 256705"/>
                        <a:gd name="connsiteY42" fmla="*/ 55820 h 266303"/>
                        <a:gd name="connsiteX43" fmla="*/ 143829 w 256705"/>
                        <a:gd name="connsiteY43" fmla="*/ 43581 h 266303"/>
                        <a:gd name="connsiteX44" fmla="*/ 144386 w 256705"/>
                        <a:gd name="connsiteY44" fmla="*/ 26300 h 266303"/>
                        <a:gd name="connsiteX45" fmla="*/ 147886 w 256705"/>
                        <a:gd name="connsiteY45" fmla="*/ 16342 h 266303"/>
                        <a:gd name="connsiteX46" fmla="*/ 131753 w 256705"/>
                        <a:gd name="connsiteY46" fmla="*/ 0 h 266303"/>
                        <a:gd name="connsiteX47" fmla="*/ 115412 w 256705"/>
                        <a:gd name="connsiteY47" fmla="*/ 16133 h 266303"/>
                        <a:gd name="connsiteX48" fmla="*/ 117795 w 256705"/>
                        <a:gd name="connsiteY48" fmla="*/ 24707 h 266303"/>
                        <a:gd name="connsiteX49" fmla="*/ 117191 w 256705"/>
                        <a:gd name="connsiteY49" fmla="*/ 43431 h 266303"/>
                        <a:gd name="connsiteX50" fmla="*/ 87166 w 256705"/>
                        <a:gd name="connsiteY50" fmla="*/ 54646 h 266303"/>
                        <a:gd name="connsiteX51" fmla="*/ 61492 w 256705"/>
                        <a:gd name="connsiteY51" fmla="*/ 24510 h 266303"/>
                        <a:gd name="connsiteX52" fmla="*/ 43936 w 256705"/>
                        <a:gd name="connsiteY52" fmla="*/ 435 h 266303"/>
                        <a:gd name="connsiteX53" fmla="*/ 19861 w 256705"/>
                        <a:gd name="connsiteY53" fmla="*/ 17991 h 266303"/>
                        <a:gd name="connsiteX54" fmla="*/ 37417 w 256705"/>
                        <a:gd name="connsiteY54" fmla="*/ 42066 h 266303"/>
                        <a:gd name="connsiteX55" fmla="*/ 40718 w 256705"/>
                        <a:gd name="connsiteY55" fmla="*/ 42320 h 266303"/>
                        <a:gd name="connsiteX56" fmla="*/ 41614 w 256705"/>
                        <a:gd name="connsiteY56" fmla="*/ 42231 h 266303"/>
                        <a:gd name="connsiteX57" fmla="*/ 67135 w 256705"/>
                        <a:gd name="connsiteY57" fmla="*/ 72190 h 266303"/>
                        <a:gd name="connsiteX58" fmla="*/ 56927 w 256705"/>
                        <a:gd name="connsiteY58" fmla="*/ 88358 h 266303"/>
                        <a:gd name="connsiteX59" fmla="*/ 24357 w 256705"/>
                        <a:gd name="connsiteY59" fmla="*/ 77501 h 266303"/>
                        <a:gd name="connsiteX60" fmla="*/ 3765 w 256705"/>
                        <a:gd name="connsiteY60" fmla="*/ 78799 h 266303"/>
                        <a:gd name="connsiteX61" fmla="*/ 5063 w 256705"/>
                        <a:gd name="connsiteY61" fmla="*/ 99391 h 266303"/>
                        <a:gd name="connsiteX62" fmla="*/ 14738 w 256705"/>
                        <a:gd name="connsiteY62" fmla="*/ 103036 h 266303"/>
                        <a:gd name="connsiteX63" fmla="*/ 16292 w 256705"/>
                        <a:gd name="connsiteY63" fmla="*/ 102876 h 266303"/>
                        <a:gd name="connsiteX64" fmla="*/ 126777 w 256705"/>
                        <a:gd name="connsiteY64" fmla="*/ 152733 h 266303"/>
                        <a:gd name="connsiteX65" fmla="*/ 136521 w 256705"/>
                        <a:gd name="connsiteY65" fmla="*/ 142991 h 266303"/>
                        <a:gd name="connsiteX66" fmla="*/ 146263 w 256705"/>
                        <a:gd name="connsiteY66" fmla="*/ 152734 h 266303"/>
                        <a:gd name="connsiteX67" fmla="*/ 136520 w 256705"/>
                        <a:gd name="connsiteY67" fmla="*/ 162476 h 266303"/>
                        <a:gd name="connsiteX68" fmla="*/ 126777 w 256705"/>
                        <a:gd name="connsiteY68" fmla="*/ 152733 h 266303"/>
                        <a:gd name="connsiteX69" fmla="*/ 126777 w 256705"/>
                        <a:gd name="connsiteY69" fmla="*/ 152733 h 266303"/>
                        <a:gd name="connsiteX70" fmla="*/ 104045 w 256705"/>
                        <a:gd name="connsiteY70" fmla="*/ 108894 h 266303"/>
                        <a:gd name="connsiteX71" fmla="*/ 115412 w 256705"/>
                        <a:gd name="connsiteY71" fmla="*/ 97537 h 266303"/>
                        <a:gd name="connsiteX72" fmla="*/ 126769 w 256705"/>
                        <a:gd name="connsiteY72" fmla="*/ 108903 h 266303"/>
                        <a:gd name="connsiteX73" fmla="*/ 115407 w 256705"/>
                        <a:gd name="connsiteY73" fmla="*/ 120260 h 266303"/>
                        <a:gd name="connsiteX74" fmla="*/ 104045 w 256705"/>
                        <a:gd name="connsiteY74" fmla="*/ 108894 h 266303"/>
                        <a:gd name="connsiteX75" fmla="*/ 84559 w 256705"/>
                        <a:gd name="connsiteY75" fmla="*/ 151112 h 266303"/>
                        <a:gd name="connsiteX76" fmla="*/ 95921 w 256705"/>
                        <a:gd name="connsiteY76" fmla="*/ 139750 h 266303"/>
                        <a:gd name="connsiteX77" fmla="*/ 107283 w 256705"/>
                        <a:gd name="connsiteY77" fmla="*/ 151112 h 266303"/>
                        <a:gd name="connsiteX78" fmla="*/ 95926 w 256705"/>
                        <a:gd name="connsiteY78" fmla="*/ 162474 h 266303"/>
                        <a:gd name="connsiteX79" fmla="*/ 84559 w 256705"/>
                        <a:gd name="connsiteY79" fmla="*/ 151116 h 266303"/>
                        <a:gd name="connsiteX80" fmla="*/ 84559 w 256705"/>
                        <a:gd name="connsiteY80" fmla="*/ 151110 h 266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56705" h="266303">
                          <a:moveTo>
                            <a:pt x="16292" y="102876"/>
                          </a:moveTo>
                          <a:lnTo>
                            <a:pt x="49451" y="113931"/>
                          </a:lnTo>
                          <a:cubicBezTo>
                            <a:pt x="48551" y="120873"/>
                            <a:pt x="48641" y="127908"/>
                            <a:pt x="49717" y="134824"/>
                          </a:cubicBezTo>
                          <a:lnTo>
                            <a:pt x="24863" y="142536"/>
                          </a:lnTo>
                          <a:cubicBezTo>
                            <a:pt x="15772" y="138682"/>
                            <a:pt x="5277" y="142928"/>
                            <a:pt x="1423" y="152020"/>
                          </a:cubicBezTo>
                          <a:cubicBezTo>
                            <a:pt x="-2431" y="161111"/>
                            <a:pt x="1814" y="171606"/>
                            <a:pt x="10906" y="175460"/>
                          </a:cubicBezTo>
                          <a:cubicBezTo>
                            <a:pt x="19297" y="179017"/>
                            <a:pt x="29020" y="175694"/>
                            <a:pt x="33479" y="167745"/>
                          </a:cubicBezTo>
                          <a:lnTo>
                            <a:pt x="57687" y="160232"/>
                          </a:lnTo>
                          <a:cubicBezTo>
                            <a:pt x="62310" y="169304"/>
                            <a:pt x="68596" y="177429"/>
                            <a:pt x="76216" y="184183"/>
                          </a:cubicBezTo>
                          <a:lnTo>
                            <a:pt x="56444" y="215263"/>
                          </a:lnTo>
                          <a:cubicBezTo>
                            <a:pt x="46879" y="217996"/>
                            <a:pt x="41339" y="227964"/>
                            <a:pt x="44071" y="237529"/>
                          </a:cubicBezTo>
                          <a:cubicBezTo>
                            <a:pt x="46802" y="247095"/>
                            <a:pt x="56772" y="252634"/>
                            <a:pt x="66337" y="249903"/>
                          </a:cubicBezTo>
                          <a:cubicBezTo>
                            <a:pt x="75278" y="247349"/>
                            <a:pt x="80806" y="238409"/>
                            <a:pt x="79095" y="229269"/>
                          </a:cubicBezTo>
                          <a:lnTo>
                            <a:pt x="98724" y="198422"/>
                          </a:lnTo>
                          <a:cubicBezTo>
                            <a:pt x="108604" y="202554"/>
                            <a:pt x="119206" y="204684"/>
                            <a:pt x="129916" y="204688"/>
                          </a:cubicBezTo>
                          <a:lnTo>
                            <a:pt x="136672" y="229010"/>
                          </a:lnTo>
                          <a:cubicBezTo>
                            <a:pt x="128593" y="238571"/>
                            <a:pt x="129795" y="252871"/>
                            <a:pt x="139357" y="260951"/>
                          </a:cubicBezTo>
                          <a:cubicBezTo>
                            <a:pt x="148919" y="269029"/>
                            <a:pt x="163220" y="267827"/>
                            <a:pt x="171298" y="258265"/>
                          </a:cubicBezTo>
                          <a:cubicBezTo>
                            <a:pt x="179377" y="248703"/>
                            <a:pt x="178175" y="234403"/>
                            <a:pt x="168613" y="226324"/>
                          </a:cubicBezTo>
                          <a:cubicBezTo>
                            <a:pt x="166795" y="224788"/>
                            <a:pt x="164747" y="223548"/>
                            <a:pt x="162542" y="222649"/>
                          </a:cubicBezTo>
                          <a:lnTo>
                            <a:pt x="156323" y="200257"/>
                          </a:lnTo>
                          <a:cubicBezTo>
                            <a:pt x="165979" y="196953"/>
                            <a:pt x="174923" y="191854"/>
                            <a:pt x="182686" y="185230"/>
                          </a:cubicBezTo>
                          <a:lnTo>
                            <a:pt x="214553" y="208875"/>
                          </a:lnTo>
                          <a:cubicBezTo>
                            <a:pt x="215086" y="219604"/>
                            <a:pt x="224216" y="227869"/>
                            <a:pt x="234945" y="227335"/>
                          </a:cubicBezTo>
                          <a:cubicBezTo>
                            <a:pt x="245674" y="226802"/>
                            <a:pt x="253939" y="217672"/>
                            <a:pt x="253405" y="206943"/>
                          </a:cubicBezTo>
                          <a:cubicBezTo>
                            <a:pt x="252890" y="196576"/>
                            <a:pt x="244324" y="188440"/>
                            <a:pt x="233944" y="188459"/>
                          </a:cubicBezTo>
                          <a:cubicBezTo>
                            <a:pt x="233288" y="188492"/>
                            <a:pt x="232634" y="188557"/>
                            <a:pt x="231985" y="188657"/>
                          </a:cubicBezTo>
                          <a:lnTo>
                            <a:pt x="199835" y="164803"/>
                          </a:lnTo>
                          <a:cubicBezTo>
                            <a:pt x="204545" y="156905"/>
                            <a:pt x="207868" y="148259"/>
                            <a:pt x="209657" y="139239"/>
                          </a:cubicBezTo>
                          <a:lnTo>
                            <a:pt x="227395" y="138762"/>
                          </a:lnTo>
                          <a:cubicBezTo>
                            <a:pt x="234937" y="145099"/>
                            <a:pt x="246187" y="144122"/>
                            <a:pt x="252524" y="136581"/>
                          </a:cubicBezTo>
                          <a:cubicBezTo>
                            <a:pt x="258861" y="129039"/>
                            <a:pt x="257885" y="117789"/>
                            <a:pt x="250344" y="111452"/>
                          </a:cubicBezTo>
                          <a:cubicBezTo>
                            <a:pt x="243409" y="105625"/>
                            <a:pt x="233207" y="105921"/>
                            <a:pt x="226622" y="112141"/>
                          </a:cubicBezTo>
                          <a:lnTo>
                            <a:pt x="210391" y="112579"/>
                          </a:lnTo>
                          <a:cubicBezTo>
                            <a:pt x="208501" y="98530"/>
                            <a:pt x="202943" y="85227"/>
                            <a:pt x="194276" y="74009"/>
                          </a:cubicBezTo>
                          <a:lnTo>
                            <a:pt x="211536" y="55180"/>
                          </a:lnTo>
                          <a:cubicBezTo>
                            <a:pt x="211974" y="55207"/>
                            <a:pt x="212390" y="55311"/>
                            <a:pt x="212837" y="55311"/>
                          </a:cubicBezTo>
                          <a:cubicBezTo>
                            <a:pt x="224495" y="55311"/>
                            <a:pt x="233946" y="45860"/>
                            <a:pt x="233946" y="34202"/>
                          </a:cubicBezTo>
                          <a:cubicBezTo>
                            <a:pt x="233946" y="22543"/>
                            <a:pt x="224495" y="13092"/>
                            <a:pt x="212837" y="13092"/>
                          </a:cubicBezTo>
                          <a:cubicBezTo>
                            <a:pt x="201178" y="13092"/>
                            <a:pt x="191728" y="22543"/>
                            <a:pt x="191728" y="34202"/>
                          </a:cubicBezTo>
                          <a:cubicBezTo>
                            <a:pt x="191728" y="34203"/>
                            <a:pt x="191728" y="34203"/>
                            <a:pt x="191728" y="34203"/>
                          </a:cubicBezTo>
                          <a:cubicBezTo>
                            <a:pt x="191758" y="35161"/>
                            <a:pt x="191855" y="36115"/>
                            <a:pt x="192016" y="37060"/>
                          </a:cubicBezTo>
                          <a:lnTo>
                            <a:pt x="174817" y="55820"/>
                          </a:lnTo>
                          <a:cubicBezTo>
                            <a:pt x="165451" y="49630"/>
                            <a:pt x="154897" y="45461"/>
                            <a:pt x="143829" y="43581"/>
                          </a:cubicBezTo>
                          <a:lnTo>
                            <a:pt x="144386" y="26300"/>
                          </a:lnTo>
                          <a:cubicBezTo>
                            <a:pt x="146640" y="23469"/>
                            <a:pt x="147874" y="19961"/>
                            <a:pt x="147886" y="16342"/>
                          </a:cubicBezTo>
                          <a:cubicBezTo>
                            <a:pt x="147944" y="7374"/>
                            <a:pt x="140721" y="58"/>
                            <a:pt x="131753" y="0"/>
                          </a:cubicBezTo>
                          <a:cubicBezTo>
                            <a:pt x="122785" y="-57"/>
                            <a:pt x="115469" y="7165"/>
                            <a:pt x="115412" y="16133"/>
                          </a:cubicBezTo>
                          <a:cubicBezTo>
                            <a:pt x="115392" y="19158"/>
                            <a:pt x="116218" y="22127"/>
                            <a:pt x="117795" y="24707"/>
                          </a:cubicBezTo>
                          <a:lnTo>
                            <a:pt x="117191" y="43431"/>
                          </a:lnTo>
                          <a:cubicBezTo>
                            <a:pt x="106532" y="45122"/>
                            <a:pt x="96323" y="48935"/>
                            <a:pt x="87166" y="54646"/>
                          </a:cubicBezTo>
                          <a:lnTo>
                            <a:pt x="61492" y="24510"/>
                          </a:lnTo>
                          <a:cubicBezTo>
                            <a:pt x="63292" y="13014"/>
                            <a:pt x="55432" y="2235"/>
                            <a:pt x="43936" y="435"/>
                          </a:cubicBezTo>
                          <a:cubicBezTo>
                            <a:pt x="32440" y="-1365"/>
                            <a:pt x="21660" y="6495"/>
                            <a:pt x="19861" y="17991"/>
                          </a:cubicBezTo>
                          <a:cubicBezTo>
                            <a:pt x="18061" y="29487"/>
                            <a:pt x="25921" y="40266"/>
                            <a:pt x="37417" y="42066"/>
                          </a:cubicBezTo>
                          <a:cubicBezTo>
                            <a:pt x="38509" y="42238"/>
                            <a:pt x="39613" y="42322"/>
                            <a:pt x="40718" y="42320"/>
                          </a:cubicBezTo>
                          <a:cubicBezTo>
                            <a:pt x="41025" y="42320"/>
                            <a:pt x="41310" y="42242"/>
                            <a:pt x="41614" y="42231"/>
                          </a:cubicBezTo>
                          <a:lnTo>
                            <a:pt x="67135" y="72190"/>
                          </a:lnTo>
                          <a:cubicBezTo>
                            <a:pt x="63107" y="77158"/>
                            <a:pt x="59680" y="82585"/>
                            <a:pt x="56927" y="88358"/>
                          </a:cubicBezTo>
                          <a:lnTo>
                            <a:pt x="24357" y="77501"/>
                          </a:lnTo>
                          <a:cubicBezTo>
                            <a:pt x="18312" y="72174"/>
                            <a:pt x="9093" y="72754"/>
                            <a:pt x="3765" y="78799"/>
                          </a:cubicBezTo>
                          <a:cubicBezTo>
                            <a:pt x="-1562" y="84844"/>
                            <a:pt x="-982" y="94063"/>
                            <a:pt x="5063" y="99391"/>
                          </a:cubicBezTo>
                          <a:cubicBezTo>
                            <a:pt x="7735" y="101746"/>
                            <a:pt x="11176" y="103043"/>
                            <a:pt x="14738" y="103036"/>
                          </a:cubicBezTo>
                          <a:cubicBezTo>
                            <a:pt x="15259" y="103012"/>
                            <a:pt x="15777" y="102957"/>
                            <a:pt x="16292" y="102876"/>
                          </a:cubicBezTo>
                          <a:close/>
                          <a:moveTo>
                            <a:pt x="126777" y="152733"/>
                          </a:moveTo>
                          <a:cubicBezTo>
                            <a:pt x="126778" y="147352"/>
                            <a:pt x="131140" y="142990"/>
                            <a:pt x="136521" y="142991"/>
                          </a:cubicBezTo>
                          <a:cubicBezTo>
                            <a:pt x="141902" y="142992"/>
                            <a:pt x="146264" y="147353"/>
                            <a:pt x="146263" y="152734"/>
                          </a:cubicBezTo>
                          <a:cubicBezTo>
                            <a:pt x="146262" y="158114"/>
                            <a:pt x="141900" y="162476"/>
                            <a:pt x="136520" y="162476"/>
                          </a:cubicBezTo>
                          <a:cubicBezTo>
                            <a:pt x="131139" y="162476"/>
                            <a:pt x="126777" y="158114"/>
                            <a:pt x="126777" y="152733"/>
                          </a:cubicBezTo>
                          <a:cubicBezTo>
                            <a:pt x="126777" y="152733"/>
                            <a:pt x="126777" y="152733"/>
                            <a:pt x="126777" y="152733"/>
                          </a:cubicBezTo>
                          <a:close/>
                          <a:moveTo>
                            <a:pt x="104045" y="108894"/>
                          </a:moveTo>
                          <a:cubicBezTo>
                            <a:pt x="104048" y="102619"/>
                            <a:pt x="109137" y="97534"/>
                            <a:pt x="115412" y="97537"/>
                          </a:cubicBezTo>
                          <a:cubicBezTo>
                            <a:pt x="121686" y="97539"/>
                            <a:pt x="126772" y="102628"/>
                            <a:pt x="126769" y="108903"/>
                          </a:cubicBezTo>
                          <a:cubicBezTo>
                            <a:pt x="126767" y="115176"/>
                            <a:pt x="121680" y="120260"/>
                            <a:pt x="115407" y="120260"/>
                          </a:cubicBezTo>
                          <a:cubicBezTo>
                            <a:pt x="109132" y="120258"/>
                            <a:pt x="104045" y="115170"/>
                            <a:pt x="104045" y="108894"/>
                          </a:cubicBezTo>
                          <a:close/>
                          <a:moveTo>
                            <a:pt x="84559" y="151112"/>
                          </a:moveTo>
                          <a:cubicBezTo>
                            <a:pt x="84559" y="144837"/>
                            <a:pt x="89647" y="139750"/>
                            <a:pt x="95921" y="139750"/>
                          </a:cubicBezTo>
                          <a:cubicBezTo>
                            <a:pt x="102196" y="139750"/>
                            <a:pt x="107283" y="144837"/>
                            <a:pt x="107283" y="151112"/>
                          </a:cubicBezTo>
                          <a:cubicBezTo>
                            <a:pt x="107283" y="157385"/>
                            <a:pt x="102199" y="162471"/>
                            <a:pt x="95926" y="162474"/>
                          </a:cubicBezTo>
                          <a:cubicBezTo>
                            <a:pt x="89651" y="162476"/>
                            <a:pt x="84562" y="157391"/>
                            <a:pt x="84559" y="151116"/>
                          </a:cubicBezTo>
                          <a:cubicBezTo>
                            <a:pt x="84559" y="151114"/>
                            <a:pt x="84559" y="151112"/>
                            <a:pt x="84559" y="151110"/>
                          </a:cubicBezTo>
                          <a:close/>
                        </a:path>
                      </a:pathLst>
                    </a:custGeom>
                    <a:solidFill>
                      <a:schemeClr val="tx1">
                        <a:lumMod val="75000"/>
                        <a:lumOff val="25000"/>
                      </a:schemeClr>
                    </a:solidFill>
                    <a:ln w="8830" cap="flat">
                      <a:noFill/>
                      <a:prstDash val="solid"/>
                      <a:miter/>
                    </a:ln>
                  </p:spPr>
                  <p:txBody>
                    <a:bodyPr rtlCol="0" anchor="ctr"/>
                    <a:lstStyle/>
                    <a:p>
                      <a:endParaRPr lang="ja-JP" altLang="en-US">
                        <a:latin typeface="BIZ UDPGothic" panose="020B0400000000000000" pitchFamily="34" charset="-128"/>
                      </a:endParaRPr>
                    </a:p>
                  </p:txBody>
                </p:sp>
              </p:grpSp>
            </p:grpSp>
          </p:grpSp>
        </p:grpSp>
      </p:grpSp>
      <p:sp>
        <p:nvSpPr>
          <p:cNvPr id="2" name="正方形/長方形 1">
            <a:extLst>
              <a:ext uri="{FF2B5EF4-FFF2-40B4-BE49-F238E27FC236}">
                <a16:creationId xmlns:a16="http://schemas.microsoft.com/office/drawing/2014/main" id="{53873876-5CEE-ED51-71E3-759357AD88E5}"/>
              </a:ext>
            </a:extLst>
          </p:cNvPr>
          <p:cNvSpPr/>
          <p:nvPr/>
        </p:nvSpPr>
        <p:spPr>
          <a:xfrm>
            <a:off x="59589" y="5513459"/>
            <a:ext cx="1709628" cy="1344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grpSp>
        <p:nvGrpSpPr>
          <p:cNvPr id="25" name="グループ化 24">
            <a:extLst>
              <a:ext uri="{FF2B5EF4-FFF2-40B4-BE49-F238E27FC236}">
                <a16:creationId xmlns:a16="http://schemas.microsoft.com/office/drawing/2014/main" id="{BE6502CF-E9A5-F2AF-F63C-E11ABDD5CC45}"/>
              </a:ext>
            </a:extLst>
          </p:cNvPr>
          <p:cNvGrpSpPr/>
          <p:nvPr/>
        </p:nvGrpSpPr>
        <p:grpSpPr>
          <a:xfrm>
            <a:off x="1098753" y="2680265"/>
            <a:ext cx="514792" cy="741312"/>
            <a:chOff x="824065" y="2010199"/>
            <a:chExt cx="386094" cy="555984"/>
          </a:xfrm>
        </p:grpSpPr>
        <p:sp>
          <p:nvSpPr>
            <p:cNvPr id="5" name="フリーフォーム: 図形 4">
              <a:extLst>
                <a:ext uri="{FF2B5EF4-FFF2-40B4-BE49-F238E27FC236}">
                  <a16:creationId xmlns:a16="http://schemas.microsoft.com/office/drawing/2014/main" id="{4FC50B7D-BBEB-28ED-BCFA-D311D29A16F3}"/>
                </a:ext>
              </a:extLst>
            </p:cNvPr>
            <p:cNvSpPr/>
            <p:nvPr/>
          </p:nvSpPr>
          <p:spPr>
            <a:xfrm>
              <a:off x="970307" y="2010199"/>
              <a:ext cx="98841" cy="98841"/>
            </a:xfrm>
            <a:custGeom>
              <a:avLst/>
              <a:gdLst>
                <a:gd name="connsiteX0" fmla="*/ 49421 w 98841"/>
                <a:gd name="connsiteY0" fmla="*/ 98842 h 98841"/>
                <a:gd name="connsiteX1" fmla="*/ 98842 w 98841"/>
                <a:gd name="connsiteY1" fmla="*/ 49421 h 98841"/>
                <a:gd name="connsiteX2" fmla="*/ 49421 w 98841"/>
                <a:gd name="connsiteY2" fmla="*/ 0 h 98841"/>
                <a:gd name="connsiteX3" fmla="*/ 0 w 98841"/>
                <a:gd name="connsiteY3" fmla="*/ 49421 h 98841"/>
                <a:gd name="connsiteX4" fmla="*/ 49421 w 98841"/>
                <a:gd name="connsiteY4" fmla="*/ 98842 h 98841"/>
                <a:gd name="connsiteX5" fmla="*/ 49421 w 98841"/>
                <a:gd name="connsiteY5" fmla="*/ 12355 h 98841"/>
                <a:gd name="connsiteX6" fmla="*/ 86487 w 98841"/>
                <a:gd name="connsiteY6" fmla="*/ 49421 h 98841"/>
                <a:gd name="connsiteX7" fmla="*/ 49421 w 98841"/>
                <a:gd name="connsiteY7" fmla="*/ 86486 h 98841"/>
                <a:gd name="connsiteX8" fmla="*/ 12355 w 98841"/>
                <a:gd name="connsiteY8" fmla="*/ 49421 h 98841"/>
                <a:gd name="connsiteX9" fmla="*/ 49421 w 98841"/>
                <a:gd name="connsiteY9" fmla="*/ 12355 h 9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841" h="98841">
                  <a:moveTo>
                    <a:pt x="49421" y="98842"/>
                  </a:moveTo>
                  <a:cubicBezTo>
                    <a:pt x="76715" y="98842"/>
                    <a:pt x="98842" y="76715"/>
                    <a:pt x="98842" y="49421"/>
                  </a:cubicBezTo>
                  <a:cubicBezTo>
                    <a:pt x="98842" y="22126"/>
                    <a:pt x="76715" y="0"/>
                    <a:pt x="49421" y="0"/>
                  </a:cubicBezTo>
                  <a:cubicBezTo>
                    <a:pt x="22126" y="0"/>
                    <a:pt x="0" y="22126"/>
                    <a:pt x="0" y="49421"/>
                  </a:cubicBezTo>
                  <a:cubicBezTo>
                    <a:pt x="31" y="76702"/>
                    <a:pt x="22139" y="98811"/>
                    <a:pt x="49421" y="98842"/>
                  </a:cubicBezTo>
                  <a:close/>
                  <a:moveTo>
                    <a:pt x="49421" y="12355"/>
                  </a:moveTo>
                  <a:cubicBezTo>
                    <a:pt x="69892" y="12355"/>
                    <a:pt x="86487" y="28950"/>
                    <a:pt x="86487" y="49421"/>
                  </a:cubicBezTo>
                  <a:cubicBezTo>
                    <a:pt x="86487" y="69892"/>
                    <a:pt x="69892" y="86486"/>
                    <a:pt x="49421" y="86486"/>
                  </a:cubicBezTo>
                  <a:cubicBezTo>
                    <a:pt x="28950" y="86486"/>
                    <a:pt x="12355" y="69892"/>
                    <a:pt x="12355" y="49421"/>
                  </a:cubicBezTo>
                  <a:cubicBezTo>
                    <a:pt x="12376" y="28959"/>
                    <a:pt x="28959" y="12376"/>
                    <a:pt x="49421" y="12355"/>
                  </a:cubicBezTo>
                  <a:close/>
                </a:path>
              </a:pathLst>
            </a:custGeom>
            <a:solidFill>
              <a:srgbClr val="000000"/>
            </a:solidFill>
            <a:ln w="6152" cap="flat">
              <a:noFill/>
              <a:prstDash val="solid"/>
              <a:miter/>
            </a:ln>
          </p:spPr>
          <p:txBody>
            <a:bodyPr rtlCol="0" anchor="ctr"/>
            <a:lstStyle/>
            <a:p>
              <a:endParaRPr lang="ja-JP" altLang="en-US">
                <a:latin typeface="BIZ UDPGothic" panose="020B0400000000000000" pitchFamily="34" charset="-128"/>
              </a:endParaRPr>
            </a:p>
          </p:txBody>
        </p:sp>
        <p:sp>
          <p:nvSpPr>
            <p:cNvPr id="6" name="フリーフォーム: 図形 5">
              <a:extLst>
                <a:ext uri="{FF2B5EF4-FFF2-40B4-BE49-F238E27FC236}">
                  <a16:creationId xmlns:a16="http://schemas.microsoft.com/office/drawing/2014/main" id="{3AEFF501-2882-E55A-EFE5-C923EFD54181}"/>
                </a:ext>
              </a:extLst>
            </p:cNvPr>
            <p:cNvSpPr/>
            <p:nvPr/>
          </p:nvSpPr>
          <p:spPr>
            <a:xfrm rot="420000">
              <a:off x="824065" y="2121332"/>
              <a:ext cx="386094" cy="155725"/>
            </a:xfrm>
            <a:custGeom>
              <a:avLst/>
              <a:gdLst>
                <a:gd name="connsiteX0" fmla="*/ 385739 w 386094"/>
                <a:gd name="connsiteY0" fmla="*/ 104253 h 148269"/>
                <a:gd name="connsiteX1" fmla="*/ 352782 w 386094"/>
                <a:gd name="connsiteY1" fmla="*/ 80259 h 148269"/>
                <a:gd name="connsiteX2" fmla="*/ 307852 w 386094"/>
                <a:gd name="connsiteY2" fmla="*/ 87333 h 148269"/>
                <a:gd name="connsiteX3" fmla="*/ 287830 w 386094"/>
                <a:gd name="connsiteY3" fmla="*/ 35268 h 148269"/>
                <a:gd name="connsiteX4" fmla="*/ 287256 w 386094"/>
                <a:gd name="connsiteY4" fmla="*/ 33977 h 148269"/>
                <a:gd name="connsiteX5" fmla="*/ 193047 w 386094"/>
                <a:gd name="connsiteY5" fmla="*/ 0 h 148269"/>
                <a:gd name="connsiteX6" fmla="*/ 98789 w 386094"/>
                <a:gd name="connsiteY6" fmla="*/ 34039 h 148269"/>
                <a:gd name="connsiteX7" fmla="*/ 78242 w 386094"/>
                <a:gd name="connsiteY7" fmla="*/ 87333 h 148269"/>
                <a:gd name="connsiteX8" fmla="*/ 33312 w 386094"/>
                <a:gd name="connsiteY8" fmla="*/ 80259 h 148269"/>
                <a:gd name="connsiteX9" fmla="*/ 355 w 386094"/>
                <a:gd name="connsiteY9" fmla="*/ 104253 h 148269"/>
                <a:gd name="connsiteX10" fmla="*/ 24349 w 386094"/>
                <a:gd name="connsiteY10" fmla="*/ 137211 h 148269"/>
                <a:gd name="connsiteX11" fmla="*/ 92302 w 386094"/>
                <a:gd name="connsiteY11" fmla="*/ 147904 h 148269"/>
                <a:gd name="connsiteX12" fmla="*/ 111212 w 386094"/>
                <a:gd name="connsiteY12" fmla="*/ 144402 h 148269"/>
                <a:gd name="connsiteX13" fmla="*/ 113417 w 386094"/>
                <a:gd name="connsiteY13" fmla="*/ 135948 h 148269"/>
                <a:gd name="connsiteX14" fmla="*/ 105034 w 386094"/>
                <a:gd name="connsiteY14" fmla="*/ 133702 h 148269"/>
                <a:gd name="connsiteX15" fmla="*/ 94236 w 386094"/>
                <a:gd name="connsiteY15" fmla="*/ 135703 h 148269"/>
                <a:gd name="connsiteX16" fmla="*/ 26282 w 386094"/>
                <a:gd name="connsiteY16" fmla="*/ 125010 h 148269"/>
                <a:gd name="connsiteX17" fmla="*/ 12574 w 386094"/>
                <a:gd name="connsiteY17" fmla="*/ 106174 h 148269"/>
                <a:gd name="connsiteX18" fmla="*/ 31410 w 386094"/>
                <a:gd name="connsiteY18" fmla="*/ 92466 h 148269"/>
                <a:gd name="connsiteX19" fmla="*/ 86199 w 386094"/>
                <a:gd name="connsiteY19" fmla="*/ 101084 h 148269"/>
                <a:gd name="connsiteX20" fmla="*/ 109674 w 386094"/>
                <a:gd name="connsiteY20" fmla="*/ 40099 h 148269"/>
                <a:gd name="connsiteX21" fmla="*/ 110168 w 386094"/>
                <a:gd name="connsiteY21" fmla="*/ 38931 h 148269"/>
                <a:gd name="connsiteX22" fmla="*/ 193078 w 386094"/>
                <a:gd name="connsiteY22" fmla="*/ 12368 h 148269"/>
                <a:gd name="connsiteX23" fmla="*/ 275963 w 386094"/>
                <a:gd name="connsiteY23" fmla="*/ 38882 h 148269"/>
                <a:gd name="connsiteX24" fmla="*/ 299938 w 386094"/>
                <a:gd name="connsiteY24" fmla="*/ 101097 h 148269"/>
                <a:gd name="connsiteX25" fmla="*/ 354727 w 386094"/>
                <a:gd name="connsiteY25" fmla="*/ 92479 h 148269"/>
                <a:gd name="connsiteX26" fmla="*/ 373812 w 386094"/>
                <a:gd name="connsiteY26" fmla="*/ 105845 h 148269"/>
                <a:gd name="connsiteX27" fmla="*/ 360445 w 386094"/>
                <a:gd name="connsiteY27" fmla="*/ 124930 h 148269"/>
                <a:gd name="connsiteX28" fmla="*/ 359861 w 386094"/>
                <a:gd name="connsiteY28" fmla="*/ 125022 h 148269"/>
                <a:gd name="connsiteX29" fmla="*/ 291907 w 386094"/>
                <a:gd name="connsiteY29" fmla="*/ 135716 h 148269"/>
                <a:gd name="connsiteX30" fmla="*/ 281078 w 386094"/>
                <a:gd name="connsiteY30" fmla="*/ 133702 h 148269"/>
                <a:gd name="connsiteX31" fmla="*/ 272654 w 386094"/>
                <a:gd name="connsiteY31" fmla="*/ 136019 h 148269"/>
                <a:gd name="connsiteX32" fmla="*/ 274900 w 386094"/>
                <a:gd name="connsiteY32" fmla="*/ 144402 h 148269"/>
                <a:gd name="connsiteX33" fmla="*/ 289300 w 386094"/>
                <a:gd name="connsiteY33" fmla="*/ 148263 h 148269"/>
                <a:gd name="connsiteX34" fmla="*/ 293798 w 386094"/>
                <a:gd name="connsiteY34" fmla="*/ 147904 h 148269"/>
                <a:gd name="connsiteX35" fmla="*/ 361751 w 386094"/>
                <a:gd name="connsiteY35" fmla="*/ 137211 h 148269"/>
                <a:gd name="connsiteX36" fmla="*/ 385739 w 386094"/>
                <a:gd name="connsiteY36" fmla="*/ 104253 h 148269"/>
                <a:gd name="connsiteX0" fmla="*/ 385739 w 386094"/>
                <a:gd name="connsiteY0" fmla="*/ 111709 h 155725"/>
                <a:gd name="connsiteX1" fmla="*/ 352782 w 386094"/>
                <a:gd name="connsiteY1" fmla="*/ 87715 h 155725"/>
                <a:gd name="connsiteX2" fmla="*/ 307852 w 386094"/>
                <a:gd name="connsiteY2" fmla="*/ 94789 h 155725"/>
                <a:gd name="connsiteX3" fmla="*/ 287830 w 386094"/>
                <a:gd name="connsiteY3" fmla="*/ 42724 h 155725"/>
                <a:gd name="connsiteX4" fmla="*/ 287256 w 386094"/>
                <a:gd name="connsiteY4" fmla="*/ 41433 h 155725"/>
                <a:gd name="connsiteX5" fmla="*/ 196825 w 386094"/>
                <a:gd name="connsiteY5" fmla="*/ 0 h 155725"/>
                <a:gd name="connsiteX6" fmla="*/ 98789 w 386094"/>
                <a:gd name="connsiteY6" fmla="*/ 41495 h 155725"/>
                <a:gd name="connsiteX7" fmla="*/ 78242 w 386094"/>
                <a:gd name="connsiteY7" fmla="*/ 94789 h 155725"/>
                <a:gd name="connsiteX8" fmla="*/ 33312 w 386094"/>
                <a:gd name="connsiteY8" fmla="*/ 87715 h 155725"/>
                <a:gd name="connsiteX9" fmla="*/ 355 w 386094"/>
                <a:gd name="connsiteY9" fmla="*/ 111709 h 155725"/>
                <a:gd name="connsiteX10" fmla="*/ 24349 w 386094"/>
                <a:gd name="connsiteY10" fmla="*/ 144667 h 155725"/>
                <a:gd name="connsiteX11" fmla="*/ 92302 w 386094"/>
                <a:gd name="connsiteY11" fmla="*/ 155360 h 155725"/>
                <a:gd name="connsiteX12" fmla="*/ 111212 w 386094"/>
                <a:gd name="connsiteY12" fmla="*/ 151858 h 155725"/>
                <a:gd name="connsiteX13" fmla="*/ 113417 w 386094"/>
                <a:gd name="connsiteY13" fmla="*/ 143404 h 155725"/>
                <a:gd name="connsiteX14" fmla="*/ 105034 w 386094"/>
                <a:gd name="connsiteY14" fmla="*/ 141158 h 155725"/>
                <a:gd name="connsiteX15" fmla="*/ 94236 w 386094"/>
                <a:gd name="connsiteY15" fmla="*/ 143159 h 155725"/>
                <a:gd name="connsiteX16" fmla="*/ 26282 w 386094"/>
                <a:gd name="connsiteY16" fmla="*/ 132466 h 155725"/>
                <a:gd name="connsiteX17" fmla="*/ 12574 w 386094"/>
                <a:gd name="connsiteY17" fmla="*/ 113630 h 155725"/>
                <a:gd name="connsiteX18" fmla="*/ 31410 w 386094"/>
                <a:gd name="connsiteY18" fmla="*/ 99922 h 155725"/>
                <a:gd name="connsiteX19" fmla="*/ 86199 w 386094"/>
                <a:gd name="connsiteY19" fmla="*/ 108540 h 155725"/>
                <a:gd name="connsiteX20" fmla="*/ 109674 w 386094"/>
                <a:gd name="connsiteY20" fmla="*/ 47555 h 155725"/>
                <a:gd name="connsiteX21" fmla="*/ 110168 w 386094"/>
                <a:gd name="connsiteY21" fmla="*/ 46387 h 155725"/>
                <a:gd name="connsiteX22" fmla="*/ 193078 w 386094"/>
                <a:gd name="connsiteY22" fmla="*/ 19824 h 155725"/>
                <a:gd name="connsiteX23" fmla="*/ 275963 w 386094"/>
                <a:gd name="connsiteY23" fmla="*/ 46338 h 155725"/>
                <a:gd name="connsiteX24" fmla="*/ 299938 w 386094"/>
                <a:gd name="connsiteY24" fmla="*/ 108553 h 155725"/>
                <a:gd name="connsiteX25" fmla="*/ 354727 w 386094"/>
                <a:gd name="connsiteY25" fmla="*/ 99935 h 155725"/>
                <a:gd name="connsiteX26" fmla="*/ 373812 w 386094"/>
                <a:gd name="connsiteY26" fmla="*/ 113301 h 155725"/>
                <a:gd name="connsiteX27" fmla="*/ 360445 w 386094"/>
                <a:gd name="connsiteY27" fmla="*/ 132386 h 155725"/>
                <a:gd name="connsiteX28" fmla="*/ 359861 w 386094"/>
                <a:gd name="connsiteY28" fmla="*/ 132478 h 155725"/>
                <a:gd name="connsiteX29" fmla="*/ 291907 w 386094"/>
                <a:gd name="connsiteY29" fmla="*/ 143172 h 155725"/>
                <a:gd name="connsiteX30" fmla="*/ 281078 w 386094"/>
                <a:gd name="connsiteY30" fmla="*/ 141158 h 155725"/>
                <a:gd name="connsiteX31" fmla="*/ 272654 w 386094"/>
                <a:gd name="connsiteY31" fmla="*/ 143475 h 155725"/>
                <a:gd name="connsiteX32" fmla="*/ 274900 w 386094"/>
                <a:gd name="connsiteY32" fmla="*/ 151858 h 155725"/>
                <a:gd name="connsiteX33" fmla="*/ 289300 w 386094"/>
                <a:gd name="connsiteY33" fmla="*/ 155719 h 155725"/>
                <a:gd name="connsiteX34" fmla="*/ 293798 w 386094"/>
                <a:gd name="connsiteY34" fmla="*/ 155360 h 155725"/>
                <a:gd name="connsiteX35" fmla="*/ 361751 w 386094"/>
                <a:gd name="connsiteY35" fmla="*/ 144667 h 155725"/>
                <a:gd name="connsiteX36" fmla="*/ 385739 w 386094"/>
                <a:gd name="connsiteY36" fmla="*/ 111709 h 155725"/>
                <a:gd name="connsiteX0" fmla="*/ 385739 w 386094"/>
                <a:gd name="connsiteY0" fmla="*/ 111709 h 155725"/>
                <a:gd name="connsiteX1" fmla="*/ 352782 w 386094"/>
                <a:gd name="connsiteY1" fmla="*/ 87715 h 155725"/>
                <a:gd name="connsiteX2" fmla="*/ 307852 w 386094"/>
                <a:gd name="connsiteY2" fmla="*/ 94789 h 155725"/>
                <a:gd name="connsiteX3" fmla="*/ 287830 w 386094"/>
                <a:gd name="connsiteY3" fmla="*/ 42724 h 155725"/>
                <a:gd name="connsiteX4" fmla="*/ 287256 w 386094"/>
                <a:gd name="connsiteY4" fmla="*/ 41433 h 155725"/>
                <a:gd name="connsiteX5" fmla="*/ 196825 w 386094"/>
                <a:gd name="connsiteY5" fmla="*/ 0 h 155725"/>
                <a:gd name="connsiteX6" fmla="*/ 98789 w 386094"/>
                <a:gd name="connsiteY6" fmla="*/ 41495 h 155725"/>
                <a:gd name="connsiteX7" fmla="*/ 78242 w 386094"/>
                <a:gd name="connsiteY7" fmla="*/ 94789 h 155725"/>
                <a:gd name="connsiteX8" fmla="*/ 33312 w 386094"/>
                <a:gd name="connsiteY8" fmla="*/ 87715 h 155725"/>
                <a:gd name="connsiteX9" fmla="*/ 355 w 386094"/>
                <a:gd name="connsiteY9" fmla="*/ 111709 h 155725"/>
                <a:gd name="connsiteX10" fmla="*/ 24349 w 386094"/>
                <a:gd name="connsiteY10" fmla="*/ 144667 h 155725"/>
                <a:gd name="connsiteX11" fmla="*/ 92302 w 386094"/>
                <a:gd name="connsiteY11" fmla="*/ 155360 h 155725"/>
                <a:gd name="connsiteX12" fmla="*/ 111212 w 386094"/>
                <a:gd name="connsiteY12" fmla="*/ 151858 h 155725"/>
                <a:gd name="connsiteX13" fmla="*/ 113417 w 386094"/>
                <a:gd name="connsiteY13" fmla="*/ 143404 h 155725"/>
                <a:gd name="connsiteX14" fmla="*/ 105034 w 386094"/>
                <a:gd name="connsiteY14" fmla="*/ 141158 h 155725"/>
                <a:gd name="connsiteX15" fmla="*/ 94236 w 386094"/>
                <a:gd name="connsiteY15" fmla="*/ 143159 h 155725"/>
                <a:gd name="connsiteX16" fmla="*/ 26282 w 386094"/>
                <a:gd name="connsiteY16" fmla="*/ 132466 h 155725"/>
                <a:gd name="connsiteX17" fmla="*/ 12574 w 386094"/>
                <a:gd name="connsiteY17" fmla="*/ 113630 h 155725"/>
                <a:gd name="connsiteX18" fmla="*/ 31410 w 386094"/>
                <a:gd name="connsiteY18" fmla="*/ 99922 h 155725"/>
                <a:gd name="connsiteX19" fmla="*/ 86199 w 386094"/>
                <a:gd name="connsiteY19" fmla="*/ 108540 h 155725"/>
                <a:gd name="connsiteX20" fmla="*/ 109674 w 386094"/>
                <a:gd name="connsiteY20" fmla="*/ 47555 h 155725"/>
                <a:gd name="connsiteX21" fmla="*/ 110168 w 386094"/>
                <a:gd name="connsiteY21" fmla="*/ 46387 h 155725"/>
                <a:gd name="connsiteX22" fmla="*/ 193563 w 386094"/>
                <a:gd name="connsiteY22" fmla="*/ 12949 h 155725"/>
                <a:gd name="connsiteX23" fmla="*/ 275963 w 386094"/>
                <a:gd name="connsiteY23" fmla="*/ 46338 h 155725"/>
                <a:gd name="connsiteX24" fmla="*/ 299938 w 386094"/>
                <a:gd name="connsiteY24" fmla="*/ 108553 h 155725"/>
                <a:gd name="connsiteX25" fmla="*/ 354727 w 386094"/>
                <a:gd name="connsiteY25" fmla="*/ 99935 h 155725"/>
                <a:gd name="connsiteX26" fmla="*/ 373812 w 386094"/>
                <a:gd name="connsiteY26" fmla="*/ 113301 h 155725"/>
                <a:gd name="connsiteX27" fmla="*/ 360445 w 386094"/>
                <a:gd name="connsiteY27" fmla="*/ 132386 h 155725"/>
                <a:gd name="connsiteX28" fmla="*/ 359861 w 386094"/>
                <a:gd name="connsiteY28" fmla="*/ 132478 h 155725"/>
                <a:gd name="connsiteX29" fmla="*/ 291907 w 386094"/>
                <a:gd name="connsiteY29" fmla="*/ 143172 h 155725"/>
                <a:gd name="connsiteX30" fmla="*/ 281078 w 386094"/>
                <a:gd name="connsiteY30" fmla="*/ 141158 h 155725"/>
                <a:gd name="connsiteX31" fmla="*/ 272654 w 386094"/>
                <a:gd name="connsiteY31" fmla="*/ 143475 h 155725"/>
                <a:gd name="connsiteX32" fmla="*/ 274900 w 386094"/>
                <a:gd name="connsiteY32" fmla="*/ 151858 h 155725"/>
                <a:gd name="connsiteX33" fmla="*/ 289300 w 386094"/>
                <a:gd name="connsiteY33" fmla="*/ 155719 h 155725"/>
                <a:gd name="connsiteX34" fmla="*/ 293798 w 386094"/>
                <a:gd name="connsiteY34" fmla="*/ 155360 h 155725"/>
                <a:gd name="connsiteX35" fmla="*/ 361751 w 386094"/>
                <a:gd name="connsiteY35" fmla="*/ 144667 h 155725"/>
                <a:gd name="connsiteX36" fmla="*/ 385739 w 386094"/>
                <a:gd name="connsiteY36" fmla="*/ 111709 h 1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6094" h="155725">
                  <a:moveTo>
                    <a:pt x="385739" y="111709"/>
                  </a:moveTo>
                  <a:cubicBezTo>
                    <a:pt x="383237" y="96000"/>
                    <a:pt x="368500" y="85272"/>
                    <a:pt x="352782" y="87715"/>
                  </a:cubicBezTo>
                  <a:lnTo>
                    <a:pt x="307852" y="94789"/>
                  </a:lnTo>
                  <a:lnTo>
                    <a:pt x="287830" y="42724"/>
                  </a:lnTo>
                  <a:lnTo>
                    <a:pt x="287256" y="41433"/>
                  </a:lnTo>
                  <a:cubicBezTo>
                    <a:pt x="274771" y="12868"/>
                    <a:pt x="248291" y="0"/>
                    <a:pt x="196825" y="0"/>
                  </a:cubicBezTo>
                  <a:cubicBezTo>
                    <a:pt x="145359" y="0"/>
                    <a:pt x="111323" y="12868"/>
                    <a:pt x="98789" y="41495"/>
                  </a:cubicBezTo>
                  <a:lnTo>
                    <a:pt x="78242" y="94789"/>
                  </a:lnTo>
                  <a:lnTo>
                    <a:pt x="33312" y="87715"/>
                  </a:lnTo>
                  <a:cubicBezTo>
                    <a:pt x="17585" y="85240"/>
                    <a:pt x="2830" y="95982"/>
                    <a:pt x="355" y="111709"/>
                  </a:cubicBezTo>
                  <a:cubicBezTo>
                    <a:pt x="-2121" y="127436"/>
                    <a:pt x="8622" y="142191"/>
                    <a:pt x="24349" y="144667"/>
                  </a:cubicBezTo>
                  <a:lnTo>
                    <a:pt x="92302" y="155360"/>
                  </a:lnTo>
                  <a:cubicBezTo>
                    <a:pt x="98821" y="156413"/>
                    <a:pt x="105503" y="155175"/>
                    <a:pt x="111212" y="151858"/>
                  </a:cubicBezTo>
                  <a:cubicBezTo>
                    <a:pt x="114155" y="150132"/>
                    <a:pt x="115143" y="146347"/>
                    <a:pt x="113417" y="143404"/>
                  </a:cubicBezTo>
                  <a:cubicBezTo>
                    <a:pt x="111707" y="140488"/>
                    <a:pt x="107973" y="139487"/>
                    <a:pt x="105034" y="141158"/>
                  </a:cubicBezTo>
                  <a:cubicBezTo>
                    <a:pt x="101776" y="143058"/>
                    <a:pt x="97959" y="143765"/>
                    <a:pt x="94236" y="143159"/>
                  </a:cubicBezTo>
                  <a:lnTo>
                    <a:pt x="26282" y="132466"/>
                  </a:lnTo>
                  <a:cubicBezTo>
                    <a:pt x="17296" y="131050"/>
                    <a:pt x="11158" y="122617"/>
                    <a:pt x="12574" y="113630"/>
                  </a:cubicBezTo>
                  <a:cubicBezTo>
                    <a:pt x="13990" y="104644"/>
                    <a:pt x="22423" y="98506"/>
                    <a:pt x="31410" y="99922"/>
                  </a:cubicBezTo>
                  <a:lnTo>
                    <a:pt x="86199" y="108540"/>
                  </a:lnTo>
                  <a:lnTo>
                    <a:pt x="109674" y="47555"/>
                  </a:lnTo>
                  <a:lnTo>
                    <a:pt x="110168" y="46387"/>
                  </a:lnTo>
                  <a:cubicBezTo>
                    <a:pt x="118866" y="26514"/>
                    <a:pt x="140306" y="12949"/>
                    <a:pt x="193563" y="12949"/>
                  </a:cubicBezTo>
                  <a:cubicBezTo>
                    <a:pt x="246820" y="12949"/>
                    <a:pt x="267290" y="26526"/>
                    <a:pt x="275963" y="46338"/>
                  </a:cubicBezTo>
                  <a:lnTo>
                    <a:pt x="299938" y="108553"/>
                  </a:lnTo>
                  <a:lnTo>
                    <a:pt x="354727" y="99935"/>
                  </a:lnTo>
                  <a:cubicBezTo>
                    <a:pt x="363689" y="98356"/>
                    <a:pt x="372233" y="104340"/>
                    <a:pt x="373812" y="113301"/>
                  </a:cubicBezTo>
                  <a:cubicBezTo>
                    <a:pt x="375391" y="122262"/>
                    <a:pt x="369407" y="130807"/>
                    <a:pt x="360445" y="132386"/>
                  </a:cubicBezTo>
                  <a:cubicBezTo>
                    <a:pt x="360251" y="132420"/>
                    <a:pt x="360056" y="132451"/>
                    <a:pt x="359861" y="132478"/>
                  </a:cubicBezTo>
                  <a:lnTo>
                    <a:pt x="291907" y="143172"/>
                  </a:lnTo>
                  <a:cubicBezTo>
                    <a:pt x="288174" y="143769"/>
                    <a:pt x="284348" y="143057"/>
                    <a:pt x="281078" y="141158"/>
                  </a:cubicBezTo>
                  <a:cubicBezTo>
                    <a:pt x="278112" y="139471"/>
                    <a:pt x="274341" y="140509"/>
                    <a:pt x="272654" y="143475"/>
                  </a:cubicBezTo>
                  <a:cubicBezTo>
                    <a:pt x="270984" y="146413"/>
                    <a:pt x="271984" y="150148"/>
                    <a:pt x="274900" y="151858"/>
                  </a:cubicBezTo>
                  <a:cubicBezTo>
                    <a:pt x="279279" y="154384"/>
                    <a:pt x="284245" y="155715"/>
                    <a:pt x="289300" y="155719"/>
                  </a:cubicBezTo>
                  <a:cubicBezTo>
                    <a:pt x="290806" y="155719"/>
                    <a:pt x="292311" y="155599"/>
                    <a:pt x="293798" y="155360"/>
                  </a:cubicBezTo>
                  <a:lnTo>
                    <a:pt x="361751" y="144667"/>
                  </a:lnTo>
                  <a:cubicBezTo>
                    <a:pt x="377476" y="142190"/>
                    <a:pt x="388216" y="127434"/>
                    <a:pt x="385739" y="111709"/>
                  </a:cubicBezTo>
                  <a:close/>
                </a:path>
              </a:pathLst>
            </a:custGeom>
            <a:solidFill>
              <a:srgbClr val="000000"/>
            </a:solidFill>
            <a:ln w="6152" cap="flat">
              <a:noFill/>
              <a:prstDash val="solid"/>
              <a:miter/>
            </a:ln>
          </p:spPr>
          <p:txBody>
            <a:bodyPr rtlCol="0" anchor="ctr"/>
            <a:lstStyle/>
            <a:p>
              <a:endParaRPr lang="ja-JP" altLang="en-US">
                <a:latin typeface="BIZ UDPGothic" panose="020B0400000000000000" pitchFamily="34" charset="-128"/>
              </a:endParaRPr>
            </a:p>
          </p:txBody>
        </p:sp>
        <p:sp>
          <p:nvSpPr>
            <p:cNvPr id="7" name="フリーフォーム: 図形 6">
              <a:extLst>
                <a:ext uri="{FF2B5EF4-FFF2-40B4-BE49-F238E27FC236}">
                  <a16:creationId xmlns:a16="http://schemas.microsoft.com/office/drawing/2014/main" id="{30B71278-2273-3230-707A-38DE14516638}"/>
                </a:ext>
              </a:extLst>
            </p:cNvPr>
            <p:cNvSpPr/>
            <p:nvPr/>
          </p:nvSpPr>
          <p:spPr>
            <a:xfrm>
              <a:off x="952899" y="2189350"/>
              <a:ext cx="123552" cy="376833"/>
            </a:xfrm>
            <a:custGeom>
              <a:avLst/>
              <a:gdLst>
                <a:gd name="connsiteX0" fmla="*/ 117375 w 123552"/>
                <a:gd name="connsiteY0" fmla="*/ 0 h 376833"/>
                <a:gd name="connsiteX1" fmla="*/ 111197 w 123552"/>
                <a:gd name="connsiteY1" fmla="*/ 6178 h 376833"/>
                <a:gd name="connsiteX2" fmla="*/ 111197 w 123552"/>
                <a:gd name="connsiteY2" fmla="*/ 364479 h 376833"/>
                <a:gd name="connsiteX3" fmla="*/ 67954 w 123552"/>
                <a:gd name="connsiteY3" fmla="*/ 364479 h 376833"/>
                <a:gd name="connsiteX4" fmla="*/ 67954 w 123552"/>
                <a:gd name="connsiteY4" fmla="*/ 154440 h 376833"/>
                <a:gd name="connsiteX5" fmla="*/ 55599 w 123552"/>
                <a:gd name="connsiteY5" fmla="*/ 154440 h 376833"/>
                <a:gd name="connsiteX6" fmla="*/ 55599 w 123552"/>
                <a:gd name="connsiteY6" fmla="*/ 364479 h 376833"/>
                <a:gd name="connsiteX7" fmla="*/ 12355 w 123552"/>
                <a:gd name="connsiteY7" fmla="*/ 364479 h 376833"/>
                <a:gd name="connsiteX8" fmla="*/ 12355 w 123552"/>
                <a:gd name="connsiteY8" fmla="*/ 6178 h 376833"/>
                <a:gd name="connsiteX9" fmla="*/ 6178 w 123552"/>
                <a:gd name="connsiteY9" fmla="*/ 0 h 376833"/>
                <a:gd name="connsiteX10" fmla="*/ 0 w 123552"/>
                <a:gd name="connsiteY10" fmla="*/ 6178 h 376833"/>
                <a:gd name="connsiteX11" fmla="*/ 0 w 123552"/>
                <a:gd name="connsiteY11" fmla="*/ 376834 h 376833"/>
                <a:gd name="connsiteX12" fmla="*/ 123552 w 123552"/>
                <a:gd name="connsiteY12" fmla="*/ 376834 h 376833"/>
                <a:gd name="connsiteX13" fmla="*/ 123552 w 123552"/>
                <a:gd name="connsiteY13" fmla="*/ 6178 h 376833"/>
                <a:gd name="connsiteX14" fmla="*/ 117375 w 123552"/>
                <a:gd name="connsiteY14" fmla="*/ 0 h 376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552" h="376833">
                  <a:moveTo>
                    <a:pt x="117375" y="0"/>
                  </a:moveTo>
                  <a:cubicBezTo>
                    <a:pt x="113963" y="0"/>
                    <a:pt x="111197" y="2766"/>
                    <a:pt x="111197" y="6178"/>
                  </a:cubicBezTo>
                  <a:lnTo>
                    <a:pt x="111197" y="364479"/>
                  </a:lnTo>
                  <a:lnTo>
                    <a:pt x="67954" y="364479"/>
                  </a:lnTo>
                  <a:lnTo>
                    <a:pt x="67954" y="154440"/>
                  </a:lnTo>
                  <a:lnTo>
                    <a:pt x="55599" y="154440"/>
                  </a:lnTo>
                  <a:lnTo>
                    <a:pt x="55599" y="364479"/>
                  </a:lnTo>
                  <a:lnTo>
                    <a:pt x="12355" y="364479"/>
                  </a:lnTo>
                  <a:lnTo>
                    <a:pt x="12355" y="6178"/>
                  </a:lnTo>
                  <a:cubicBezTo>
                    <a:pt x="12355" y="2766"/>
                    <a:pt x="9590" y="0"/>
                    <a:pt x="6178" y="0"/>
                  </a:cubicBezTo>
                  <a:cubicBezTo>
                    <a:pt x="2766" y="0"/>
                    <a:pt x="0" y="2766"/>
                    <a:pt x="0" y="6178"/>
                  </a:cubicBezTo>
                  <a:lnTo>
                    <a:pt x="0" y="376834"/>
                  </a:lnTo>
                  <a:lnTo>
                    <a:pt x="123552" y="376834"/>
                  </a:lnTo>
                  <a:lnTo>
                    <a:pt x="123552" y="6178"/>
                  </a:lnTo>
                  <a:cubicBezTo>
                    <a:pt x="123552" y="2766"/>
                    <a:pt x="120787" y="0"/>
                    <a:pt x="117375" y="0"/>
                  </a:cubicBezTo>
                  <a:close/>
                </a:path>
              </a:pathLst>
            </a:custGeom>
            <a:solidFill>
              <a:srgbClr val="000000"/>
            </a:solidFill>
            <a:ln w="6152" cap="flat">
              <a:noFill/>
              <a:prstDash val="solid"/>
              <a:miter/>
            </a:ln>
          </p:spPr>
          <p:txBody>
            <a:bodyPr rtlCol="0" anchor="ctr"/>
            <a:lstStyle/>
            <a:p>
              <a:endParaRPr lang="ja-JP" altLang="en-US">
                <a:latin typeface="BIZ UDPGothic" panose="020B0400000000000000" pitchFamily="34" charset="-128"/>
              </a:endParaRPr>
            </a:p>
          </p:txBody>
        </p:sp>
      </p:grpSp>
      <p:grpSp>
        <p:nvGrpSpPr>
          <p:cNvPr id="23" name="グループ化 22">
            <a:extLst>
              <a:ext uri="{FF2B5EF4-FFF2-40B4-BE49-F238E27FC236}">
                <a16:creationId xmlns:a16="http://schemas.microsoft.com/office/drawing/2014/main" id="{5410A73A-8797-E52A-9F4C-B8F2F18999F9}"/>
              </a:ext>
            </a:extLst>
          </p:cNvPr>
          <p:cNvGrpSpPr/>
          <p:nvPr/>
        </p:nvGrpSpPr>
        <p:grpSpPr>
          <a:xfrm>
            <a:off x="3250724" y="2334648"/>
            <a:ext cx="514792" cy="741312"/>
            <a:chOff x="2438043" y="1750986"/>
            <a:chExt cx="386094" cy="555984"/>
          </a:xfrm>
        </p:grpSpPr>
        <p:sp>
          <p:nvSpPr>
            <p:cNvPr id="9" name="フリーフォーム: 図形 8">
              <a:extLst>
                <a:ext uri="{FF2B5EF4-FFF2-40B4-BE49-F238E27FC236}">
                  <a16:creationId xmlns:a16="http://schemas.microsoft.com/office/drawing/2014/main" id="{403AA25E-6395-95FB-8A12-86DBD3E8DD09}"/>
                </a:ext>
              </a:extLst>
            </p:cNvPr>
            <p:cNvSpPr/>
            <p:nvPr/>
          </p:nvSpPr>
          <p:spPr>
            <a:xfrm flipH="1">
              <a:off x="2581499" y="1750986"/>
              <a:ext cx="98841" cy="98841"/>
            </a:xfrm>
            <a:custGeom>
              <a:avLst/>
              <a:gdLst>
                <a:gd name="connsiteX0" fmla="*/ 49421 w 98841"/>
                <a:gd name="connsiteY0" fmla="*/ 98842 h 98841"/>
                <a:gd name="connsiteX1" fmla="*/ 98842 w 98841"/>
                <a:gd name="connsiteY1" fmla="*/ 49421 h 98841"/>
                <a:gd name="connsiteX2" fmla="*/ 49421 w 98841"/>
                <a:gd name="connsiteY2" fmla="*/ 0 h 98841"/>
                <a:gd name="connsiteX3" fmla="*/ 0 w 98841"/>
                <a:gd name="connsiteY3" fmla="*/ 49421 h 98841"/>
                <a:gd name="connsiteX4" fmla="*/ 49421 w 98841"/>
                <a:gd name="connsiteY4" fmla="*/ 98842 h 98841"/>
                <a:gd name="connsiteX5" fmla="*/ 49421 w 98841"/>
                <a:gd name="connsiteY5" fmla="*/ 12355 h 98841"/>
                <a:gd name="connsiteX6" fmla="*/ 86487 w 98841"/>
                <a:gd name="connsiteY6" fmla="*/ 49421 h 98841"/>
                <a:gd name="connsiteX7" fmla="*/ 49421 w 98841"/>
                <a:gd name="connsiteY7" fmla="*/ 86486 h 98841"/>
                <a:gd name="connsiteX8" fmla="*/ 12355 w 98841"/>
                <a:gd name="connsiteY8" fmla="*/ 49421 h 98841"/>
                <a:gd name="connsiteX9" fmla="*/ 49421 w 98841"/>
                <a:gd name="connsiteY9" fmla="*/ 12355 h 9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841" h="98841">
                  <a:moveTo>
                    <a:pt x="49421" y="98842"/>
                  </a:moveTo>
                  <a:cubicBezTo>
                    <a:pt x="76715" y="98842"/>
                    <a:pt x="98842" y="76715"/>
                    <a:pt x="98842" y="49421"/>
                  </a:cubicBezTo>
                  <a:cubicBezTo>
                    <a:pt x="98842" y="22126"/>
                    <a:pt x="76715" y="0"/>
                    <a:pt x="49421" y="0"/>
                  </a:cubicBezTo>
                  <a:cubicBezTo>
                    <a:pt x="22126" y="0"/>
                    <a:pt x="0" y="22126"/>
                    <a:pt x="0" y="49421"/>
                  </a:cubicBezTo>
                  <a:cubicBezTo>
                    <a:pt x="31" y="76702"/>
                    <a:pt x="22139" y="98811"/>
                    <a:pt x="49421" y="98842"/>
                  </a:cubicBezTo>
                  <a:close/>
                  <a:moveTo>
                    <a:pt x="49421" y="12355"/>
                  </a:moveTo>
                  <a:cubicBezTo>
                    <a:pt x="69892" y="12355"/>
                    <a:pt x="86487" y="28950"/>
                    <a:pt x="86487" y="49421"/>
                  </a:cubicBezTo>
                  <a:cubicBezTo>
                    <a:pt x="86487" y="69892"/>
                    <a:pt x="69892" y="86486"/>
                    <a:pt x="49421" y="86486"/>
                  </a:cubicBezTo>
                  <a:cubicBezTo>
                    <a:pt x="28950" y="86486"/>
                    <a:pt x="12355" y="69892"/>
                    <a:pt x="12355" y="49421"/>
                  </a:cubicBezTo>
                  <a:cubicBezTo>
                    <a:pt x="12376" y="28959"/>
                    <a:pt x="28959" y="12376"/>
                    <a:pt x="49421" y="12355"/>
                  </a:cubicBezTo>
                  <a:close/>
                </a:path>
              </a:pathLst>
            </a:custGeom>
            <a:solidFill>
              <a:srgbClr val="000000"/>
            </a:solidFill>
            <a:ln w="6152" cap="flat">
              <a:noFill/>
              <a:prstDash val="solid"/>
              <a:miter/>
            </a:ln>
          </p:spPr>
          <p:txBody>
            <a:bodyPr rtlCol="0" anchor="ctr"/>
            <a:lstStyle/>
            <a:p>
              <a:endParaRPr lang="ja-JP" altLang="en-US">
                <a:latin typeface="BIZ UDPGothic" panose="020B0400000000000000" pitchFamily="34" charset="-128"/>
              </a:endParaRPr>
            </a:p>
          </p:txBody>
        </p:sp>
        <p:sp>
          <p:nvSpPr>
            <p:cNvPr id="10" name="フリーフォーム: 図形 9">
              <a:extLst>
                <a:ext uri="{FF2B5EF4-FFF2-40B4-BE49-F238E27FC236}">
                  <a16:creationId xmlns:a16="http://schemas.microsoft.com/office/drawing/2014/main" id="{0B5E2305-CC77-EC64-875B-558242C736DB}"/>
                </a:ext>
              </a:extLst>
            </p:cNvPr>
            <p:cNvSpPr/>
            <p:nvPr/>
          </p:nvSpPr>
          <p:spPr>
            <a:xfrm rot="21180000" flipH="1">
              <a:off x="2438043" y="1862119"/>
              <a:ext cx="386094" cy="155725"/>
            </a:xfrm>
            <a:custGeom>
              <a:avLst/>
              <a:gdLst>
                <a:gd name="connsiteX0" fmla="*/ 385739 w 386094"/>
                <a:gd name="connsiteY0" fmla="*/ 104253 h 148269"/>
                <a:gd name="connsiteX1" fmla="*/ 352782 w 386094"/>
                <a:gd name="connsiteY1" fmla="*/ 80259 h 148269"/>
                <a:gd name="connsiteX2" fmla="*/ 307852 w 386094"/>
                <a:gd name="connsiteY2" fmla="*/ 87333 h 148269"/>
                <a:gd name="connsiteX3" fmla="*/ 287830 w 386094"/>
                <a:gd name="connsiteY3" fmla="*/ 35268 h 148269"/>
                <a:gd name="connsiteX4" fmla="*/ 287256 w 386094"/>
                <a:gd name="connsiteY4" fmla="*/ 33977 h 148269"/>
                <a:gd name="connsiteX5" fmla="*/ 193047 w 386094"/>
                <a:gd name="connsiteY5" fmla="*/ 0 h 148269"/>
                <a:gd name="connsiteX6" fmla="*/ 98789 w 386094"/>
                <a:gd name="connsiteY6" fmla="*/ 34039 h 148269"/>
                <a:gd name="connsiteX7" fmla="*/ 78242 w 386094"/>
                <a:gd name="connsiteY7" fmla="*/ 87333 h 148269"/>
                <a:gd name="connsiteX8" fmla="*/ 33312 w 386094"/>
                <a:gd name="connsiteY8" fmla="*/ 80259 h 148269"/>
                <a:gd name="connsiteX9" fmla="*/ 355 w 386094"/>
                <a:gd name="connsiteY9" fmla="*/ 104253 h 148269"/>
                <a:gd name="connsiteX10" fmla="*/ 24349 w 386094"/>
                <a:gd name="connsiteY10" fmla="*/ 137211 h 148269"/>
                <a:gd name="connsiteX11" fmla="*/ 92302 w 386094"/>
                <a:gd name="connsiteY11" fmla="*/ 147904 h 148269"/>
                <a:gd name="connsiteX12" fmla="*/ 111212 w 386094"/>
                <a:gd name="connsiteY12" fmla="*/ 144402 h 148269"/>
                <a:gd name="connsiteX13" fmla="*/ 113417 w 386094"/>
                <a:gd name="connsiteY13" fmla="*/ 135948 h 148269"/>
                <a:gd name="connsiteX14" fmla="*/ 105034 w 386094"/>
                <a:gd name="connsiteY14" fmla="*/ 133702 h 148269"/>
                <a:gd name="connsiteX15" fmla="*/ 94236 w 386094"/>
                <a:gd name="connsiteY15" fmla="*/ 135703 h 148269"/>
                <a:gd name="connsiteX16" fmla="*/ 26282 w 386094"/>
                <a:gd name="connsiteY16" fmla="*/ 125010 h 148269"/>
                <a:gd name="connsiteX17" fmla="*/ 12574 w 386094"/>
                <a:gd name="connsiteY17" fmla="*/ 106174 h 148269"/>
                <a:gd name="connsiteX18" fmla="*/ 31410 w 386094"/>
                <a:gd name="connsiteY18" fmla="*/ 92466 h 148269"/>
                <a:gd name="connsiteX19" fmla="*/ 86199 w 386094"/>
                <a:gd name="connsiteY19" fmla="*/ 101084 h 148269"/>
                <a:gd name="connsiteX20" fmla="*/ 109674 w 386094"/>
                <a:gd name="connsiteY20" fmla="*/ 40099 h 148269"/>
                <a:gd name="connsiteX21" fmla="*/ 110168 w 386094"/>
                <a:gd name="connsiteY21" fmla="*/ 38931 h 148269"/>
                <a:gd name="connsiteX22" fmla="*/ 193078 w 386094"/>
                <a:gd name="connsiteY22" fmla="*/ 12368 h 148269"/>
                <a:gd name="connsiteX23" fmla="*/ 275963 w 386094"/>
                <a:gd name="connsiteY23" fmla="*/ 38882 h 148269"/>
                <a:gd name="connsiteX24" fmla="*/ 299938 w 386094"/>
                <a:gd name="connsiteY24" fmla="*/ 101097 h 148269"/>
                <a:gd name="connsiteX25" fmla="*/ 354727 w 386094"/>
                <a:gd name="connsiteY25" fmla="*/ 92479 h 148269"/>
                <a:gd name="connsiteX26" fmla="*/ 373812 w 386094"/>
                <a:gd name="connsiteY26" fmla="*/ 105845 h 148269"/>
                <a:gd name="connsiteX27" fmla="*/ 360445 w 386094"/>
                <a:gd name="connsiteY27" fmla="*/ 124930 h 148269"/>
                <a:gd name="connsiteX28" fmla="*/ 359861 w 386094"/>
                <a:gd name="connsiteY28" fmla="*/ 125022 h 148269"/>
                <a:gd name="connsiteX29" fmla="*/ 291907 w 386094"/>
                <a:gd name="connsiteY29" fmla="*/ 135716 h 148269"/>
                <a:gd name="connsiteX30" fmla="*/ 281078 w 386094"/>
                <a:gd name="connsiteY30" fmla="*/ 133702 h 148269"/>
                <a:gd name="connsiteX31" fmla="*/ 272654 w 386094"/>
                <a:gd name="connsiteY31" fmla="*/ 136019 h 148269"/>
                <a:gd name="connsiteX32" fmla="*/ 274900 w 386094"/>
                <a:gd name="connsiteY32" fmla="*/ 144402 h 148269"/>
                <a:gd name="connsiteX33" fmla="*/ 289300 w 386094"/>
                <a:gd name="connsiteY33" fmla="*/ 148263 h 148269"/>
                <a:gd name="connsiteX34" fmla="*/ 293798 w 386094"/>
                <a:gd name="connsiteY34" fmla="*/ 147904 h 148269"/>
                <a:gd name="connsiteX35" fmla="*/ 361751 w 386094"/>
                <a:gd name="connsiteY35" fmla="*/ 137211 h 148269"/>
                <a:gd name="connsiteX36" fmla="*/ 385739 w 386094"/>
                <a:gd name="connsiteY36" fmla="*/ 104253 h 148269"/>
                <a:gd name="connsiteX0" fmla="*/ 385739 w 386094"/>
                <a:gd name="connsiteY0" fmla="*/ 111709 h 155725"/>
                <a:gd name="connsiteX1" fmla="*/ 352782 w 386094"/>
                <a:gd name="connsiteY1" fmla="*/ 87715 h 155725"/>
                <a:gd name="connsiteX2" fmla="*/ 307852 w 386094"/>
                <a:gd name="connsiteY2" fmla="*/ 94789 h 155725"/>
                <a:gd name="connsiteX3" fmla="*/ 287830 w 386094"/>
                <a:gd name="connsiteY3" fmla="*/ 42724 h 155725"/>
                <a:gd name="connsiteX4" fmla="*/ 287256 w 386094"/>
                <a:gd name="connsiteY4" fmla="*/ 41433 h 155725"/>
                <a:gd name="connsiteX5" fmla="*/ 196825 w 386094"/>
                <a:gd name="connsiteY5" fmla="*/ 0 h 155725"/>
                <a:gd name="connsiteX6" fmla="*/ 98789 w 386094"/>
                <a:gd name="connsiteY6" fmla="*/ 41495 h 155725"/>
                <a:gd name="connsiteX7" fmla="*/ 78242 w 386094"/>
                <a:gd name="connsiteY7" fmla="*/ 94789 h 155725"/>
                <a:gd name="connsiteX8" fmla="*/ 33312 w 386094"/>
                <a:gd name="connsiteY8" fmla="*/ 87715 h 155725"/>
                <a:gd name="connsiteX9" fmla="*/ 355 w 386094"/>
                <a:gd name="connsiteY9" fmla="*/ 111709 h 155725"/>
                <a:gd name="connsiteX10" fmla="*/ 24349 w 386094"/>
                <a:gd name="connsiteY10" fmla="*/ 144667 h 155725"/>
                <a:gd name="connsiteX11" fmla="*/ 92302 w 386094"/>
                <a:gd name="connsiteY11" fmla="*/ 155360 h 155725"/>
                <a:gd name="connsiteX12" fmla="*/ 111212 w 386094"/>
                <a:gd name="connsiteY12" fmla="*/ 151858 h 155725"/>
                <a:gd name="connsiteX13" fmla="*/ 113417 w 386094"/>
                <a:gd name="connsiteY13" fmla="*/ 143404 h 155725"/>
                <a:gd name="connsiteX14" fmla="*/ 105034 w 386094"/>
                <a:gd name="connsiteY14" fmla="*/ 141158 h 155725"/>
                <a:gd name="connsiteX15" fmla="*/ 94236 w 386094"/>
                <a:gd name="connsiteY15" fmla="*/ 143159 h 155725"/>
                <a:gd name="connsiteX16" fmla="*/ 26282 w 386094"/>
                <a:gd name="connsiteY16" fmla="*/ 132466 h 155725"/>
                <a:gd name="connsiteX17" fmla="*/ 12574 w 386094"/>
                <a:gd name="connsiteY17" fmla="*/ 113630 h 155725"/>
                <a:gd name="connsiteX18" fmla="*/ 31410 w 386094"/>
                <a:gd name="connsiteY18" fmla="*/ 99922 h 155725"/>
                <a:gd name="connsiteX19" fmla="*/ 86199 w 386094"/>
                <a:gd name="connsiteY19" fmla="*/ 108540 h 155725"/>
                <a:gd name="connsiteX20" fmla="*/ 109674 w 386094"/>
                <a:gd name="connsiteY20" fmla="*/ 47555 h 155725"/>
                <a:gd name="connsiteX21" fmla="*/ 110168 w 386094"/>
                <a:gd name="connsiteY21" fmla="*/ 46387 h 155725"/>
                <a:gd name="connsiteX22" fmla="*/ 193078 w 386094"/>
                <a:gd name="connsiteY22" fmla="*/ 19824 h 155725"/>
                <a:gd name="connsiteX23" fmla="*/ 275963 w 386094"/>
                <a:gd name="connsiteY23" fmla="*/ 46338 h 155725"/>
                <a:gd name="connsiteX24" fmla="*/ 299938 w 386094"/>
                <a:gd name="connsiteY24" fmla="*/ 108553 h 155725"/>
                <a:gd name="connsiteX25" fmla="*/ 354727 w 386094"/>
                <a:gd name="connsiteY25" fmla="*/ 99935 h 155725"/>
                <a:gd name="connsiteX26" fmla="*/ 373812 w 386094"/>
                <a:gd name="connsiteY26" fmla="*/ 113301 h 155725"/>
                <a:gd name="connsiteX27" fmla="*/ 360445 w 386094"/>
                <a:gd name="connsiteY27" fmla="*/ 132386 h 155725"/>
                <a:gd name="connsiteX28" fmla="*/ 359861 w 386094"/>
                <a:gd name="connsiteY28" fmla="*/ 132478 h 155725"/>
                <a:gd name="connsiteX29" fmla="*/ 291907 w 386094"/>
                <a:gd name="connsiteY29" fmla="*/ 143172 h 155725"/>
                <a:gd name="connsiteX30" fmla="*/ 281078 w 386094"/>
                <a:gd name="connsiteY30" fmla="*/ 141158 h 155725"/>
                <a:gd name="connsiteX31" fmla="*/ 272654 w 386094"/>
                <a:gd name="connsiteY31" fmla="*/ 143475 h 155725"/>
                <a:gd name="connsiteX32" fmla="*/ 274900 w 386094"/>
                <a:gd name="connsiteY32" fmla="*/ 151858 h 155725"/>
                <a:gd name="connsiteX33" fmla="*/ 289300 w 386094"/>
                <a:gd name="connsiteY33" fmla="*/ 155719 h 155725"/>
                <a:gd name="connsiteX34" fmla="*/ 293798 w 386094"/>
                <a:gd name="connsiteY34" fmla="*/ 155360 h 155725"/>
                <a:gd name="connsiteX35" fmla="*/ 361751 w 386094"/>
                <a:gd name="connsiteY35" fmla="*/ 144667 h 155725"/>
                <a:gd name="connsiteX36" fmla="*/ 385739 w 386094"/>
                <a:gd name="connsiteY36" fmla="*/ 111709 h 155725"/>
                <a:gd name="connsiteX0" fmla="*/ 385739 w 386094"/>
                <a:gd name="connsiteY0" fmla="*/ 111709 h 155725"/>
                <a:gd name="connsiteX1" fmla="*/ 352782 w 386094"/>
                <a:gd name="connsiteY1" fmla="*/ 87715 h 155725"/>
                <a:gd name="connsiteX2" fmla="*/ 307852 w 386094"/>
                <a:gd name="connsiteY2" fmla="*/ 94789 h 155725"/>
                <a:gd name="connsiteX3" fmla="*/ 287830 w 386094"/>
                <a:gd name="connsiteY3" fmla="*/ 42724 h 155725"/>
                <a:gd name="connsiteX4" fmla="*/ 287256 w 386094"/>
                <a:gd name="connsiteY4" fmla="*/ 41433 h 155725"/>
                <a:gd name="connsiteX5" fmla="*/ 196825 w 386094"/>
                <a:gd name="connsiteY5" fmla="*/ 0 h 155725"/>
                <a:gd name="connsiteX6" fmla="*/ 98789 w 386094"/>
                <a:gd name="connsiteY6" fmla="*/ 41495 h 155725"/>
                <a:gd name="connsiteX7" fmla="*/ 78242 w 386094"/>
                <a:gd name="connsiteY7" fmla="*/ 94789 h 155725"/>
                <a:gd name="connsiteX8" fmla="*/ 33312 w 386094"/>
                <a:gd name="connsiteY8" fmla="*/ 87715 h 155725"/>
                <a:gd name="connsiteX9" fmla="*/ 355 w 386094"/>
                <a:gd name="connsiteY9" fmla="*/ 111709 h 155725"/>
                <a:gd name="connsiteX10" fmla="*/ 24349 w 386094"/>
                <a:gd name="connsiteY10" fmla="*/ 144667 h 155725"/>
                <a:gd name="connsiteX11" fmla="*/ 92302 w 386094"/>
                <a:gd name="connsiteY11" fmla="*/ 155360 h 155725"/>
                <a:gd name="connsiteX12" fmla="*/ 111212 w 386094"/>
                <a:gd name="connsiteY12" fmla="*/ 151858 h 155725"/>
                <a:gd name="connsiteX13" fmla="*/ 113417 w 386094"/>
                <a:gd name="connsiteY13" fmla="*/ 143404 h 155725"/>
                <a:gd name="connsiteX14" fmla="*/ 105034 w 386094"/>
                <a:gd name="connsiteY14" fmla="*/ 141158 h 155725"/>
                <a:gd name="connsiteX15" fmla="*/ 94236 w 386094"/>
                <a:gd name="connsiteY15" fmla="*/ 143159 h 155725"/>
                <a:gd name="connsiteX16" fmla="*/ 26282 w 386094"/>
                <a:gd name="connsiteY16" fmla="*/ 132466 h 155725"/>
                <a:gd name="connsiteX17" fmla="*/ 12574 w 386094"/>
                <a:gd name="connsiteY17" fmla="*/ 113630 h 155725"/>
                <a:gd name="connsiteX18" fmla="*/ 31410 w 386094"/>
                <a:gd name="connsiteY18" fmla="*/ 99922 h 155725"/>
                <a:gd name="connsiteX19" fmla="*/ 86199 w 386094"/>
                <a:gd name="connsiteY19" fmla="*/ 108540 h 155725"/>
                <a:gd name="connsiteX20" fmla="*/ 109674 w 386094"/>
                <a:gd name="connsiteY20" fmla="*/ 47555 h 155725"/>
                <a:gd name="connsiteX21" fmla="*/ 110168 w 386094"/>
                <a:gd name="connsiteY21" fmla="*/ 46387 h 155725"/>
                <a:gd name="connsiteX22" fmla="*/ 193563 w 386094"/>
                <a:gd name="connsiteY22" fmla="*/ 12949 h 155725"/>
                <a:gd name="connsiteX23" fmla="*/ 275963 w 386094"/>
                <a:gd name="connsiteY23" fmla="*/ 46338 h 155725"/>
                <a:gd name="connsiteX24" fmla="*/ 299938 w 386094"/>
                <a:gd name="connsiteY24" fmla="*/ 108553 h 155725"/>
                <a:gd name="connsiteX25" fmla="*/ 354727 w 386094"/>
                <a:gd name="connsiteY25" fmla="*/ 99935 h 155725"/>
                <a:gd name="connsiteX26" fmla="*/ 373812 w 386094"/>
                <a:gd name="connsiteY26" fmla="*/ 113301 h 155725"/>
                <a:gd name="connsiteX27" fmla="*/ 360445 w 386094"/>
                <a:gd name="connsiteY27" fmla="*/ 132386 h 155725"/>
                <a:gd name="connsiteX28" fmla="*/ 359861 w 386094"/>
                <a:gd name="connsiteY28" fmla="*/ 132478 h 155725"/>
                <a:gd name="connsiteX29" fmla="*/ 291907 w 386094"/>
                <a:gd name="connsiteY29" fmla="*/ 143172 h 155725"/>
                <a:gd name="connsiteX30" fmla="*/ 281078 w 386094"/>
                <a:gd name="connsiteY30" fmla="*/ 141158 h 155725"/>
                <a:gd name="connsiteX31" fmla="*/ 272654 w 386094"/>
                <a:gd name="connsiteY31" fmla="*/ 143475 h 155725"/>
                <a:gd name="connsiteX32" fmla="*/ 274900 w 386094"/>
                <a:gd name="connsiteY32" fmla="*/ 151858 h 155725"/>
                <a:gd name="connsiteX33" fmla="*/ 289300 w 386094"/>
                <a:gd name="connsiteY33" fmla="*/ 155719 h 155725"/>
                <a:gd name="connsiteX34" fmla="*/ 293798 w 386094"/>
                <a:gd name="connsiteY34" fmla="*/ 155360 h 155725"/>
                <a:gd name="connsiteX35" fmla="*/ 361751 w 386094"/>
                <a:gd name="connsiteY35" fmla="*/ 144667 h 155725"/>
                <a:gd name="connsiteX36" fmla="*/ 385739 w 386094"/>
                <a:gd name="connsiteY36" fmla="*/ 111709 h 1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6094" h="155725">
                  <a:moveTo>
                    <a:pt x="385739" y="111709"/>
                  </a:moveTo>
                  <a:cubicBezTo>
                    <a:pt x="383237" y="96000"/>
                    <a:pt x="368500" y="85272"/>
                    <a:pt x="352782" y="87715"/>
                  </a:cubicBezTo>
                  <a:lnTo>
                    <a:pt x="307852" y="94789"/>
                  </a:lnTo>
                  <a:lnTo>
                    <a:pt x="287830" y="42724"/>
                  </a:lnTo>
                  <a:lnTo>
                    <a:pt x="287256" y="41433"/>
                  </a:lnTo>
                  <a:cubicBezTo>
                    <a:pt x="274771" y="12868"/>
                    <a:pt x="248291" y="0"/>
                    <a:pt x="196825" y="0"/>
                  </a:cubicBezTo>
                  <a:cubicBezTo>
                    <a:pt x="145359" y="0"/>
                    <a:pt x="111323" y="12868"/>
                    <a:pt x="98789" y="41495"/>
                  </a:cubicBezTo>
                  <a:lnTo>
                    <a:pt x="78242" y="94789"/>
                  </a:lnTo>
                  <a:lnTo>
                    <a:pt x="33312" y="87715"/>
                  </a:lnTo>
                  <a:cubicBezTo>
                    <a:pt x="17585" y="85240"/>
                    <a:pt x="2830" y="95982"/>
                    <a:pt x="355" y="111709"/>
                  </a:cubicBezTo>
                  <a:cubicBezTo>
                    <a:pt x="-2121" y="127436"/>
                    <a:pt x="8622" y="142191"/>
                    <a:pt x="24349" y="144667"/>
                  </a:cubicBezTo>
                  <a:lnTo>
                    <a:pt x="92302" y="155360"/>
                  </a:lnTo>
                  <a:cubicBezTo>
                    <a:pt x="98821" y="156413"/>
                    <a:pt x="105503" y="155175"/>
                    <a:pt x="111212" y="151858"/>
                  </a:cubicBezTo>
                  <a:cubicBezTo>
                    <a:pt x="114155" y="150132"/>
                    <a:pt x="115143" y="146347"/>
                    <a:pt x="113417" y="143404"/>
                  </a:cubicBezTo>
                  <a:cubicBezTo>
                    <a:pt x="111707" y="140488"/>
                    <a:pt x="107973" y="139487"/>
                    <a:pt x="105034" y="141158"/>
                  </a:cubicBezTo>
                  <a:cubicBezTo>
                    <a:pt x="101776" y="143058"/>
                    <a:pt x="97959" y="143765"/>
                    <a:pt x="94236" y="143159"/>
                  </a:cubicBezTo>
                  <a:lnTo>
                    <a:pt x="26282" y="132466"/>
                  </a:lnTo>
                  <a:cubicBezTo>
                    <a:pt x="17296" y="131050"/>
                    <a:pt x="11158" y="122617"/>
                    <a:pt x="12574" y="113630"/>
                  </a:cubicBezTo>
                  <a:cubicBezTo>
                    <a:pt x="13990" y="104644"/>
                    <a:pt x="22423" y="98506"/>
                    <a:pt x="31410" y="99922"/>
                  </a:cubicBezTo>
                  <a:lnTo>
                    <a:pt x="86199" y="108540"/>
                  </a:lnTo>
                  <a:lnTo>
                    <a:pt x="109674" y="47555"/>
                  </a:lnTo>
                  <a:lnTo>
                    <a:pt x="110168" y="46387"/>
                  </a:lnTo>
                  <a:cubicBezTo>
                    <a:pt x="118866" y="26514"/>
                    <a:pt x="140306" y="12949"/>
                    <a:pt x="193563" y="12949"/>
                  </a:cubicBezTo>
                  <a:cubicBezTo>
                    <a:pt x="246820" y="12949"/>
                    <a:pt x="267290" y="26526"/>
                    <a:pt x="275963" y="46338"/>
                  </a:cubicBezTo>
                  <a:lnTo>
                    <a:pt x="299938" y="108553"/>
                  </a:lnTo>
                  <a:lnTo>
                    <a:pt x="354727" y="99935"/>
                  </a:lnTo>
                  <a:cubicBezTo>
                    <a:pt x="363689" y="98356"/>
                    <a:pt x="372233" y="104340"/>
                    <a:pt x="373812" y="113301"/>
                  </a:cubicBezTo>
                  <a:cubicBezTo>
                    <a:pt x="375391" y="122262"/>
                    <a:pt x="369407" y="130807"/>
                    <a:pt x="360445" y="132386"/>
                  </a:cubicBezTo>
                  <a:cubicBezTo>
                    <a:pt x="360251" y="132420"/>
                    <a:pt x="360056" y="132451"/>
                    <a:pt x="359861" y="132478"/>
                  </a:cubicBezTo>
                  <a:lnTo>
                    <a:pt x="291907" y="143172"/>
                  </a:lnTo>
                  <a:cubicBezTo>
                    <a:pt x="288174" y="143769"/>
                    <a:pt x="284348" y="143057"/>
                    <a:pt x="281078" y="141158"/>
                  </a:cubicBezTo>
                  <a:cubicBezTo>
                    <a:pt x="278112" y="139471"/>
                    <a:pt x="274341" y="140509"/>
                    <a:pt x="272654" y="143475"/>
                  </a:cubicBezTo>
                  <a:cubicBezTo>
                    <a:pt x="270984" y="146413"/>
                    <a:pt x="271984" y="150148"/>
                    <a:pt x="274900" y="151858"/>
                  </a:cubicBezTo>
                  <a:cubicBezTo>
                    <a:pt x="279279" y="154384"/>
                    <a:pt x="284245" y="155715"/>
                    <a:pt x="289300" y="155719"/>
                  </a:cubicBezTo>
                  <a:cubicBezTo>
                    <a:pt x="290806" y="155719"/>
                    <a:pt x="292311" y="155599"/>
                    <a:pt x="293798" y="155360"/>
                  </a:cubicBezTo>
                  <a:lnTo>
                    <a:pt x="361751" y="144667"/>
                  </a:lnTo>
                  <a:cubicBezTo>
                    <a:pt x="377476" y="142190"/>
                    <a:pt x="388216" y="127434"/>
                    <a:pt x="385739" y="111709"/>
                  </a:cubicBezTo>
                  <a:close/>
                </a:path>
              </a:pathLst>
            </a:custGeom>
            <a:solidFill>
              <a:srgbClr val="000000"/>
            </a:solidFill>
            <a:ln w="6152" cap="flat">
              <a:noFill/>
              <a:prstDash val="solid"/>
              <a:miter/>
            </a:ln>
          </p:spPr>
          <p:txBody>
            <a:bodyPr rtlCol="0" anchor="ctr"/>
            <a:lstStyle/>
            <a:p>
              <a:endParaRPr lang="ja-JP" altLang="en-US">
                <a:latin typeface="BIZ UDPGothic" panose="020B0400000000000000" pitchFamily="34" charset="-128"/>
              </a:endParaRPr>
            </a:p>
          </p:txBody>
        </p:sp>
        <p:sp>
          <p:nvSpPr>
            <p:cNvPr id="11" name="フリーフォーム: 図形 10">
              <a:extLst>
                <a:ext uri="{FF2B5EF4-FFF2-40B4-BE49-F238E27FC236}">
                  <a16:creationId xmlns:a16="http://schemas.microsoft.com/office/drawing/2014/main" id="{D3D1B88C-7646-E4F7-F805-0C87D74AFC72}"/>
                </a:ext>
              </a:extLst>
            </p:cNvPr>
            <p:cNvSpPr/>
            <p:nvPr/>
          </p:nvSpPr>
          <p:spPr>
            <a:xfrm flipH="1">
              <a:off x="2574196" y="1930137"/>
              <a:ext cx="123552" cy="376833"/>
            </a:xfrm>
            <a:custGeom>
              <a:avLst/>
              <a:gdLst>
                <a:gd name="connsiteX0" fmla="*/ 117375 w 123552"/>
                <a:gd name="connsiteY0" fmla="*/ 0 h 376833"/>
                <a:gd name="connsiteX1" fmla="*/ 111197 w 123552"/>
                <a:gd name="connsiteY1" fmla="*/ 6178 h 376833"/>
                <a:gd name="connsiteX2" fmla="*/ 111197 w 123552"/>
                <a:gd name="connsiteY2" fmla="*/ 364479 h 376833"/>
                <a:gd name="connsiteX3" fmla="*/ 67954 w 123552"/>
                <a:gd name="connsiteY3" fmla="*/ 364479 h 376833"/>
                <a:gd name="connsiteX4" fmla="*/ 67954 w 123552"/>
                <a:gd name="connsiteY4" fmla="*/ 154440 h 376833"/>
                <a:gd name="connsiteX5" fmla="*/ 55599 w 123552"/>
                <a:gd name="connsiteY5" fmla="*/ 154440 h 376833"/>
                <a:gd name="connsiteX6" fmla="*/ 55599 w 123552"/>
                <a:gd name="connsiteY6" fmla="*/ 364479 h 376833"/>
                <a:gd name="connsiteX7" fmla="*/ 12355 w 123552"/>
                <a:gd name="connsiteY7" fmla="*/ 364479 h 376833"/>
                <a:gd name="connsiteX8" fmla="*/ 12355 w 123552"/>
                <a:gd name="connsiteY8" fmla="*/ 6178 h 376833"/>
                <a:gd name="connsiteX9" fmla="*/ 6178 w 123552"/>
                <a:gd name="connsiteY9" fmla="*/ 0 h 376833"/>
                <a:gd name="connsiteX10" fmla="*/ 0 w 123552"/>
                <a:gd name="connsiteY10" fmla="*/ 6178 h 376833"/>
                <a:gd name="connsiteX11" fmla="*/ 0 w 123552"/>
                <a:gd name="connsiteY11" fmla="*/ 376834 h 376833"/>
                <a:gd name="connsiteX12" fmla="*/ 123552 w 123552"/>
                <a:gd name="connsiteY12" fmla="*/ 376834 h 376833"/>
                <a:gd name="connsiteX13" fmla="*/ 123552 w 123552"/>
                <a:gd name="connsiteY13" fmla="*/ 6178 h 376833"/>
                <a:gd name="connsiteX14" fmla="*/ 117375 w 123552"/>
                <a:gd name="connsiteY14" fmla="*/ 0 h 376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552" h="376833">
                  <a:moveTo>
                    <a:pt x="117375" y="0"/>
                  </a:moveTo>
                  <a:cubicBezTo>
                    <a:pt x="113963" y="0"/>
                    <a:pt x="111197" y="2766"/>
                    <a:pt x="111197" y="6178"/>
                  </a:cubicBezTo>
                  <a:lnTo>
                    <a:pt x="111197" y="364479"/>
                  </a:lnTo>
                  <a:lnTo>
                    <a:pt x="67954" y="364479"/>
                  </a:lnTo>
                  <a:lnTo>
                    <a:pt x="67954" y="154440"/>
                  </a:lnTo>
                  <a:lnTo>
                    <a:pt x="55599" y="154440"/>
                  </a:lnTo>
                  <a:lnTo>
                    <a:pt x="55599" y="364479"/>
                  </a:lnTo>
                  <a:lnTo>
                    <a:pt x="12355" y="364479"/>
                  </a:lnTo>
                  <a:lnTo>
                    <a:pt x="12355" y="6178"/>
                  </a:lnTo>
                  <a:cubicBezTo>
                    <a:pt x="12355" y="2766"/>
                    <a:pt x="9590" y="0"/>
                    <a:pt x="6178" y="0"/>
                  </a:cubicBezTo>
                  <a:cubicBezTo>
                    <a:pt x="2766" y="0"/>
                    <a:pt x="0" y="2766"/>
                    <a:pt x="0" y="6178"/>
                  </a:cubicBezTo>
                  <a:lnTo>
                    <a:pt x="0" y="376834"/>
                  </a:lnTo>
                  <a:lnTo>
                    <a:pt x="123552" y="376834"/>
                  </a:lnTo>
                  <a:lnTo>
                    <a:pt x="123552" y="6178"/>
                  </a:lnTo>
                  <a:cubicBezTo>
                    <a:pt x="123552" y="2766"/>
                    <a:pt x="120787" y="0"/>
                    <a:pt x="117375" y="0"/>
                  </a:cubicBezTo>
                  <a:close/>
                </a:path>
              </a:pathLst>
            </a:custGeom>
            <a:solidFill>
              <a:srgbClr val="000000"/>
            </a:solidFill>
            <a:ln w="6152" cap="flat">
              <a:noFill/>
              <a:prstDash val="solid"/>
              <a:miter/>
            </a:ln>
          </p:spPr>
          <p:txBody>
            <a:bodyPr rtlCol="0" anchor="ctr"/>
            <a:lstStyle/>
            <a:p>
              <a:endParaRPr lang="ja-JP" altLang="en-US">
                <a:latin typeface="BIZ UDPGothic" panose="020B0400000000000000" pitchFamily="34" charset="-128"/>
              </a:endParaRPr>
            </a:p>
          </p:txBody>
        </p:sp>
      </p:grpSp>
      <p:pic>
        <p:nvPicPr>
          <p:cNvPr id="14" name="グラフィックス 13" descr="ノート PC 単色塗りつぶし">
            <a:extLst>
              <a:ext uri="{FF2B5EF4-FFF2-40B4-BE49-F238E27FC236}">
                <a16:creationId xmlns:a16="http://schemas.microsoft.com/office/drawing/2014/main" id="{981D7C88-E612-3700-0671-00B8C13BE96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flipH="1">
            <a:off x="3059281" y="3059236"/>
            <a:ext cx="480000" cy="480000"/>
          </a:xfrm>
          <a:prstGeom prst="rect">
            <a:avLst/>
          </a:prstGeom>
        </p:spPr>
      </p:pic>
      <p:pic>
        <p:nvPicPr>
          <p:cNvPr id="15" name="グラフィックス 14" descr="ノート PC 単色塗りつぶし">
            <a:extLst>
              <a:ext uri="{FF2B5EF4-FFF2-40B4-BE49-F238E27FC236}">
                <a16:creationId xmlns:a16="http://schemas.microsoft.com/office/drawing/2014/main" id="{EDC13420-FBC8-EA82-B6F6-563FFC8A9C0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flipH="1">
            <a:off x="1347459" y="2202941"/>
            <a:ext cx="480000" cy="480000"/>
          </a:xfrm>
          <a:prstGeom prst="rect">
            <a:avLst/>
          </a:prstGeom>
        </p:spPr>
      </p:pic>
      <p:pic>
        <p:nvPicPr>
          <p:cNvPr id="17" name="グラフィックス 16" descr="ノート PC 単色塗りつぶし">
            <a:extLst>
              <a:ext uri="{FF2B5EF4-FFF2-40B4-BE49-F238E27FC236}">
                <a16:creationId xmlns:a16="http://schemas.microsoft.com/office/drawing/2014/main" id="{8007F538-9031-A911-CE75-A56C99F82F0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flipH="1">
            <a:off x="506951" y="3098807"/>
            <a:ext cx="480000" cy="480000"/>
          </a:xfrm>
          <a:prstGeom prst="rect">
            <a:avLst/>
          </a:prstGeom>
        </p:spPr>
      </p:pic>
      <p:pic>
        <p:nvPicPr>
          <p:cNvPr id="19" name="グラフィックス 18" descr="コンピューター 単色塗りつぶし">
            <a:extLst>
              <a:ext uri="{FF2B5EF4-FFF2-40B4-BE49-F238E27FC236}">
                <a16:creationId xmlns:a16="http://schemas.microsoft.com/office/drawing/2014/main" id="{28C3DB85-6712-EF1C-F09D-3BF4D185CB79}"/>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5666571" y="5231373"/>
            <a:ext cx="624000" cy="624000"/>
          </a:xfrm>
          <a:prstGeom prst="rect">
            <a:avLst/>
          </a:prstGeom>
        </p:spPr>
      </p:pic>
      <p:sp>
        <p:nvSpPr>
          <p:cNvPr id="12" name="タイトル 1">
            <a:extLst>
              <a:ext uri="{FF2B5EF4-FFF2-40B4-BE49-F238E27FC236}">
                <a16:creationId xmlns:a16="http://schemas.microsoft.com/office/drawing/2014/main" id="{5B23024F-66B3-1C06-F067-F37A32BD7D26}"/>
              </a:ext>
            </a:extLst>
          </p:cNvPr>
          <p:cNvSpPr>
            <a:spLocks noGrp="1"/>
          </p:cNvSpPr>
          <p:nvPr>
            <p:ph type="title"/>
          </p:nvPr>
        </p:nvSpPr>
        <p:spPr>
          <a:solidFill>
            <a:srgbClr val="2D287F"/>
          </a:solidFill>
        </p:spPr>
        <p:txBody>
          <a:bodyPr>
            <a:normAutofit/>
          </a:bodyPr>
          <a:lstStyle/>
          <a:p>
            <a:r>
              <a:rPr kumimoji="1" lang="ja-JP" altLang="en-US"/>
              <a:t>研究データの</a:t>
            </a:r>
            <a:r>
              <a:rPr lang="ja-JP" altLang="en-US"/>
              <a:t>共有</a:t>
            </a:r>
            <a:endParaRPr kumimoji="1" lang="ja-JP" altLang="en-US"/>
          </a:p>
        </p:txBody>
      </p:sp>
    </p:spTree>
    <p:extLst>
      <p:ext uri="{BB962C8B-B14F-4D97-AF65-F5344CB8AC3E}">
        <p14:creationId xmlns:p14="http://schemas.microsoft.com/office/powerpoint/2010/main" val="429231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BE2B0FA6-6D86-FA1E-B66C-524D9BAC8683}"/>
              </a:ext>
            </a:extLst>
          </p:cNvPr>
          <p:cNvSpPr>
            <a:spLocks noGrp="1"/>
          </p:cNvSpPr>
          <p:nvPr>
            <p:ph type="title"/>
          </p:nvPr>
        </p:nvSpPr>
        <p:spPr/>
        <p:txBody>
          <a:bodyPr>
            <a:normAutofit/>
          </a:bodyPr>
          <a:lstStyle/>
          <a:p>
            <a:r>
              <a:rPr lang="ja-JP" altLang="en-US" sz="3600"/>
              <a:t>研究データ共有　非公開共有　</a:t>
            </a:r>
            <a:r>
              <a:rPr lang="ja-JP" altLang="en-US" sz="2400"/>
              <a:t>自然科学分野</a:t>
            </a:r>
          </a:p>
        </p:txBody>
      </p:sp>
      <p:sp>
        <p:nvSpPr>
          <p:cNvPr id="2" name="正方形/長方形 1">
            <a:extLst>
              <a:ext uri="{FF2B5EF4-FFF2-40B4-BE49-F238E27FC236}">
                <a16:creationId xmlns:a16="http://schemas.microsoft.com/office/drawing/2014/main" id="{07D058C2-5D55-350E-072B-5C421FC1BA3F}"/>
              </a:ext>
            </a:extLst>
          </p:cNvPr>
          <p:cNvSpPr/>
          <p:nvPr/>
        </p:nvSpPr>
        <p:spPr>
          <a:xfrm>
            <a:off x="59589" y="5513459"/>
            <a:ext cx="1709628" cy="1344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pic>
        <p:nvPicPr>
          <p:cNvPr id="3" name="グラフィックス 2">
            <a:extLst>
              <a:ext uri="{FF2B5EF4-FFF2-40B4-BE49-F238E27FC236}">
                <a16:creationId xmlns:a16="http://schemas.microsoft.com/office/drawing/2014/main" id="{DFACEA3C-C2D1-A532-7B41-4EC56F232D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62597" y="1412776"/>
            <a:ext cx="4493976" cy="5466746"/>
          </a:xfrm>
          <a:prstGeom prst="rect">
            <a:avLst/>
          </a:prstGeom>
        </p:spPr>
      </p:pic>
      <p:sp>
        <p:nvSpPr>
          <p:cNvPr id="7" name="コンテンツ プレースホルダー 2">
            <a:extLst>
              <a:ext uri="{FF2B5EF4-FFF2-40B4-BE49-F238E27FC236}">
                <a16:creationId xmlns:a16="http://schemas.microsoft.com/office/drawing/2014/main" id="{AD3AEA14-E9A9-61C1-E181-71490CE234BB}"/>
              </a:ext>
            </a:extLst>
          </p:cNvPr>
          <p:cNvSpPr>
            <a:spLocks noGrp="1"/>
          </p:cNvSpPr>
          <p:nvPr>
            <p:ph idx="1"/>
          </p:nvPr>
        </p:nvSpPr>
        <p:spPr>
          <a:xfrm>
            <a:off x="623392" y="1218279"/>
            <a:ext cx="7646640" cy="432048"/>
          </a:xfrm>
        </p:spPr>
        <p:txBody>
          <a:bodyPr>
            <a:normAutofit fontScale="92500"/>
          </a:bodyPr>
          <a:lstStyle/>
          <a:p>
            <a:pPr>
              <a:buFont typeface="Wingdings" panose="05000000000000000000" pitchFamily="2" charset="2"/>
              <a:buChar char="u"/>
            </a:pPr>
            <a:r>
              <a:rPr lang="ja-JP" altLang="en-US" sz="1867"/>
              <a:t>大阪大学コアファシリティ機構が推進する測定データの集約・管理を例に</a:t>
            </a:r>
          </a:p>
        </p:txBody>
      </p:sp>
    </p:spTree>
    <p:extLst>
      <p:ext uri="{BB962C8B-B14F-4D97-AF65-F5344CB8AC3E}">
        <p14:creationId xmlns:p14="http://schemas.microsoft.com/office/powerpoint/2010/main" val="1862247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図 46">
            <a:extLst>
              <a:ext uri="{FF2B5EF4-FFF2-40B4-BE49-F238E27FC236}">
                <a16:creationId xmlns:a16="http://schemas.microsoft.com/office/drawing/2014/main" id="{214D63A6-B96B-25C5-97FE-18C08ED2F256}"/>
              </a:ext>
            </a:extLst>
          </p:cNvPr>
          <p:cNvPicPr>
            <a:picLocks noChangeAspect="1"/>
          </p:cNvPicPr>
          <p:nvPr/>
        </p:nvPicPr>
        <p:blipFill>
          <a:blip r:embed="rId3"/>
          <a:stretch>
            <a:fillRect/>
          </a:stretch>
        </p:blipFill>
        <p:spPr>
          <a:xfrm>
            <a:off x="191207" y="2610215"/>
            <a:ext cx="4536641" cy="2551860"/>
          </a:xfrm>
          <a:prstGeom prst="rect">
            <a:avLst/>
          </a:prstGeom>
          <a:ln>
            <a:solidFill>
              <a:schemeClr val="bg1">
                <a:lumMod val="85000"/>
              </a:schemeClr>
            </a:solidFill>
          </a:ln>
        </p:spPr>
      </p:pic>
      <p:pic>
        <p:nvPicPr>
          <p:cNvPr id="51" name="図 50">
            <a:extLst>
              <a:ext uri="{FF2B5EF4-FFF2-40B4-BE49-F238E27FC236}">
                <a16:creationId xmlns:a16="http://schemas.microsoft.com/office/drawing/2014/main" id="{522ADE8D-6422-D591-CFEC-623C6A899383}"/>
              </a:ext>
            </a:extLst>
          </p:cNvPr>
          <p:cNvPicPr>
            <a:picLocks noChangeAspect="1"/>
          </p:cNvPicPr>
          <p:nvPr/>
        </p:nvPicPr>
        <p:blipFill>
          <a:blip r:embed="rId4"/>
          <a:stretch>
            <a:fillRect/>
          </a:stretch>
        </p:blipFill>
        <p:spPr>
          <a:xfrm>
            <a:off x="4799497" y="4190527"/>
            <a:ext cx="3575721" cy="2011343"/>
          </a:xfrm>
          <a:prstGeom prst="rect">
            <a:avLst/>
          </a:prstGeom>
          <a:ln>
            <a:solidFill>
              <a:schemeClr val="bg1">
                <a:lumMod val="85000"/>
              </a:schemeClr>
            </a:solidFill>
          </a:ln>
        </p:spPr>
      </p:pic>
      <p:pic>
        <p:nvPicPr>
          <p:cNvPr id="3" name="図 2">
            <a:extLst>
              <a:ext uri="{FF2B5EF4-FFF2-40B4-BE49-F238E27FC236}">
                <a16:creationId xmlns:a16="http://schemas.microsoft.com/office/drawing/2014/main" id="{3DB1D2EA-EAFA-E310-8E0E-B9AA72C4612F}"/>
              </a:ext>
            </a:extLst>
          </p:cNvPr>
          <p:cNvPicPr>
            <a:picLocks noChangeAspect="1"/>
          </p:cNvPicPr>
          <p:nvPr/>
        </p:nvPicPr>
        <p:blipFill>
          <a:blip r:embed="rId5"/>
          <a:stretch>
            <a:fillRect/>
          </a:stretch>
        </p:blipFill>
        <p:spPr>
          <a:xfrm>
            <a:off x="4799497" y="1625625"/>
            <a:ext cx="3575720" cy="2011343"/>
          </a:xfrm>
          <a:prstGeom prst="rect">
            <a:avLst/>
          </a:prstGeom>
          <a:ln>
            <a:solidFill>
              <a:schemeClr val="bg1">
                <a:lumMod val="85000"/>
              </a:schemeClr>
            </a:solidFill>
          </a:ln>
        </p:spPr>
      </p:pic>
      <p:pic>
        <p:nvPicPr>
          <p:cNvPr id="4" name="図 3">
            <a:extLst>
              <a:ext uri="{FF2B5EF4-FFF2-40B4-BE49-F238E27FC236}">
                <a16:creationId xmlns:a16="http://schemas.microsoft.com/office/drawing/2014/main" id="{1B56E4D8-CF44-815B-FC32-7456E505D0DA}"/>
              </a:ext>
            </a:extLst>
          </p:cNvPr>
          <p:cNvPicPr>
            <a:picLocks noChangeAspect="1"/>
          </p:cNvPicPr>
          <p:nvPr/>
        </p:nvPicPr>
        <p:blipFill>
          <a:blip r:embed="rId6"/>
          <a:stretch>
            <a:fillRect/>
          </a:stretch>
        </p:blipFill>
        <p:spPr>
          <a:xfrm>
            <a:off x="8496943" y="4190527"/>
            <a:ext cx="3575721" cy="2011343"/>
          </a:xfrm>
          <a:prstGeom prst="rect">
            <a:avLst/>
          </a:prstGeom>
          <a:ln>
            <a:solidFill>
              <a:schemeClr val="bg1">
                <a:lumMod val="85000"/>
              </a:schemeClr>
            </a:solidFill>
          </a:ln>
        </p:spPr>
      </p:pic>
      <p:pic>
        <p:nvPicPr>
          <p:cNvPr id="5" name="図 4">
            <a:extLst>
              <a:ext uri="{FF2B5EF4-FFF2-40B4-BE49-F238E27FC236}">
                <a16:creationId xmlns:a16="http://schemas.microsoft.com/office/drawing/2014/main" id="{E56228E5-27CD-B0B2-90C5-7DAC52C86D0D}"/>
              </a:ext>
            </a:extLst>
          </p:cNvPr>
          <p:cNvPicPr>
            <a:picLocks noChangeAspect="1"/>
          </p:cNvPicPr>
          <p:nvPr/>
        </p:nvPicPr>
        <p:blipFill>
          <a:blip r:embed="rId7"/>
          <a:stretch>
            <a:fillRect/>
          </a:stretch>
        </p:blipFill>
        <p:spPr>
          <a:xfrm>
            <a:off x="8486478" y="1625625"/>
            <a:ext cx="3575720" cy="2011343"/>
          </a:xfrm>
          <a:prstGeom prst="rect">
            <a:avLst/>
          </a:prstGeom>
          <a:ln>
            <a:solidFill>
              <a:schemeClr val="bg1">
                <a:lumMod val="85000"/>
              </a:schemeClr>
            </a:solidFill>
          </a:ln>
        </p:spPr>
      </p:pic>
      <p:sp>
        <p:nvSpPr>
          <p:cNvPr id="6" name="スライド番号プレースホルダー 5">
            <a:extLst>
              <a:ext uri="{FF2B5EF4-FFF2-40B4-BE49-F238E27FC236}">
                <a16:creationId xmlns:a16="http://schemas.microsoft.com/office/drawing/2014/main" id="{E60D1438-CDB4-B109-214B-4553A3F51F61}"/>
              </a:ext>
            </a:extLst>
          </p:cNvPr>
          <p:cNvSpPr>
            <a:spLocks noGrp="1"/>
          </p:cNvSpPr>
          <p:nvPr>
            <p:ph type="sldNum" sz="quarter" idx="12"/>
          </p:nvPr>
        </p:nvSpPr>
        <p:spPr/>
        <p:txBody>
          <a:bodyPr/>
          <a:lstStyle/>
          <a:p>
            <a:fld id="{B1EE047D-38D7-4B25-AC45-1C5CD2A073A2}" type="slidenum">
              <a:rPr kumimoji="1" lang="ja-JP" altLang="en-US" smtClean="0"/>
              <a:t>20</a:t>
            </a:fld>
            <a:endParaRPr kumimoji="1" lang="ja-JP" altLang="en-US"/>
          </a:p>
        </p:txBody>
      </p:sp>
      <p:sp>
        <p:nvSpPr>
          <p:cNvPr id="13" name="タイトル 1">
            <a:extLst>
              <a:ext uri="{FF2B5EF4-FFF2-40B4-BE49-F238E27FC236}">
                <a16:creationId xmlns:a16="http://schemas.microsoft.com/office/drawing/2014/main" id="{09C5C6E1-2AFA-2EC0-5E46-6104AE6B9492}"/>
              </a:ext>
            </a:extLst>
          </p:cNvPr>
          <p:cNvSpPr>
            <a:spLocks noGrp="1"/>
          </p:cNvSpPr>
          <p:nvPr>
            <p:ph type="title"/>
          </p:nvPr>
        </p:nvSpPr>
        <p:spPr>
          <a:xfrm>
            <a:off x="0" y="0"/>
            <a:ext cx="12192000" cy="1124744"/>
          </a:xfrm>
          <a:solidFill>
            <a:srgbClr val="2D287F"/>
          </a:solidFill>
        </p:spPr>
        <p:txBody>
          <a:bodyPr>
            <a:normAutofit fontScale="90000"/>
          </a:bodyPr>
          <a:lstStyle/>
          <a:p>
            <a:r>
              <a:rPr kumimoji="1" lang="ja-JP" altLang="en-US">
                <a:solidFill>
                  <a:schemeClr val="bg1"/>
                </a:solidFill>
              </a:rPr>
              <a:t>実践的な教材の整備・展開の具体例（実験データ）</a:t>
            </a:r>
          </a:p>
        </p:txBody>
      </p:sp>
      <p:sp>
        <p:nvSpPr>
          <p:cNvPr id="15" name="スライド番号プレースホルダー 1">
            <a:extLst>
              <a:ext uri="{FF2B5EF4-FFF2-40B4-BE49-F238E27FC236}">
                <a16:creationId xmlns:a16="http://schemas.microsoft.com/office/drawing/2014/main" id="{B47E4514-DA70-E40C-5553-A558738DA46D}"/>
              </a:ext>
            </a:extLst>
          </p:cNvPr>
          <p:cNvSpPr txBox="1">
            <a:spLocks/>
          </p:cNvSpPr>
          <p:nvPr/>
        </p:nvSpPr>
        <p:spPr>
          <a:xfrm>
            <a:off x="8737600" y="6356351"/>
            <a:ext cx="2844800" cy="366183"/>
          </a:xfrm>
          <a:prstGeom prst="rect">
            <a:avLst/>
          </a:prstGeom>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0"/>
              </a:spcBef>
              <a:spcAft>
                <a:spcPct val="0"/>
              </a:spcAft>
              <a:defRPr kumimoji="1" sz="1600" kern="1200">
                <a:solidFill>
                  <a:srgbClr val="898989"/>
                </a:solidFill>
                <a:latin typeface="BIZ UDPGothic" panose="020B0400000000000000" pitchFamily="34" charset="-128"/>
                <a:ea typeface="BIZ UDPGothic" panose="020B0400000000000000" pitchFamily="34" charset="-128"/>
                <a:cs typeface="+mn-cs"/>
              </a:defRPr>
            </a:lvl1pPr>
            <a:lvl2pPr marL="609585"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2pPr>
            <a:lvl3pPr marL="121917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3pPr>
            <a:lvl4pPr marL="1828754"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4pPr>
            <a:lvl5pPr marL="2438339"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5pPr>
            <a:lvl6pPr marL="3047924"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6pPr>
            <a:lvl7pPr marL="3657509"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7pPr>
            <a:lvl8pPr marL="4267093"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8pPr>
            <a:lvl9pPr marL="4876678"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9pPr>
          </a:lstStyle>
          <a:p>
            <a:fld id="{B1EE047D-38D7-4B25-AC45-1C5CD2A073A2}" type="slidenum">
              <a:rPr lang="ja-JP" altLang="en-US" smtClean="0"/>
              <a:pPr/>
              <a:t>20</a:t>
            </a:fld>
            <a:endParaRPr lang="ja-JP" altLang="en-US"/>
          </a:p>
        </p:txBody>
      </p:sp>
      <p:sp>
        <p:nvSpPr>
          <p:cNvPr id="16" name="テキスト ボックス 15">
            <a:extLst>
              <a:ext uri="{FF2B5EF4-FFF2-40B4-BE49-F238E27FC236}">
                <a16:creationId xmlns:a16="http://schemas.microsoft.com/office/drawing/2014/main" id="{6EDDC8B1-282D-31B7-E53B-4997A97CA9BF}"/>
              </a:ext>
            </a:extLst>
          </p:cNvPr>
          <p:cNvSpPr txBox="1"/>
          <p:nvPr/>
        </p:nvSpPr>
        <p:spPr>
          <a:xfrm>
            <a:off x="1" y="6423719"/>
            <a:ext cx="12191999" cy="461665"/>
          </a:xfrm>
          <a:prstGeom prst="rect">
            <a:avLst/>
          </a:prstGeom>
          <a:solidFill>
            <a:srgbClr val="EAEAEA"/>
          </a:solidFill>
        </p:spPr>
        <p:txBody>
          <a:bodyPr wrap="square" rtlCol="0">
            <a:spAutoFit/>
          </a:bodyPr>
          <a:lstStyle/>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甲斐尚人</a:t>
            </a:r>
            <a:r>
              <a:rPr lang="en-US" altLang="ja-JP" sz="1200">
                <a:latin typeface="BIZ UDPGothic" panose="020B0400000000000000" pitchFamily="34" charset="-128"/>
                <a:ea typeface="BIZ UDPGothic" panose="020B0400000000000000" pitchFamily="34" charset="-128"/>
              </a:rPr>
              <a:t> 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a:t>
            </a:r>
            <a:r>
              <a:rPr lang="ja-JP" altLang="en-US" sz="1200">
                <a:latin typeface="BIZ UDPGothic" panose="020B0400000000000000" pitchFamily="34" charset="-128"/>
                <a:ea typeface="BIZ UDPGothic" panose="020B0400000000000000" pitchFamily="34" charset="-128"/>
              </a:rPr>
              <a:t>４</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６</a:t>
            </a:r>
            <a:r>
              <a:rPr lang="en-US" altLang="ja-JP" sz="1200">
                <a:latin typeface="BIZ UDPGothic" panose="020B0400000000000000" pitchFamily="34" charset="-128"/>
                <a:ea typeface="BIZ UDPGothic" panose="020B0400000000000000" pitchFamily="34" charset="-128"/>
              </a:rPr>
              <a:t>, 2</a:t>
            </a:r>
            <a:r>
              <a:rPr lang="ja-JP" altLang="en-US" sz="1200">
                <a:latin typeface="BIZ UDPGothic" panose="020B0400000000000000" pitchFamily="34" charset="-128"/>
                <a:ea typeface="BIZ UDPGothic" panose="020B0400000000000000" pitchFamily="34" charset="-128"/>
              </a:rPr>
              <a:t>０）「</a:t>
            </a:r>
            <a:r>
              <a:rPr lang="en-US" altLang="ja-JP" sz="1200">
                <a:latin typeface="BIZ UDPGothic" panose="020B0400000000000000" pitchFamily="34" charset="-128"/>
                <a:ea typeface="BIZ UDPGothic" panose="020B0400000000000000" pitchFamily="34" charset="-128"/>
              </a:rPr>
              <a:t>E1</a:t>
            </a:r>
            <a:r>
              <a:rPr lang="ja-JP" altLang="en-US" sz="1200">
                <a:latin typeface="BIZ UDPGothic" panose="020B0400000000000000" pitchFamily="34" charset="-128"/>
                <a:ea typeface="BIZ UDPGothic" panose="020B0400000000000000" pitchFamily="34" charset="-128"/>
              </a:rPr>
              <a:t>：研究データの未来を築く：研究データエコシステム構築のための人材育成」</a:t>
            </a:r>
            <a:r>
              <a:rPr lang="en-US" altLang="ja-JP" sz="1200">
                <a:latin typeface="BIZ UDPGothic" panose="020B0400000000000000" pitchFamily="34" charset="-128"/>
                <a:ea typeface="BIZ UDPGothic" panose="020B0400000000000000" pitchFamily="34" charset="-128"/>
              </a:rPr>
              <a:t>, p.6.</a:t>
            </a:r>
            <a:r>
              <a:rPr lang="en-US" altLang="ja-JP" sz="1200">
                <a:latin typeface="BIZ UDPGothic" panose="020B0400000000000000" pitchFamily="34" charset="-128"/>
                <a:ea typeface="BIZ UDPGothic" panose="020B0400000000000000" pitchFamily="34" charset="-128"/>
                <a:hlinkClick r:id="rId8"/>
              </a:rPr>
              <a:t>https://joss.rcos.nii.ac.jp/session/overview/</a:t>
            </a:r>
            <a:endParaRPr lang="en-US" altLang="ja-JP" sz="1200">
              <a:latin typeface="BIZ UDPGothic" panose="020B0400000000000000" pitchFamily="34" charset="-128"/>
              <a:ea typeface="BIZ UDPGothic" panose="020B0400000000000000" pitchFamily="34" charset="-128"/>
            </a:endParaRPr>
          </a:p>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吉賀夏子 </a:t>
            </a:r>
            <a:r>
              <a:rPr lang="en-US" altLang="ja-JP" sz="1200">
                <a:latin typeface="BIZ UDPGothic" panose="020B0400000000000000" pitchFamily="34" charset="-128"/>
                <a:ea typeface="BIZ UDPGothic" panose="020B0400000000000000" pitchFamily="34" charset="-128"/>
              </a:rPr>
              <a:t>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a:t>
            </a:r>
            <a:r>
              <a:rPr lang="ja-JP" altLang="en-US" sz="1200">
                <a:latin typeface="BIZ UDPGothic" panose="020B0400000000000000" pitchFamily="34" charset="-128"/>
                <a:ea typeface="BIZ UDPGothic" panose="020B0400000000000000" pitchFamily="34" charset="-128"/>
              </a:rPr>
              <a:t>４</a:t>
            </a:r>
            <a:r>
              <a:rPr lang="en-US" altLang="ja-JP" sz="1200">
                <a:latin typeface="BIZ UDPGothic" panose="020B0400000000000000" pitchFamily="34" charset="-128"/>
                <a:ea typeface="BIZ UDPGothic" panose="020B0400000000000000" pitchFamily="34" charset="-128"/>
              </a:rPr>
              <a:t>, 8</a:t>
            </a:r>
            <a:r>
              <a:rPr lang="ja-JP" altLang="en-US" sz="1200">
                <a:latin typeface="BIZ UDPGothic" panose="020B0400000000000000" pitchFamily="34" charset="-128"/>
                <a:ea typeface="BIZ UDPGothic" panose="020B0400000000000000" pitchFamily="34" charset="-128"/>
              </a:rPr>
              <a:t>）「実験系研究データ管理の実践（研究者向け・管理者向け）」</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9"/>
              </a:rPr>
              <a:t>https://hdl.handle.net/11094/97150</a:t>
            </a:r>
            <a:endParaRPr lang="en-US" altLang="ja-JP" sz="12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4123420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7CFCECB1-C948-EEFD-7ACF-7D9F69A0017A}"/>
              </a:ext>
            </a:extLst>
          </p:cNvPr>
          <p:cNvSpPr>
            <a:spLocks noGrp="1"/>
          </p:cNvSpPr>
          <p:nvPr>
            <p:ph type="title"/>
          </p:nvPr>
        </p:nvSpPr>
        <p:spPr/>
        <p:txBody>
          <a:bodyPr/>
          <a:lstStyle/>
          <a:p>
            <a:r>
              <a:rPr lang="ja-JP" altLang="en-US" sz="3733"/>
              <a:t>研究データ共有　公開共有　</a:t>
            </a:r>
            <a:r>
              <a:rPr lang="ja-JP" altLang="en-US" sz="2400"/>
              <a:t>人文学・社会科学分野</a:t>
            </a:r>
            <a:endParaRPr lang="ja-JP" altLang="en-US" sz="3733"/>
          </a:p>
        </p:txBody>
      </p:sp>
      <p:sp>
        <p:nvSpPr>
          <p:cNvPr id="5" name="コンテンツ プレースホルダー 2">
            <a:extLst>
              <a:ext uri="{FF2B5EF4-FFF2-40B4-BE49-F238E27FC236}">
                <a16:creationId xmlns:a16="http://schemas.microsoft.com/office/drawing/2014/main" id="{E264FA50-8E90-1EAF-0732-CAF3A3ADE044}"/>
              </a:ext>
            </a:extLst>
          </p:cNvPr>
          <p:cNvSpPr>
            <a:spLocks noGrp="1"/>
          </p:cNvSpPr>
          <p:nvPr>
            <p:ph idx="1"/>
          </p:nvPr>
        </p:nvSpPr>
        <p:spPr/>
        <p:txBody>
          <a:bodyPr>
            <a:normAutofit/>
          </a:bodyPr>
          <a:lstStyle/>
          <a:p>
            <a:pPr>
              <a:buFont typeface="Wingdings" panose="05000000000000000000" pitchFamily="2" charset="2"/>
              <a:buChar char="u"/>
            </a:pPr>
            <a:r>
              <a:rPr lang="ja-JP" altLang="en-US" sz="1867"/>
              <a:t>日本学術振興会</a:t>
            </a:r>
            <a:r>
              <a:rPr lang="en-US" altLang="ja-JP" sz="1867"/>
              <a:t>『</a:t>
            </a:r>
            <a:r>
              <a:rPr lang="ja-JP" altLang="en-US" sz="1867"/>
              <a:t>人文学・社会科学におけるデータ共有のための手引き</a:t>
            </a:r>
            <a:r>
              <a:rPr lang="en-US" altLang="ja-JP" sz="1867"/>
              <a:t>』</a:t>
            </a:r>
            <a:endParaRPr lang="ja-JP" altLang="en-US" sz="1867"/>
          </a:p>
        </p:txBody>
      </p:sp>
      <p:sp>
        <p:nvSpPr>
          <p:cNvPr id="6" name="角丸四角形 14">
            <a:extLst>
              <a:ext uri="{FF2B5EF4-FFF2-40B4-BE49-F238E27FC236}">
                <a16:creationId xmlns:a16="http://schemas.microsoft.com/office/drawing/2014/main" id="{725C81BD-64E9-3C8E-BD2F-6116B30F8E55}"/>
              </a:ext>
            </a:extLst>
          </p:cNvPr>
          <p:cNvSpPr/>
          <p:nvPr/>
        </p:nvSpPr>
        <p:spPr>
          <a:xfrm>
            <a:off x="3885384" y="2218394"/>
            <a:ext cx="7697017" cy="3822605"/>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buClr>
                <a:srgbClr val="72A376"/>
              </a:buClr>
              <a:buSzPct val="76000"/>
            </a:pPr>
            <a:r>
              <a:rPr lang="ja-JP" altLang="en-US" sz="1600">
                <a:solidFill>
                  <a:prstClr val="black"/>
                </a:solidFill>
                <a:latin typeface="BIZ UDPGothic" panose="020B0400000000000000" pitchFamily="34" charset="-128"/>
                <a:ea typeface="BIZ UDPGothic" panose="020B0400000000000000" pitchFamily="34" charset="-128"/>
              </a:rPr>
              <a:t>・「自然科学と同様，</a:t>
            </a:r>
            <a:r>
              <a:rPr lang="ja-JP" altLang="en-US" sz="1600">
                <a:solidFill>
                  <a:srgbClr val="FF0000"/>
                </a:solidFill>
                <a:latin typeface="BIZ UDPGothic" panose="020B0400000000000000" pitchFamily="34" charset="-128"/>
                <a:ea typeface="BIZ UDPGothic" panose="020B0400000000000000" pitchFamily="34" charset="-128"/>
              </a:rPr>
              <a:t>人文学・社会科学においても，研究結果の根拠となるデータを研究者のあいだで共有できるようにすることは，研究者コミュニティにおける相互批判と研究の発展にとって不可欠</a:t>
            </a:r>
            <a:r>
              <a:rPr lang="ja-JP" altLang="en-US" sz="1600">
                <a:solidFill>
                  <a:schemeClr val="tx1"/>
                </a:solidFill>
                <a:latin typeface="BIZ UDPGothic" panose="020B0400000000000000" pitchFamily="34" charset="-128"/>
                <a:ea typeface="BIZ UDPGothic" panose="020B0400000000000000" pitchFamily="34" charset="-128"/>
              </a:rPr>
              <a:t>のものです</a:t>
            </a:r>
            <a:r>
              <a:rPr lang="ja-JP" altLang="en-US" sz="1600">
                <a:solidFill>
                  <a:prstClr val="black"/>
                </a:solidFill>
                <a:latin typeface="BIZ UDPGothic" panose="020B0400000000000000" pitchFamily="34" charset="-128"/>
                <a:ea typeface="BIZ UDPGothic" panose="020B0400000000000000" pitchFamily="34" charset="-128"/>
              </a:rPr>
              <a:t>。」（</a:t>
            </a:r>
            <a:r>
              <a:rPr lang="en-US" altLang="ja-JP" sz="1600">
                <a:solidFill>
                  <a:prstClr val="black"/>
                </a:solidFill>
                <a:latin typeface="BIZ UDPGothic" panose="020B0400000000000000" pitchFamily="34" charset="-128"/>
                <a:ea typeface="BIZ UDPGothic" panose="020B0400000000000000" pitchFamily="34" charset="-128"/>
              </a:rPr>
              <a:t>p.3</a:t>
            </a:r>
            <a:r>
              <a:rPr lang="ja-JP" altLang="en-US" sz="1600">
                <a:solidFill>
                  <a:prstClr val="black"/>
                </a:solidFill>
                <a:latin typeface="BIZ UDPGothic" panose="020B0400000000000000" pitchFamily="34" charset="-128"/>
                <a:ea typeface="BIZ UDPGothic" panose="020B0400000000000000" pitchFamily="34" charset="-128"/>
              </a:rPr>
              <a:t>）</a:t>
            </a:r>
            <a:endParaRPr lang="en-US" altLang="ja-JP" sz="1600">
              <a:solidFill>
                <a:prstClr val="black"/>
              </a:solidFill>
              <a:latin typeface="BIZ UDPGothic" panose="020B0400000000000000" pitchFamily="34" charset="-128"/>
              <a:ea typeface="BIZ UDPGothic" panose="020B0400000000000000" pitchFamily="34" charset="-128"/>
            </a:endParaRPr>
          </a:p>
          <a:p>
            <a:pPr>
              <a:spcBef>
                <a:spcPts val="600"/>
              </a:spcBef>
              <a:buClr>
                <a:srgbClr val="72A376"/>
              </a:buClr>
              <a:buSzPct val="76000"/>
            </a:pPr>
            <a:r>
              <a:rPr lang="ja-JP" altLang="en-US" sz="1600">
                <a:solidFill>
                  <a:prstClr val="black"/>
                </a:solidFill>
                <a:latin typeface="BIZ UDPGothic" panose="020B0400000000000000" pitchFamily="34" charset="-128"/>
                <a:ea typeface="BIZ UDPGothic" panose="020B0400000000000000" pitchFamily="34" charset="-128"/>
              </a:rPr>
              <a:t>・「管理対象となるデータには数量的データの他にもさまざまな種類のデータや資料，またいくつもの媒体手段（復元・再生手段の指定を含む）が存在します。」（</a:t>
            </a:r>
            <a:r>
              <a:rPr lang="en-US" altLang="ja-JP" sz="1600">
                <a:solidFill>
                  <a:prstClr val="black"/>
                </a:solidFill>
                <a:latin typeface="BIZ UDPGothic" panose="020B0400000000000000" pitchFamily="34" charset="-128"/>
                <a:ea typeface="BIZ UDPGothic" panose="020B0400000000000000" pitchFamily="34" charset="-128"/>
              </a:rPr>
              <a:t>p.9</a:t>
            </a:r>
            <a:r>
              <a:rPr lang="ja-JP" altLang="en-US" sz="1600">
                <a:solidFill>
                  <a:prstClr val="black"/>
                </a:solidFill>
                <a:latin typeface="BIZ UDPGothic" panose="020B0400000000000000" pitchFamily="34" charset="-128"/>
                <a:ea typeface="BIZ UDPGothic" panose="020B0400000000000000" pitchFamily="34" charset="-128"/>
              </a:rPr>
              <a:t>）</a:t>
            </a:r>
            <a:endParaRPr lang="en-US" altLang="ja-JP" sz="1600">
              <a:solidFill>
                <a:prstClr val="black"/>
              </a:solidFill>
              <a:latin typeface="BIZ UDPGothic" panose="020B0400000000000000" pitchFamily="34" charset="-128"/>
              <a:ea typeface="BIZ UDPGothic" panose="020B0400000000000000" pitchFamily="34" charset="-128"/>
            </a:endParaRPr>
          </a:p>
          <a:p>
            <a:pPr>
              <a:spcBef>
                <a:spcPts val="600"/>
              </a:spcBef>
              <a:buClr>
                <a:srgbClr val="72A376"/>
              </a:buClr>
              <a:buSzPct val="76000"/>
            </a:pPr>
            <a:r>
              <a:rPr lang="ja-JP" altLang="en-US" sz="1600">
                <a:solidFill>
                  <a:prstClr val="black"/>
                </a:solidFill>
                <a:latin typeface="BIZ UDPGothic" panose="020B0400000000000000" pitchFamily="34" charset="-128"/>
                <a:ea typeface="BIZ UDPGothic" panose="020B0400000000000000" pitchFamily="34" charset="-128"/>
              </a:rPr>
              <a:t>・「データ作成の有用性は人文学においても同様です。研究資料を整理・分析するにあたり研究している時点での効率や気づきの可能性を高めてくれるだけでなく，再利用しやすい形で作成しておけば，将来の自分の研究を発展させるにあたって有効に働いてくれます。」（</a:t>
            </a:r>
            <a:r>
              <a:rPr lang="en-US" altLang="ja-JP" sz="1600">
                <a:solidFill>
                  <a:prstClr val="black"/>
                </a:solidFill>
                <a:latin typeface="BIZ UDPGothic" panose="020B0400000000000000" pitchFamily="34" charset="-128"/>
                <a:ea typeface="BIZ UDPGothic" panose="020B0400000000000000" pitchFamily="34" charset="-128"/>
              </a:rPr>
              <a:t>p.4</a:t>
            </a:r>
            <a:r>
              <a:rPr lang="ja-JP" altLang="en-US" sz="1600">
                <a:solidFill>
                  <a:prstClr val="black"/>
                </a:solidFill>
                <a:latin typeface="BIZ UDPGothic" panose="020B0400000000000000" pitchFamily="34" charset="-128"/>
                <a:ea typeface="BIZ UDPGothic" panose="020B0400000000000000" pitchFamily="34" charset="-128"/>
              </a:rPr>
              <a:t>）</a:t>
            </a:r>
            <a:endParaRPr lang="en-US" altLang="ja-JP" sz="1600">
              <a:solidFill>
                <a:prstClr val="black"/>
              </a:solidFill>
              <a:latin typeface="BIZ UDPGothic" panose="020B0400000000000000" pitchFamily="34" charset="-128"/>
              <a:ea typeface="BIZ UDPGothic" panose="020B0400000000000000" pitchFamily="34" charset="-128"/>
            </a:endParaRPr>
          </a:p>
          <a:p>
            <a:pPr>
              <a:spcBef>
                <a:spcPts val="600"/>
              </a:spcBef>
              <a:buClr>
                <a:srgbClr val="72A376"/>
              </a:buClr>
              <a:buSzPct val="76000"/>
            </a:pPr>
            <a:r>
              <a:rPr lang="ja-JP" altLang="en-US" sz="1600">
                <a:solidFill>
                  <a:prstClr val="black"/>
                </a:solidFill>
                <a:latin typeface="BIZ UDPGothic" panose="020B0400000000000000" pitchFamily="34" charset="-128"/>
                <a:ea typeface="BIZ UDPGothic" panose="020B0400000000000000" pitchFamily="34" charset="-128"/>
              </a:rPr>
              <a:t>・「人文学においては，文化的な活動を記録したデータであれば，なんであれ研究対象となり得るため，データのフォーマットとしてはあらゆるものを想定する必要があります。」（</a:t>
            </a:r>
            <a:r>
              <a:rPr lang="en-US" altLang="ja-JP" sz="1600">
                <a:solidFill>
                  <a:prstClr val="black"/>
                </a:solidFill>
                <a:latin typeface="BIZ UDPGothic" panose="020B0400000000000000" pitchFamily="34" charset="-128"/>
                <a:ea typeface="BIZ UDPGothic" panose="020B0400000000000000" pitchFamily="34" charset="-128"/>
              </a:rPr>
              <a:t>p.18</a:t>
            </a:r>
            <a:r>
              <a:rPr lang="ja-JP" altLang="en-US" sz="1600">
                <a:solidFill>
                  <a:prstClr val="black"/>
                </a:solidFill>
                <a:latin typeface="BIZ UDPGothic" panose="020B0400000000000000" pitchFamily="34" charset="-128"/>
                <a:ea typeface="BIZ UDPGothic" panose="020B0400000000000000" pitchFamily="34" charset="-128"/>
              </a:rPr>
              <a:t>）</a:t>
            </a:r>
            <a:endParaRPr lang="en-US" altLang="ja-JP" sz="1600">
              <a:solidFill>
                <a:prstClr val="black"/>
              </a:solidFill>
              <a:latin typeface="BIZ UDPGothic" panose="020B0400000000000000" pitchFamily="34" charset="-128"/>
              <a:ea typeface="BIZ UDPGothic" panose="020B0400000000000000" pitchFamily="34" charset="-128"/>
            </a:endParaRPr>
          </a:p>
        </p:txBody>
      </p:sp>
      <p:sp>
        <p:nvSpPr>
          <p:cNvPr id="11" name="テキスト ボックス 10">
            <a:extLst>
              <a:ext uri="{FF2B5EF4-FFF2-40B4-BE49-F238E27FC236}">
                <a16:creationId xmlns:a16="http://schemas.microsoft.com/office/drawing/2014/main" id="{1422EFDB-A855-A4A0-FC92-EC61A127AF50}"/>
              </a:ext>
            </a:extLst>
          </p:cNvPr>
          <p:cNvSpPr txBox="1"/>
          <p:nvPr/>
        </p:nvSpPr>
        <p:spPr>
          <a:xfrm>
            <a:off x="1" y="6550225"/>
            <a:ext cx="12132412" cy="276999"/>
          </a:xfrm>
          <a:prstGeom prst="rect">
            <a:avLst/>
          </a:prstGeom>
          <a:solidFill>
            <a:schemeClr val="bg1">
              <a:lumMod val="95000"/>
            </a:schemeClr>
          </a:solidFill>
        </p:spPr>
        <p:txBody>
          <a:bodyPr wrap="square" rtlCol="0">
            <a:spAutoFit/>
          </a:bodyPr>
          <a:lstStyle/>
          <a:p>
            <a:r>
              <a:rPr lang="ja-JP" altLang="en-US" sz="1200">
                <a:latin typeface="BIZ UDPGothic" panose="020B0400000000000000" pitchFamily="34" charset="-128"/>
                <a:ea typeface="BIZ UDPGothic" panose="020B0400000000000000" pitchFamily="34" charset="-128"/>
              </a:rPr>
              <a:t>日本学術振興会（</a:t>
            </a:r>
            <a:r>
              <a:rPr lang="en-US" altLang="ja-JP" sz="1200">
                <a:latin typeface="BIZ UDPGothic" panose="020B0400000000000000" pitchFamily="34" charset="-128"/>
                <a:ea typeface="BIZ UDPGothic" panose="020B0400000000000000" pitchFamily="34" charset="-128"/>
              </a:rPr>
              <a:t>2021, 11, 8</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人文学・社会科学におけるデータ共有のための手引き</a:t>
            </a:r>
            <a:r>
              <a:rPr lang="en-US" altLang="ja-JP"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hlinkClick r:id="rId3"/>
              </a:rPr>
              <a:t>https://www.jsps.go.jp/j-di/guide.html</a:t>
            </a:r>
            <a:endParaRPr lang="en-US" altLang="ja-JP" sz="1200">
              <a:latin typeface="BIZ UDPGothic" panose="020B0400000000000000" pitchFamily="34" charset="-128"/>
              <a:ea typeface="BIZ UDPGothic" panose="020B0400000000000000" pitchFamily="34" charset="-128"/>
            </a:endParaRPr>
          </a:p>
        </p:txBody>
      </p:sp>
      <p:pic>
        <p:nvPicPr>
          <p:cNvPr id="12" name="図 11" descr="テキスト が含まれている画像&#10;&#10;自動的に生成された説明">
            <a:extLst>
              <a:ext uri="{FF2B5EF4-FFF2-40B4-BE49-F238E27FC236}">
                <a16:creationId xmlns:a16="http://schemas.microsoft.com/office/drawing/2014/main" id="{2B5BF15F-AB29-0CDD-B856-0E3F705380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296" y="2218393"/>
            <a:ext cx="2605728" cy="3687107"/>
          </a:xfrm>
          <a:prstGeom prst="rect">
            <a:avLst/>
          </a:prstGeom>
          <a:ln>
            <a:solidFill>
              <a:schemeClr val="bg1">
                <a:lumMod val="95000"/>
              </a:schemeClr>
            </a:solidFill>
          </a:ln>
        </p:spPr>
      </p:pic>
    </p:spTree>
    <p:extLst>
      <p:ext uri="{BB962C8B-B14F-4D97-AF65-F5344CB8AC3E}">
        <p14:creationId xmlns:p14="http://schemas.microsoft.com/office/powerpoint/2010/main" val="3106595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コンテンツ プレースホルダー 2">
            <a:extLst>
              <a:ext uri="{FF2B5EF4-FFF2-40B4-BE49-F238E27FC236}">
                <a16:creationId xmlns:a16="http://schemas.microsoft.com/office/drawing/2014/main" id="{FC522344-DBB7-A675-80AB-A8EB65CFA383}"/>
              </a:ext>
            </a:extLst>
          </p:cNvPr>
          <p:cNvSpPr txBox="1">
            <a:spLocks/>
          </p:cNvSpPr>
          <p:nvPr/>
        </p:nvSpPr>
        <p:spPr>
          <a:xfrm>
            <a:off x="6674321" y="1921657"/>
            <a:ext cx="4314900" cy="388767"/>
          </a:xfrm>
          <a:prstGeom prst="rect">
            <a:avLst/>
          </a:prstGeom>
          <a:solidFill>
            <a:schemeClr val="bg1"/>
          </a:solidFill>
        </p:spPr>
        <p:txBody>
          <a:bodyPr>
            <a:noAutofit/>
          </a:bodyPr>
          <a:lstStyle>
            <a:lvl1pPr marL="265113" indent="-265113" algn="l" defTabSz="914400" rtl="0" eaLnBrk="1" latinLnBrk="0" hangingPunct="1">
              <a:lnSpc>
                <a:spcPct val="11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33363" algn="l" defTabSz="914400" rtl="0" eaLnBrk="1" latinLnBrk="0" hangingPunct="1">
              <a:lnSpc>
                <a:spcPct val="11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160338" algn="l" defTabSz="914400" rtl="0" eaLnBrk="1" latinLnBrk="0" hangingPunct="1">
              <a:lnSpc>
                <a:spcPct val="11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165100" algn="l" defTabSz="914400" rtl="0" eaLnBrk="1" latinLnBrk="0" hangingPunct="1">
              <a:lnSpc>
                <a:spcPct val="11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179388" algn="l" defTabSz="914400" rtl="0" eaLnBrk="1" latinLnBrk="0" hangingPunct="1">
              <a:lnSpc>
                <a:spcPct val="11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1600">
                <a:latin typeface="BIZ UDPGothic" panose="020B0400000000000000" pitchFamily="34" charset="-128"/>
                <a:ea typeface="BIZ UDPGothic" panose="020B0400000000000000" pitchFamily="34" charset="-128"/>
              </a:rPr>
              <a:t>人文学オープンデータ共同利用センター</a:t>
            </a:r>
            <a:endParaRPr lang="en-US" altLang="ja-JP" sz="1600">
              <a:latin typeface="BIZ UDPGothic" panose="020B0400000000000000" pitchFamily="34" charset="-128"/>
              <a:ea typeface="BIZ UDPGothic" panose="020B0400000000000000" pitchFamily="34" charset="-128"/>
            </a:endParaRPr>
          </a:p>
        </p:txBody>
      </p:sp>
      <p:sp>
        <p:nvSpPr>
          <p:cNvPr id="13" name="コンテンツ プレースホルダー 2">
            <a:extLst>
              <a:ext uri="{FF2B5EF4-FFF2-40B4-BE49-F238E27FC236}">
                <a16:creationId xmlns:a16="http://schemas.microsoft.com/office/drawing/2014/main" id="{105F8D5A-E335-EF5C-F747-B0FE08E7D8B7}"/>
              </a:ext>
            </a:extLst>
          </p:cNvPr>
          <p:cNvSpPr txBox="1">
            <a:spLocks/>
          </p:cNvSpPr>
          <p:nvPr/>
        </p:nvSpPr>
        <p:spPr>
          <a:xfrm>
            <a:off x="567386" y="1963449"/>
            <a:ext cx="4069380" cy="526704"/>
          </a:xfrm>
          <a:prstGeom prst="rect">
            <a:avLst/>
          </a:prstGeom>
          <a:solidFill>
            <a:schemeClr val="bg1"/>
          </a:solidFill>
        </p:spPr>
        <p:txBody>
          <a:bodyPr vert="horz">
            <a:noAutofit/>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0" indent="0">
              <a:buNone/>
            </a:pPr>
            <a:r>
              <a:rPr lang="ja-JP" altLang="en-US" sz="1600">
                <a:latin typeface="BIZ UDPGothic" panose="020B0400000000000000" pitchFamily="34" charset="-128"/>
                <a:ea typeface="BIZ UDPGothic" panose="020B0400000000000000" pitchFamily="34" charset="-128"/>
              </a:rPr>
              <a:t>人文学・社会科学総合データカタログ</a:t>
            </a:r>
            <a:endParaRPr lang="en-US" altLang="ja-JP" sz="1600">
              <a:latin typeface="BIZ UDPGothic" panose="020B0400000000000000" pitchFamily="34" charset="-128"/>
              <a:ea typeface="BIZ UDPGothic" panose="020B0400000000000000" pitchFamily="34" charset="-128"/>
            </a:endParaRPr>
          </a:p>
        </p:txBody>
      </p:sp>
      <p:pic>
        <p:nvPicPr>
          <p:cNvPr id="15" name="図 14">
            <a:extLst>
              <a:ext uri="{FF2B5EF4-FFF2-40B4-BE49-F238E27FC236}">
                <a16:creationId xmlns:a16="http://schemas.microsoft.com/office/drawing/2014/main" id="{CF1AC697-6986-167D-CB53-5AAD5DB45EBA}"/>
              </a:ext>
            </a:extLst>
          </p:cNvPr>
          <p:cNvPicPr>
            <a:picLocks noChangeAspect="1"/>
          </p:cNvPicPr>
          <p:nvPr/>
        </p:nvPicPr>
        <p:blipFill>
          <a:blip r:embed="rId3"/>
          <a:stretch>
            <a:fillRect/>
          </a:stretch>
        </p:blipFill>
        <p:spPr>
          <a:xfrm>
            <a:off x="689912" y="2385889"/>
            <a:ext cx="5777125" cy="2794779"/>
          </a:xfrm>
          <a:prstGeom prst="rect">
            <a:avLst/>
          </a:prstGeom>
        </p:spPr>
      </p:pic>
      <p:pic>
        <p:nvPicPr>
          <p:cNvPr id="16" name="図 15">
            <a:extLst>
              <a:ext uri="{FF2B5EF4-FFF2-40B4-BE49-F238E27FC236}">
                <a16:creationId xmlns:a16="http://schemas.microsoft.com/office/drawing/2014/main" id="{B0B4BCBB-80A9-6167-94F7-2CAA5559B719}"/>
              </a:ext>
            </a:extLst>
          </p:cNvPr>
          <p:cNvPicPr>
            <a:picLocks noChangeAspect="1"/>
          </p:cNvPicPr>
          <p:nvPr/>
        </p:nvPicPr>
        <p:blipFill>
          <a:blip r:embed="rId4"/>
          <a:stretch>
            <a:fillRect/>
          </a:stretch>
        </p:blipFill>
        <p:spPr>
          <a:xfrm>
            <a:off x="6709715" y="2385890"/>
            <a:ext cx="4914900" cy="3960005"/>
          </a:xfrm>
          <a:prstGeom prst="rect">
            <a:avLst/>
          </a:prstGeom>
        </p:spPr>
      </p:pic>
      <p:sp>
        <p:nvSpPr>
          <p:cNvPr id="5" name="テキスト ボックス 4">
            <a:extLst>
              <a:ext uri="{FF2B5EF4-FFF2-40B4-BE49-F238E27FC236}">
                <a16:creationId xmlns:a16="http://schemas.microsoft.com/office/drawing/2014/main" id="{F79D46A3-EAD8-171C-B1F7-1E53A103EF4D}"/>
              </a:ext>
            </a:extLst>
          </p:cNvPr>
          <p:cNvSpPr txBox="1"/>
          <p:nvPr/>
        </p:nvSpPr>
        <p:spPr>
          <a:xfrm>
            <a:off x="576592" y="1489061"/>
            <a:ext cx="6096000" cy="379656"/>
          </a:xfrm>
          <a:prstGeom prst="rect">
            <a:avLst/>
          </a:prstGeom>
          <a:noFill/>
        </p:spPr>
        <p:txBody>
          <a:bodyPr wrap="square">
            <a:spAutoFit/>
          </a:bodyPr>
          <a:lstStyle/>
          <a:p>
            <a:pPr marL="380990" indent="-380990">
              <a:buFont typeface="Wingdings" panose="05000000000000000000" pitchFamily="2" charset="2"/>
              <a:buChar char="u"/>
            </a:pPr>
            <a:r>
              <a:rPr lang="ja-JP" altLang="en-US" sz="1867">
                <a:latin typeface="BIZ UDPGothic" panose="020B0400000000000000" pitchFamily="34" charset="-128"/>
                <a:ea typeface="BIZ UDPGothic" panose="020B0400000000000000" pitchFamily="34" charset="-128"/>
              </a:rPr>
              <a:t>人文学・社会科学におけるデータ共有の例</a:t>
            </a:r>
          </a:p>
        </p:txBody>
      </p:sp>
      <p:sp>
        <p:nvSpPr>
          <p:cNvPr id="3" name="テキスト ボックス 2">
            <a:extLst>
              <a:ext uri="{FF2B5EF4-FFF2-40B4-BE49-F238E27FC236}">
                <a16:creationId xmlns:a16="http://schemas.microsoft.com/office/drawing/2014/main" id="{3127A29E-D92B-F8D3-8EDE-377CA3CB9242}"/>
              </a:ext>
            </a:extLst>
          </p:cNvPr>
          <p:cNvSpPr txBox="1"/>
          <p:nvPr/>
        </p:nvSpPr>
        <p:spPr>
          <a:xfrm>
            <a:off x="0" y="6370256"/>
            <a:ext cx="12192000" cy="461665"/>
          </a:xfrm>
          <a:prstGeom prst="rect">
            <a:avLst/>
          </a:prstGeom>
          <a:solidFill>
            <a:schemeClr val="bg1">
              <a:lumMod val="95000"/>
            </a:schemeClr>
          </a:solidFill>
        </p:spPr>
        <p:txBody>
          <a:bodyPr wrap="square">
            <a:spAutoFit/>
          </a:bodyPr>
          <a:lstStyle/>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左）　日本学術振興会（</a:t>
            </a:r>
            <a:r>
              <a:rPr lang="en-US" altLang="ja-JP" sz="1200">
                <a:latin typeface="BIZ UDPGothic" panose="020B0400000000000000" pitchFamily="34" charset="-128"/>
                <a:ea typeface="BIZ UDPGothic" panose="020B0400000000000000" pitchFamily="34" charset="-128"/>
              </a:rPr>
              <a:t>n.d.</a:t>
            </a:r>
            <a:r>
              <a:rPr lang="ja-JP" altLang="en-US" sz="1200">
                <a:latin typeface="BIZ UDPGothic" panose="020B0400000000000000" pitchFamily="34" charset="-128"/>
                <a:ea typeface="BIZ UDPGothic" panose="020B0400000000000000" pitchFamily="34" charset="-128"/>
              </a:rPr>
              <a:t>）「人文学・社会科学総合データカタログ（</a:t>
            </a:r>
            <a:r>
              <a:rPr lang="en-US" altLang="ja-JP" sz="1200" err="1">
                <a:latin typeface="BIZ UDPGothic" panose="020B0400000000000000" pitchFamily="34" charset="-128"/>
                <a:ea typeface="BIZ UDPGothic" panose="020B0400000000000000" pitchFamily="34" charset="-128"/>
              </a:rPr>
              <a:t>JDCat</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5"/>
              </a:rPr>
              <a:t>https://jdcat.jsps.go.jp/</a:t>
            </a:r>
            <a:endParaRPr lang="en-US" altLang="ja-JP" sz="1200">
              <a:latin typeface="BIZ UDPGothic" panose="020B0400000000000000" pitchFamily="34" charset="-128"/>
              <a:ea typeface="BIZ UDPGothic" panose="020B0400000000000000" pitchFamily="34" charset="-128"/>
            </a:endParaRPr>
          </a:p>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右）　データサイエンス共同利用基盤施設（</a:t>
            </a:r>
            <a:r>
              <a:rPr lang="en-US" altLang="ja-JP" sz="1200">
                <a:latin typeface="BIZ UDPGothic" panose="020B0400000000000000" pitchFamily="34" charset="-128"/>
                <a:ea typeface="BIZ UDPGothic" panose="020B0400000000000000" pitchFamily="34" charset="-128"/>
              </a:rPr>
              <a:t>n.d.</a:t>
            </a:r>
            <a:r>
              <a:rPr lang="ja-JP" altLang="en-US" sz="1200">
                <a:latin typeface="BIZ UDPGothic" panose="020B0400000000000000" pitchFamily="34" charset="-128"/>
                <a:ea typeface="BIZ UDPGothic" panose="020B0400000000000000" pitchFamily="34" charset="-128"/>
              </a:rPr>
              <a:t>）「人文学オープンデータ共同利用センター」</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6"/>
              </a:rPr>
              <a:t>http://codh.rois.ac.jp</a:t>
            </a:r>
            <a:endParaRPr lang="en-US" altLang="ja-JP" sz="1200">
              <a:latin typeface="BIZ UDPGothic" panose="020B0400000000000000" pitchFamily="34" charset="-128"/>
              <a:ea typeface="BIZ UDPGothic" panose="020B0400000000000000" pitchFamily="34" charset="-128"/>
            </a:endParaRPr>
          </a:p>
        </p:txBody>
      </p:sp>
      <p:sp>
        <p:nvSpPr>
          <p:cNvPr id="8" name="タイトル 1">
            <a:extLst>
              <a:ext uri="{FF2B5EF4-FFF2-40B4-BE49-F238E27FC236}">
                <a16:creationId xmlns:a16="http://schemas.microsoft.com/office/drawing/2014/main" id="{662A54EA-7383-ADE3-40A9-07584BC3646E}"/>
              </a:ext>
            </a:extLst>
          </p:cNvPr>
          <p:cNvSpPr txBox="1">
            <a:spLocks/>
          </p:cNvSpPr>
          <p:nvPr/>
        </p:nvSpPr>
        <p:spPr bwMode="auto">
          <a:xfrm>
            <a:off x="689912" y="241525"/>
            <a:ext cx="10515600" cy="81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normAutofit/>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92"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83"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75"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566"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r>
              <a:rPr lang="ja-JP" altLang="en-US" sz="3600" b="0">
                <a:latin typeface="BIZ UDPGothic" panose="020B0400000000000000" pitchFamily="34" charset="-128"/>
                <a:ea typeface="BIZ UDPGothic" panose="020B0400000000000000" pitchFamily="34" charset="-128"/>
              </a:rPr>
              <a:t>研究データ共有　公開共有　</a:t>
            </a:r>
            <a:r>
              <a:rPr lang="ja-JP" altLang="en-US" sz="2400" b="0">
                <a:latin typeface="BIZ UDPGothic" panose="020B0400000000000000" pitchFamily="34" charset="-128"/>
                <a:ea typeface="BIZ UDPGothic" panose="020B0400000000000000" pitchFamily="34" charset="-128"/>
              </a:rPr>
              <a:t>人文学・社会科学分野</a:t>
            </a:r>
          </a:p>
        </p:txBody>
      </p:sp>
      <p:sp>
        <p:nvSpPr>
          <p:cNvPr id="10" name="タイトル 2">
            <a:extLst>
              <a:ext uri="{FF2B5EF4-FFF2-40B4-BE49-F238E27FC236}">
                <a16:creationId xmlns:a16="http://schemas.microsoft.com/office/drawing/2014/main" id="{892D8A37-9CEA-EE0A-CAAF-7B48D50BBF36}"/>
              </a:ext>
            </a:extLst>
          </p:cNvPr>
          <p:cNvSpPr txBox="1">
            <a:spLocks/>
          </p:cNvSpPr>
          <p:nvPr/>
        </p:nvSpPr>
        <p:spPr bwMode="auto">
          <a:xfrm>
            <a:off x="0" y="-19884"/>
            <a:ext cx="12192000" cy="11247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lvl1pPr algn="ctr" rtl="0" eaLnBrk="0" fontAlgn="base" hangingPunct="0">
              <a:spcBef>
                <a:spcPct val="0"/>
              </a:spcBef>
              <a:spcAft>
                <a:spcPct val="0"/>
              </a:spcAft>
              <a:defRPr kumimoji="1" sz="36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a:lstStyle>
          <a:p>
            <a:r>
              <a:rPr lang="ja-JP" altLang="en-US" sz="3733"/>
              <a:t>研究データ共有　公開共有　</a:t>
            </a:r>
            <a:r>
              <a:rPr lang="ja-JP" altLang="en-US" sz="2400"/>
              <a:t>人文学・社会科学分野</a:t>
            </a:r>
            <a:endParaRPr lang="ja-JP" altLang="en-US" sz="3733"/>
          </a:p>
        </p:txBody>
      </p:sp>
    </p:spTree>
    <p:extLst>
      <p:ext uri="{BB962C8B-B14F-4D97-AF65-F5344CB8AC3E}">
        <p14:creationId xmlns:p14="http://schemas.microsoft.com/office/powerpoint/2010/main" val="12244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0690080-0D63-AE7A-B4C1-498E49A7361D}"/>
              </a:ext>
            </a:extLst>
          </p:cNvPr>
          <p:cNvSpPr txBox="1"/>
          <p:nvPr/>
        </p:nvSpPr>
        <p:spPr>
          <a:xfrm>
            <a:off x="689912" y="1423712"/>
            <a:ext cx="11166728" cy="1631216"/>
          </a:xfrm>
          <a:prstGeom prst="rect">
            <a:avLst/>
          </a:prstGeom>
          <a:noFill/>
        </p:spPr>
        <p:txBody>
          <a:bodyPr wrap="square">
            <a:spAutoFit/>
          </a:bodyPr>
          <a:lstStyle/>
          <a:p>
            <a:r>
              <a:rPr lang="ja-JP" altLang="en-US" sz="2000">
                <a:latin typeface="BIZ UDPGothic" panose="020B0400000000000000" pitchFamily="34" charset="-128"/>
                <a:ea typeface="BIZ UDPGothic" panose="020B0400000000000000" pitchFamily="34" charset="-128"/>
              </a:rPr>
              <a:t>人文学研究者の多くが一次資料の代替となる高精細な画像を用いた分析を求めている。</a:t>
            </a:r>
            <a:endParaRPr lang="en-US" altLang="ja-JP" sz="2000">
              <a:latin typeface="BIZ UDPGothic" panose="020B0400000000000000" pitchFamily="34" charset="-128"/>
              <a:ea typeface="BIZ UDPGothic" panose="020B0400000000000000" pitchFamily="34" charset="-128"/>
            </a:endParaRPr>
          </a:p>
          <a:p>
            <a:r>
              <a:rPr lang="ja-JP" altLang="en-US" sz="2000">
                <a:latin typeface="BIZ UDPGothic" panose="020B0400000000000000" pitchFamily="34" charset="-128"/>
                <a:ea typeface="BIZ UDPGothic" panose="020B0400000000000000" pitchFamily="34" charset="-128"/>
              </a:rPr>
              <a:t>⇒画像および動画の相互運用を推進する国際的な枠組みである</a:t>
            </a:r>
            <a:r>
              <a:rPr lang="en-US" altLang="ja-JP" sz="2000">
                <a:latin typeface="BIZ UDPGothic" panose="020B0400000000000000" pitchFamily="34" charset="-128"/>
                <a:ea typeface="BIZ UDPGothic" panose="020B0400000000000000" pitchFamily="34" charset="-128"/>
              </a:rPr>
              <a:t>IIIF</a:t>
            </a:r>
            <a:r>
              <a:rPr lang="ja-JP" altLang="en-US" sz="2000">
                <a:latin typeface="BIZ UDPGothic" panose="020B0400000000000000" pitchFamily="34" charset="-128"/>
                <a:ea typeface="BIZ UDPGothic" panose="020B0400000000000000" pitchFamily="34" charset="-128"/>
              </a:rPr>
              <a:t>（</a:t>
            </a:r>
            <a:r>
              <a:rPr lang="en-US" altLang="ja-JP" sz="2000">
                <a:latin typeface="BIZ UDPGothic" panose="020B0400000000000000" pitchFamily="34" charset="-128"/>
                <a:ea typeface="BIZ UDPGothic" panose="020B0400000000000000" pitchFamily="34" charset="-128"/>
              </a:rPr>
              <a:t>International Image Interoperability Framework</a:t>
            </a:r>
            <a:r>
              <a:rPr lang="ja-JP" altLang="en-US" sz="2000">
                <a:latin typeface="BIZ UDPGothic" panose="020B0400000000000000" pitchFamily="34" charset="-128"/>
                <a:ea typeface="BIZ UDPGothic" panose="020B0400000000000000" pitchFamily="34" charset="-128"/>
              </a:rPr>
              <a:t>）に着目。</a:t>
            </a:r>
            <a:endParaRPr lang="en-US" altLang="ja-JP" sz="2000">
              <a:latin typeface="BIZ UDPGothic" panose="020B0400000000000000" pitchFamily="34" charset="-128"/>
              <a:ea typeface="BIZ UDPGothic" panose="020B0400000000000000" pitchFamily="34" charset="-128"/>
            </a:endParaRPr>
          </a:p>
          <a:p>
            <a:r>
              <a:rPr lang="en-US" altLang="ja-JP" sz="2000">
                <a:latin typeface="BIZ UDPGothic" panose="020B0400000000000000" pitchFamily="34" charset="-128"/>
                <a:ea typeface="BIZ UDPGothic" panose="020B0400000000000000" pitchFamily="34" charset="-128"/>
              </a:rPr>
              <a:t>※IIIF</a:t>
            </a:r>
            <a:r>
              <a:rPr lang="ja-JP" altLang="en-US" sz="2000">
                <a:latin typeface="BIZ UDPGothic" panose="020B0400000000000000" pitchFamily="34" charset="-128"/>
                <a:ea typeface="BIZ UDPGothic" panose="020B0400000000000000" pitchFamily="34" charset="-128"/>
              </a:rPr>
              <a:t>画像を用いたキュレーションや教育への応用、ならびに機械学習のためのアノテーションデータ付与機能などの開発が盛んに行われている。</a:t>
            </a:r>
          </a:p>
        </p:txBody>
      </p:sp>
      <p:pic>
        <p:nvPicPr>
          <p:cNvPr id="7" name="図 6">
            <a:extLst>
              <a:ext uri="{FF2B5EF4-FFF2-40B4-BE49-F238E27FC236}">
                <a16:creationId xmlns:a16="http://schemas.microsoft.com/office/drawing/2014/main" id="{DA436741-EEB2-580C-67AA-CE9B3ACF2F3A}"/>
              </a:ext>
            </a:extLst>
          </p:cNvPr>
          <p:cNvPicPr>
            <a:picLocks noChangeAspect="1"/>
          </p:cNvPicPr>
          <p:nvPr/>
        </p:nvPicPr>
        <p:blipFill rotWithShape="1">
          <a:blip r:embed="rId3"/>
          <a:srcRect l="1262" b="1155"/>
          <a:stretch/>
        </p:blipFill>
        <p:spPr>
          <a:xfrm>
            <a:off x="695001" y="3364095"/>
            <a:ext cx="2973266" cy="1679649"/>
          </a:xfrm>
          <a:prstGeom prst="rect">
            <a:avLst/>
          </a:prstGeom>
          <a:ln>
            <a:solidFill>
              <a:schemeClr val="bg1">
                <a:lumMod val="85000"/>
              </a:schemeClr>
            </a:solidFill>
          </a:ln>
        </p:spPr>
      </p:pic>
      <p:pic>
        <p:nvPicPr>
          <p:cNvPr id="9" name="図 8">
            <a:extLst>
              <a:ext uri="{FF2B5EF4-FFF2-40B4-BE49-F238E27FC236}">
                <a16:creationId xmlns:a16="http://schemas.microsoft.com/office/drawing/2014/main" id="{C18BA86F-BF17-2E93-C876-6527C1619278}"/>
              </a:ext>
            </a:extLst>
          </p:cNvPr>
          <p:cNvPicPr>
            <a:picLocks noChangeAspect="1"/>
          </p:cNvPicPr>
          <p:nvPr/>
        </p:nvPicPr>
        <p:blipFill rotWithShape="1">
          <a:blip r:embed="rId4"/>
          <a:srcRect l="799"/>
          <a:stretch/>
        </p:blipFill>
        <p:spPr>
          <a:xfrm>
            <a:off x="3204185" y="4441054"/>
            <a:ext cx="3179320" cy="1802765"/>
          </a:xfrm>
          <a:prstGeom prst="rect">
            <a:avLst/>
          </a:prstGeom>
          <a:ln>
            <a:solidFill>
              <a:schemeClr val="bg1">
                <a:lumMod val="85000"/>
              </a:schemeClr>
            </a:solidFill>
          </a:ln>
        </p:spPr>
      </p:pic>
      <p:pic>
        <p:nvPicPr>
          <p:cNvPr id="11" name="図 10">
            <a:extLst>
              <a:ext uri="{FF2B5EF4-FFF2-40B4-BE49-F238E27FC236}">
                <a16:creationId xmlns:a16="http://schemas.microsoft.com/office/drawing/2014/main" id="{ADFBE77B-31D3-2170-125A-1D44D1544C6B}"/>
              </a:ext>
            </a:extLst>
          </p:cNvPr>
          <p:cNvPicPr>
            <a:picLocks noChangeAspect="1"/>
          </p:cNvPicPr>
          <p:nvPr/>
        </p:nvPicPr>
        <p:blipFill rotWithShape="1">
          <a:blip r:embed="rId5"/>
          <a:srcRect l="717"/>
          <a:stretch/>
        </p:blipFill>
        <p:spPr>
          <a:xfrm>
            <a:off x="5704141" y="3331639"/>
            <a:ext cx="3188548" cy="1809442"/>
          </a:xfrm>
          <a:prstGeom prst="rect">
            <a:avLst/>
          </a:prstGeom>
          <a:ln>
            <a:solidFill>
              <a:schemeClr val="bg1">
                <a:lumMod val="85000"/>
              </a:schemeClr>
            </a:solidFill>
          </a:ln>
        </p:spPr>
      </p:pic>
      <p:pic>
        <p:nvPicPr>
          <p:cNvPr id="13" name="図 12">
            <a:extLst>
              <a:ext uri="{FF2B5EF4-FFF2-40B4-BE49-F238E27FC236}">
                <a16:creationId xmlns:a16="http://schemas.microsoft.com/office/drawing/2014/main" id="{6C8900F5-4866-2D4D-2588-F957BC6E3A5F}"/>
              </a:ext>
            </a:extLst>
          </p:cNvPr>
          <p:cNvPicPr>
            <a:picLocks noChangeAspect="1"/>
          </p:cNvPicPr>
          <p:nvPr/>
        </p:nvPicPr>
        <p:blipFill rotWithShape="1">
          <a:blip r:embed="rId6"/>
          <a:srcRect l="1043"/>
          <a:stretch/>
        </p:blipFill>
        <p:spPr>
          <a:xfrm>
            <a:off x="8143899" y="4417420"/>
            <a:ext cx="3256078" cy="1858185"/>
          </a:xfrm>
          <a:prstGeom prst="rect">
            <a:avLst/>
          </a:prstGeom>
        </p:spPr>
      </p:pic>
      <p:sp>
        <p:nvSpPr>
          <p:cNvPr id="2" name="スライド番号プレースホルダー 1">
            <a:extLst>
              <a:ext uri="{FF2B5EF4-FFF2-40B4-BE49-F238E27FC236}">
                <a16:creationId xmlns:a16="http://schemas.microsoft.com/office/drawing/2014/main" id="{649FFD7C-697F-C581-8DAF-844D1777C3A3}"/>
              </a:ext>
            </a:extLst>
          </p:cNvPr>
          <p:cNvSpPr>
            <a:spLocks noGrp="1"/>
          </p:cNvSpPr>
          <p:nvPr>
            <p:ph type="sldNum" sz="quarter" idx="12"/>
          </p:nvPr>
        </p:nvSpPr>
        <p:spPr/>
        <p:txBody>
          <a:bodyPr/>
          <a:lstStyle/>
          <a:p>
            <a:fld id="{B1EE047D-38D7-4B25-AC45-1C5CD2A073A2}" type="slidenum">
              <a:rPr kumimoji="1" lang="ja-JP" altLang="en-US" smtClean="0"/>
              <a:t>23</a:t>
            </a:fld>
            <a:endParaRPr kumimoji="1" lang="ja-JP" altLang="en-US"/>
          </a:p>
        </p:txBody>
      </p:sp>
      <p:sp>
        <p:nvSpPr>
          <p:cNvPr id="4" name="タイトル 1">
            <a:extLst>
              <a:ext uri="{FF2B5EF4-FFF2-40B4-BE49-F238E27FC236}">
                <a16:creationId xmlns:a16="http://schemas.microsoft.com/office/drawing/2014/main" id="{0C3380D3-EA70-E4EC-5E1C-7A4A563B3463}"/>
              </a:ext>
            </a:extLst>
          </p:cNvPr>
          <p:cNvSpPr txBox="1">
            <a:spLocks/>
          </p:cNvSpPr>
          <p:nvPr/>
        </p:nvSpPr>
        <p:spPr bwMode="auto">
          <a:xfrm>
            <a:off x="689912" y="241525"/>
            <a:ext cx="10515600" cy="81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normAutofit/>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92"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83"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75"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566"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r>
              <a:rPr lang="ja-JP" altLang="en-US" sz="3600" b="0">
                <a:latin typeface="BIZ UDPGothic" panose="020B0400000000000000" pitchFamily="34" charset="-128"/>
                <a:ea typeface="BIZ UDPGothic" panose="020B0400000000000000" pitchFamily="34" charset="-128"/>
              </a:rPr>
              <a:t>研究データ共有　公開共有　</a:t>
            </a:r>
            <a:r>
              <a:rPr lang="ja-JP" altLang="en-US" sz="2400" b="0">
                <a:latin typeface="BIZ UDPGothic" panose="020B0400000000000000" pitchFamily="34" charset="-128"/>
                <a:ea typeface="BIZ UDPGothic" panose="020B0400000000000000" pitchFamily="34" charset="-128"/>
              </a:rPr>
              <a:t>人文学・社会科学分野</a:t>
            </a:r>
          </a:p>
        </p:txBody>
      </p:sp>
      <p:sp>
        <p:nvSpPr>
          <p:cNvPr id="6" name="タイトル 2">
            <a:extLst>
              <a:ext uri="{FF2B5EF4-FFF2-40B4-BE49-F238E27FC236}">
                <a16:creationId xmlns:a16="http://schemas.microsoft.com/office/drawing/2014/main" id="{4E50C073-86B4-6867-5FE4-E55FF2801D75}"/>
              </a:ext>
            </a:extLst>
          </p:cNvPr>
          <p:cNvSpPr txBox="1">
            <a:spLocks/>
          </p:cNvSpPr>
          <p:nvPr/>
        </p:nvSpPr>
        <p:spPr bwMode="auto">
          <a:xfrm>
            <a:off x="0" y="0"/>
            <a:ext cx="12192000" cy="11247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lvl1pPr algn="ctr" rtl="0" eaLnBrk="0" fontAlgn="base" hangingPunct="0">
              <a:spcBef>
                <a:spcPct val="0"/>
              </a:spcBef>
              <a:spcAft>
                <a:spcPct val="0"/>
              </a:spcAft>
              <a:defRPr kumimoji="1" sz="36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a:lstStyle>
          <a:p>
            <a:r>
              <a:rPr lang="ja-JP" altLang="en-US" sz="3733"/>
              <a:t>実践的な教材の整備・展開の具体例（人文学データ）</a:t>
            </a:r>
          </a:p>
        </p:txBody>
      </p:sp>
      <p:sp>
        <p:nvSpPr>
          <p:cNvPr id="8" name="テキスト ボックス 7">
            <a:extLst>
              <a:ext uri="{FF2B5EF4-FFF2-40B4-BE49-F238E27FC236}">
                <a16:creationId xmlns:a16="http://schemas.microsoft.com/office/drawing/2014/main" id="{F724368B-ACDF-695D-5057-A8965C0CC859}"/>
              </a:ext>
            </a:extLst>
          </p:cNvPr>
          <p:cNvSpPr txBox="1"/>
          <p:nvPr/>
        </p:nvSpPr>
        <p:spPr>
          <a:xfrm>
            <a:off x="1" y="6423719"/>
            <a:ext cx="12191999" cy="461665"/>
          </a:xfrm>
          <a:prstGeom prst="rect">
            <a:avLst/>
          </a:prstGeom>
          <a:solidFill>
            <a:srgbClr val="EAEAEA"/>
          </a:solidFill>
        </p:spPr>
        <p:txBody>
          <a:bodyPr wrap="square" rtlCol="0">
            <a:spAutoFit/>
          </a:bodyPr>
          <a:lstStyle/>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甲斐尚人</a:t>
            </a:r>
            <a:r>
              <a:rPr lang="en-US" altLang="ja-JP" sz="1200">
                <a:latin typeface="BIZ UDPGothic" panose="020B0400000000000000" pitchFamily="34" charset="-128"/>
                <a:ea typeface="BIZ UDPGothic" panose="020B0400000000000000" pitchFamily="34" charset="-128"/>
              </a:rPr>
              <a:t> 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a:t>
            </a:r>
            <a:r>
              <a:rPr lang="ja-JP" altLang="en-US" sz="1200">
                <a:latin typeface="BIZ UDPGothic" panose="020B0400000000000000" pitchFamily="34" charset="-128"/>
                <a:ea typeface="BIZ UDPGothic" panose="020B0400000000000000" pitchFamily="34" charset="-128"/>
              </a:rPr>
              <a:t>４</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６</a:t>
            </a:r>
            <a:r>
              <a:rPr lang="en-US" altLang="ja-JP" sz="1200">
                <a:latin typeface="BIZ UDPGothic" panose="020B0400000000000000" pitchFamily="34" charset="-128"/>
                <a:ea typeface="BIZ UDPGothic" panose="020B0400000000000000" pitchFamily="34" charset="-128"/>
              </a:rPr>
              <a:t>, 2</a:t>
            </a:r>
            <a:r>
              <a:rPr lang="ja-JP" altLang="en-US" sz="1200">
                <a:latin typeface="BIZ UDPGothic" panose="020B0400000000000000" pitchFamily="34" charset="-128"/>
                <a:ea typeface="BIZ UDPGothic" panose="020B0400000000000000" pitchFamily="34" charset="-128"/>
              </a:rPr>
              <a:t>０）「</a:t>
            </a:r>
            <a:r>
              <a:rPr lang="en-US" altLang="ja-JP" sz="1200">
                <a:latin typeface="BIZ UDPGothic" panose="020B0400000000000000" pitchFamily="34" charset="-128"/>
                <a:ea typeface="BIZ UDPGothic" panose="020B0400000000000000" pitchFamily="34" charset="-128"/>
              </a:rPr>
              <a:t>E1</a:t>
            </a:r>
            <a:r>
              <a:rPr lang="ja-JP" altLang="en-US" sz="1200">
                <a:latin typeface="BIZ UDPGothic" panose="020B0400000000000000" pitchFamily="34" charset="-128"/>
                <a:ea typeface="BIZ UDPGothic" panose="020B0400000000000000" pitchFamily="34" charset="-128"/>
              </a:rPr>
              <a:t>：研究データの未来を築く：研究データエコシステム構築のための人材育成」</a:t>
            </a:r>
            <a:r>
              <a:rPr lang="en-US" altLang="ja-JP" sz="1200">
                <a:latin typeface="BIZ UDPGothic" panose="020B0400000000000000" pitchFamily="34" charset="-128"/>
                <a:ea typeface="BIZ UDPGothic" panose="020B0400000000000000" pitchFamily="34" charset="-128"/>
              </a:rPr>
              <a:t>, p.6.</a:t>
            </a:r>
            <a:r>
              <a:rPr lang="en-US" altLang="ja-JP" sz="1200">
                <a:latin typeface="BIZ UDPGothic" panose="020B0400000000000000" pitchFamily="34" charset="-128"/>
                <a:ea typeface="BIZ UDPGothic" panose="020B0400000000000000" pitchFamily="34" charset="-128"/>
                <a:hlinkClick r:id="rId7"/>
              </a:rPr>
              <a:t>https://joss.rcos.nii.ac.jp/session/overview/</a:t>
            </a:r>
            <a:endParaRPr lang="en-US" altLang="ja-JP" sz="1200">
              <a:latin typeface="BIZ UDPGothic" panose="020B0400000000000000" pitchFamily="34" charset="-128"/>
              <a:ea typeface="BIZ UDPGothic" panose="020B0400000000000000" pitchFamily="34" charset="-128"/>
            </a:endParaRPr>
          </a:p>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吉賀夏子 </a:t>
            </a:r>
            <a:r>
              <a:rPr lang="en-US" altLang="ja-JP" sz="1200">
                <a:latin typeface="BIZ UDPGothic" panose="020B0400000000000000" pitchFamily="34" charset="-128"/>
                <a:ea typeface="BIZ UDPGothic" panose="020B0400000000000000" pitchFamily="34" charset="-128"/>
              </a:rPr>
              <a:t>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a:t>
            </a:r>
            <a:r>
              <a:rPr lang="ja-JP" altLang="en-US" sz="1200">
                <a:latin typeface="BIZ UDPGothic" panose="020B0400000000000000" pitchFamily="34" charset="-128"/>
                <a:ea typeface="BIZ UDPGothic" panose="020B0400000000000000" pitchFamily="34" charset="-128"/>
              </a:rPr>
              <a:t>４</a:t>
            </a:r>
            <a:r>
              <a:rPr lang="en-US" altLang="ja-JP" sz="1200">
                <a:latin typeface="BIZ UDPGothic" panose="020B0400000000000000" pitchFamily="34" charset="-128"/>
                <a:ea typeface="BIZ UDPGothic" panose="020B0400000000000000" pitchFamily="34" charset="-128"/>
              </a:rPr>
              <a:t>, 8</a:t>
            </a:r>
            <a:r>
              <a:rPr lang="ja-JP" altLang="en-US" sz="1200">
                <a:latin typeface="BIZ UDPGothic" panose="020B0400000000000000" pitchFamily="34" charset="-128"/>
                <a:ea typeface="BIZ UDPGothic" panose="020B0400000000000000" pitchFamily="34" charset="-128"/>
              </a:rPr>
              <a:t>）「人文学研究者必見！研究データ管理ことはじめ </a:t>
            </a:r>
            <a:r>
              <a:rPr lang="en-US" altLang="ja-JP" sz="1200">
                <a:latin typeface="BIZ UDPGothic" panose="020B0400000000000000" pitchFamily="34" charset="-128"/>
                <a:ea typeface="BIZ UDPGothic" panose="020B0400000000000000" pitchFamily="34" charset="-128"/>
              </a:rPr>
              <a:t>: OUKA</a:t>
            </a:r>
            <a:r>
              <a:rPr lang="ja-JP" altLang="en-US" sz="1200">
                <a:latin typeface="BIZ UDPGothic" panose="020B0400000000000000" pitchFamily="34" charset="-128"/>
                <a:ea typeface="BIZ UDPGothic" panose="020B0400000000000000" pitchFamily="34" charset="-128"/>
              </a:rPr>
              <a:t>で始める</a:t>
            </a:r>
            <a:r>
              <a:rPr lang="en-US" altLang="ja-JP" sz="1200">
                <a:latin typeface="BIZ UDPGothic" panose="020B0400000000000000" pitchFamily="34" charset="-128"/>
                <a:ea typeface="BIZ UDPGothic" panose="020B0400000000000000" pitchFamily="34" charset="-128"/>
              </a:rPr>
              <a:t>IIIF</a:t>
            </a:r>
            <a:r>
              <a:rPr lang="ja-JP" altLang="en-US" sz="1200">
                <a:latin typeface="BIZ UDPGothic" panose="020B0400000000000000" pitchFamily="34" charset="-128"/>
                <a:ea typeface="BIZ UDPGothic" panose="020B0400000000000000" pitchFamily="34" charset="-128"/>
              </a:rPr>
              <a:t>画像の公開と利活用」</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8"/>
              </a:rPr>
              <a:t>https://hdl.handle.net/11094/97757</a:t>
            </a:r>
            <a:endParaRPr lang="en-US" altLang="ja-JP" sz="12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2074387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641A6985-1E9C-66AA-4253-FE342B712394}"/>
              </a:ext>
            </a:extLst>
          </p:cNvPr>
          <p:cNvSpPr>
            <a:spLocks noGrp="1"/>
          </p:cNvSpPr>
          <p:nvPr>
            <p:ph type="title"/>
          </p:nvPr>
        </p:nvSpPr>
        <p:spPr/>
        <p:txBody>
          <a:bodyPr>
            <a:normAutofit/>
          </a:bodyPr>
          <a:lstStyle/>
          <a:p>
            <a:r>
              <a:rPr kumimoji="1" lang="ja-JP" altLang="en-US"/>
              <a:t>ストレージサービス（大阪大学の場合）</a:t>
            </a:r>
          </a:p>
        </p:txBody>
      </p:sp>
      <p:sp>
        <p:nvSpPr>
          <p:cNvPr id="9" name="コンテンツ プレースホルダー 2">
            <a:extLst>
              <a:ext uri="{FF2B5EF4-FFF2-40B4-BE49-F238E27FC236}">
                <a16:creationId xmlns:a16="http://schemas.microsoft.com/office/drawing/2014/main" id="{12330101-9D5E-8B0C-24DE-EEA49A811E9A}"/>
              </a:ext>
            </a:extLst>
          </p:cNvPr>
          <p:cNvSpPr>
            <a:spLocks noGrp="1"/>
          </p:cNvSpPr>
          <p:nvPr>
            <p:ph idx="1"/>
          </p:nvPr>
        </p:nvSpPr>
        <p:spPr/>
        <p:txBody>
          <a:bodyPr>
            <a:noAutofit/>
          </a:bodyPr>
          <a:lstStyle/>
          <a:p>
            <a:pPr>
              <a:buFont typeface="Wingdings" panose="05000000000000000000" pitchFamily="2" charset="2"/>
              <a:buChar char="u"/>
            </a:pPr>
            <a:r>
              <a:rPr lang="en-US" altLang="ja-JP" sz="2133" b="1"/>
              <a:t>ONION(</a:t>
            </a:r>
            <a:r>
              <a:rPr lang="ja-JP" altLang="en-US" sz="2133" b="1"/>
              <a:t>研究データ集約基盤</a:t>
            </a:r>
            <a:r>
              <a:rPr lang="en-US" altLang="ja-JP" sz="2133" b="1"/>
              <a:t>)</a:t>
            </a:r>
          </a:p>
        </p:txBody>
      </p:sp>
      <p:sp>
        <p:nvSpPr>
          <p:cNvPr id="11" name="スライド番号プレースホルダー 3">
            <a:extLst>
              <a:ext uri="{FF2B5EF4-FFF2-40B4-BE49-F238E27FC236}">
                <a16:creationId xmlns:a16="http://schemas.microsoft.com/office/drawing/2014/main" id="{F7339763-8E94-CD53-F6D6-A5FA23ACB0C4}"/>
              </a:ext>
            </a:extLst>
          </p:cNvPr>
          <p:cNvSpPr>
            <a:spLocks noGrp="1"/>
          </p:cNvSpPr>
          <p:nvPr>
            <p:ph type="sldNum" sz="quarter" idx="12"/>
          </p:nvPr>
        </p:nvSpPr>
        <p:spPr/>
        <p:txBody>
          <a:bodyPr/>
          <a:lstStyle/>
          <a:p>
            <a:fld id="{EEB1792E-B49C-41DD-91B2-AEA75F98CDF7}" type="slidenum">
              <a:rPr kumimoji="1" lang="ja-JP" altLang="en-US" smtClean="0"/>
              <a:t>24</a:t>
            </a:fld>
            <a:endParaRPr kumimoji="1" lang="ja-JP" altLang="en-US"/>
          </a:p>
        </p:txBody>
      </p:sp>
      <p:pic>
        <p:nvPicPr>
          <p:cNvPr id="15" name="図 14" descr="ロゴ, アイコン&#10;&#10;自動的に生成された説明">
            <a:extLst>
              <a:ext uri="{FF2B5EF4-FFF2-40B4-BE49-F238E27FC236}">
                <a16:creationId xmlns:a16="http://schemas.microsoft.com/office/drawing/2014/main" id="{7F679AAD-090A-CBCA-57C5-F96CA0ABF3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6994" y="2004113"/>
            <a:ext cx="2893433" cy="2893433"/>
          </a:xfrm>
          <a:prstGeom prst="rect">
            <a:avLst/>
          </a:prstGeom>
        </p:spPr>
      </p:pic>
      <p:sp>
        <p:nvSpPr>
          <p:cNvPr id="2" name="正方形/長方形 1">
            <a:extLst>
              <a:ext uri="{FF2B5EF4-FFF2-40B4-BE49-F238E27FC236}">
                <a16:creationId xmlns:a16="http://schemas.microsoft.com/office/drawing/2014/main" id="{1E312710-5F68-DDD3-4D67-CBA54BCC3FD3}"/>
              </a:ext>
            </a:extLst>
          </p:cNvPr>
          <p:cNvSpPr/>
          <p:nvPr/>
        </p:nvSpPr>
        <p:spPr>
          <a:xfrm>
            <a:off x="59589" y="5513459"/>
            <a:ext cx="1709628" cy="1344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ndParaRPr>
          </a:p>
        </p:txBody>
      </p:sp>
      <p:pic>
        <p:nvPicPr>
          <p:cNvPr id="3" name="図 2">
            <a:extLst>
              <a:ext uri="{FF2B5EF4-FFF2-40B4-BE49-F238E27FC236}">
                <a16:creationId xmlns:a16="http://schemas.microsoft.com/office/drawing/2014/main" id="{D86E92F5-98B9-E5D0-B410-043945D0C51C}"/>
              </a:ext>
            </a:extLst>
          </p:cNvPr>
          <p:cNvPicPr>
            <a:picLocks noChangeAspect="1"/>
          </p:cNvPicPr>
          <p:nvPr/>
        </p:nvPicPr>
        <p:blipFill>
          <a:blip r:embed="rId4"/>
          <a:stretch>
            <a:fillRect/>
          </a:stretch>
        </p:blipFill>
        <p:spPr>
          <a:xfrm>
            <a:off x="5620198" y="1616555"/>
            <a:ext cx="5928511" cy="3492564"/>
          </a:xfrm>
          <a:prstGeom prst="rect">
            <a:avLst/>
          </a:prstGeom>
        </p:spPr>
      </p:pic>
      <p:sp>
        <p:nvSpPr>
          <p:cNvPr id="5" name="テキスト ボックス 4">
            <a:extLst>
              <a:ext uri="{FF2B5EF4-FFF2-40B4-BE49-F238E27FC236}">
                <a16:creationId xmlns:a16="http://schemas.microsoft.com/office/drawing/2014/main" id="{28A05370-853D-F1E6-4726-DBB2002798B9}"/>
              </a:ext>
            </a:extLst>
          </p:cNvPr>
          <p:cNvSpPr txBox="1"/>
          <p:nvPr/>
        </p:nvSpPr>
        <p:spPr>
          <a:xfrm>
            <a:off x="239350" y="5126036"/>
            <a:ext cx="11845345" cy="1077218"/>
          </a:xfrm>
          <a:prstGeom prst="rect">
            <a:avLst/>
          </a:prstGeom>
          <a:noFill/>
        </p:spPr>
        <p:txBody>
          <a:bodyPr wrap="square">
            <a:spAutoFit/>
          </a:bodyPr>
          <a:lstStyle/>
          <a:p>
            <a:pPr marL="228594" indent="-228594">
              <a:buFont typeface="Arial" panose="020B0604020202020204" pitchFamily="34" charset="0"/>
              <a:buChar char="•"/>
            </a:pPr>
            <a:r>
              <a:rPr lang="en-US" altLang="ja-JP" sz="1600">
                <a:latin typeface="BIZ UDPGothic" panose="020B0400000000000000" pitchFamily="34" charset="-128"/>
                <a:ea typeface="BIZ UDPGothic" panose="020B0400000000000000" pitchFamily="34" charset="-128"/>
              </a:rPr>
              <a:t>ONION</a:t>
            </a:r>
            <a:r>
              <a:rPr lang="ja-JP" altLang="en-US" sz="1600">
                <a:latin typeface="BIZ UDPGothic" panose="020B0400000000000000" pitchFamily="34" charset="-128"/>
                <a:ea typeface="BIZ UDPGothic" panose="020B0400000000000000" pitchFamily="34" charset="-128"/>
              </a:rPr>
              <a:t>を活用することで、利用者の環境とスーパーコンピュータ間のデータ移動が簡単になる。また、</a:t>
            </a:r>
            <a:r>
              <a:rPr lang="en-US" altLang="ja-JP" sz="1600">
                <a:latin typeface="BIZ UDPGothic" panose="020B0400000000000000" pitchFamily="34" charset="-128"/>
                <a:ea typeface="BIZ UDPGothic" panose="020B0400000000000000" pitchFamily="34" charset="-128"/>
              </a:rPr>
              <a:t>SQUID</a:t>
            </a:r>
            <a:r>
              <a:rPr lang="ja-JP" altLang="en-US" sz="1600">
                <a:latin typeface="BIZ UDPGothic" panose="020B0400000000000000" pitchFamily="34" charset="-128"/>
                <a:ea typeface="BIZ UDPGothic" panose="020B0400000000000000" pitchFamily="34" charset="-128"/>
              </a:rPr>
              <a:t>や</a:t>
            </a:r>
            <a:r>
              <a:rPr lang="en-US" altLang="ja-JP" sz="1600">
                <a:latin typeface="BIZ UDPGothic" panose="020B0400000000000000" pitchFamily="34" charset="-128"/>
                <a:ea typeface="BIZ UDPGothic" panose="020B0400000000000000" pitchFamily="34" charset="-128"/>
              </a:rPr>
              <a:t>OCTOPUS</a:t>
            </a:r>
            <a:r>
              <a:rPr lang="ja-JP" altLang="en-US" sz="1600">
                <a:latin typeface="BIZ UDPGothic" panose="020B0400000000000000" pitchFamily="34" charset="-128"/>
                <a:ea typeface="BIZ UDPGothic" panose="020B0400000000000000" pitchFamily="34" charset="-128"/>
              </a:rPr>
              <a:t>のアカウントを持っていない海外や企業の共同研究者と即座に計算結果を共有する、スマートフォンからデータ操作をするといったことができるなど、様々な利用方法が考えられる</a:t>
            </a:r>
          </a:p>
          <a:p>
            <a:pPr marL="228594" indent="-228594">
              <a:buFont typeface="Arial" panose="020B0604020202020204" pitchFamily="34" charset="0"/>
              <a:buChar char="•"/>
            </a:pPr>
            <a:r>
              <a:rPr lang="ja-JP" altLang="en-US" sz="1600">
                <a:latin typeface="BIZ UDPGothic" panose="020B0400000000000000" pitchFamily="34" charset="-128"/>
                <a:ea typeface="BIZ UDPGothic" panose="020B0400000000000000" pitchFamily="34" charset="-128"/>
              </a:rPr>
              <a:t>研究室の研究データの保存・共有などにも利用可能。</a:t>
            </a:r>
          </a:p>
        </p:txBody>
      </p:sp>
      <p:sp>
        <p:nvSpPr>
          <p:cNvPr id="6" name="テキスト ボックス 5">
            <a:extLst>
              <a:ext uri="{FF2B5EF4-FFF2-40B4-BE49-F238E27FC236}">
                <a16:creationId xmlns:a16="http://schemas.microsoft.com/office/drawing/2014/main" id="{09B04149-D8E3-3F68-6BE3-9699248ED087}"/>
              </a:ext>
            </a:extLst>
          </p:cNvPr>
          <p:cNvSpPr txBox="1"/>
          <p:nvPr/>
        </p:nvSpPr>
        <p:spPr>
          <a:xfrm>
            <a:off x="2" y="6174503"/>
            <a:ext cx="12191999" cy="646331"/>
          </a:xfrm>
          <a:prstGeom prst="rect">
            <a:avLst/>
          </a:prstGeom>
          <a:solidFill>
            <a:srgbClr val="EAEAEA"/>
          </a:solidFill>
        </p:spPr>
        <p:txBody>
          <a:bodyPr wrap="square" rtlCol="0">
            <a:spAutoFit/>
          </a:bodyPr>
          <a:lstStyle/>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大阪大学サイバーメディアセンター（</a:t>
            </a:r>
            <a:r>
              <a:rPr lang="en-US" altLang="ja-JP" sz="1200">
                <a:latin typeface="BIZ UDPGothic" panose="020B0400000000000000" pitchFamily="34" charset="-128"/>
                <a:ea typeface="BIZ UDPGothic" panose="020B0400000000000000" pitchFamily="34" charset="-128"/>
              </a:rPr>
              <a:t>n.d.</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ONION</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5"/>
              </a:rPr>
              <a:t>http://www.hpc.cmc.osaka-u.ac.jp/onion/</a:t>
            </a:r>
            <a:r>
              <a:rPr lang="en-US" altLang="ja-JP" sz="1200">
                <a:latin typeface="BIZ UDPGothic" panose="020B0400000000000000" pitchFamily="34" charset="-128"/>
                <a:ea typeface="BIZ UDPGothic" panose="020B0400000000000000" pitchFamily="34" charset="-128"/>
              </a:rPr>
              <a:t> </a:t>
            </a:r>
          </a:p>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伊達進・寺前勇希・勝浦裕貴・木越信一郎・木戸善之（</a:t>
            </a:r>
            <a:r>
              <a:rPr lang="en-US" altLang="ja-JP" sz="1200">
                <a:latin typeface="BIZ UDPGothic" panose="020B0400000000000000" pitchFamily="34" charset="-128"/>
                <a:ea typeface="BIZ UDPGothic" panose="020B0400000000000000" pitchFamily="34" charset="-128"/>
              </a:rPr>
              <a:t>2022</a:t>
            </a:r>
            <a:r>
              <a:rPr lang="ja-JP" altLang="en-US" sz="1200">
                <a:latin typeface="BIZ UDPGothic" panose="020B0400000000000000" pitchFamily="34" charset="-128"/>
                <a:ea typeface="BIZ UDPGothic" panose="020B0400000000000000" pitchFamily="34" charset="-128"/>
              </a:rPr>
              <a:t>）「⼤阪⼤学のデータ集約基盤</a:t>
            </a:r>
            <a:r>
              <a:rPr lang="en-US" altLang="ja-JP" sz="1200">
                <a:latin typeface="BIZ UDPGothic" panose="020B0400000000000000" pitchFamily="34" charset="-128"/>
                <a:ea typeface="BIZ UDPGothic" panose="020B0400000000000000" pitchFamily="34" charset="-128"/>
              </a:rPr>
              <a:t>ONION</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学術情報処理研究</a:t>
            </a:r>
            <a:r>
              <a:rPr lang="en-US" altLang="ja-JP" sz="1200">
                <a:latin typeface="BIZ UDPGothic" panose="020B0400000000000000" pitchFamily="34" charset="-128"/>
                <a:ea typeface="BIZ UDPGothic" panose="020B0400000000000000" pitchFamily="34" charset="-128"/>
              </a:rPr>
              <a:t>』26(1):87-96. </a:t>
            </a:r>
            <a:r>
              <a:rPr lang="en-US" altLang="ja-JP" sz="1200">
                <a:latin typeface="BIZ UDPGothic" panose="020B0400000000000000" pitchFamily="34" charset="-128"/>
                <a:ea typeface="BIZ UDPGothic" panose="020B0400000000000000" pitchFamily="34" charset="-128"/>
                <a:hlinkClick r:id="rId6"/>
              </a:rPr>
              <a:t>http://www.hpc.cmc.osaka-u.ac.jp/public_data/axies2021_paper_onion/</a:t>
            </a:r>
            <a:endParaRPr lang="ja-JP" altLang="en-US" sz="12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4089117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4C58AA-0DE1-FF56-15F5-FA1E56C258B5}"/>
              </a:ext>
            </a:extLst>
          </p:cNvPr>
          <p:cNvSpPr>
            <a:spLocks noGrp="1"/>
          </p:cNvSpPr>
          <p:nvPr>
            <p:ph type="title"/>
          </p:nvPr>
        </p:nvSpPr>
        <p:spPr/>
        <p:txBody>
          <a:bodyPr/>
          <a:lstStyle/>
          <a:p>
            <a:r>
              <a:rPr lang="ja-JP" altLang="en-US"/>
              <a:t>参照資料</a:t>
            </a:r>
            <a:endParaRPr kumimoji="1" lang="ja-JP" altLang="en-US"/>
          </a:p>
        </p:txBody>
      </p:sp>
      <p:sp>
        <p:nvSpPr>
          <p:cNvPr id="3" name="コンテンツ プレースホルダー 2">
            <a:extLst>
              <a:ext uri="{FF2B5EF4-FFF2-40B4-BE49-F238E27FC236}">
                <a16:creationId xmlns:a16="http://schemas.microsoft.com/office/drawing/2014/main" id="{B9BD0D23-035C-F691-9367-2C8FCF176C7C}"/>
              </a:ext>
            </a:extLst>
          </p:cNvPr>
          <p:cNvSpPr>
            <a:spLocks noGrp="1"/>
          </p:cNvSpPr>
          <p:nvPr>
            <p:ph idx="1"/>
          </p:nvPr>
        </p:nvSpPr>
        <p:spPr/>
        <p:txBody>
          <a:bodyPr>
            <a:normAutofit fontScale="92500" lnSpcReduction="20000"/>
          </a:bodyPr>
          <a:lstStyle/>
          <a:p>
            <a:pPr>
              <a:lnSpc>
                <a:spcPct val="110000"/>
              </a:lnSpc>
            </a:pPr>
            <a:r>
              <a:rPr lang="ja-JP" altLang="en-US" sz="1467" dirty="0">
                <a:latin typeface="BIZ UDPGothic" panose="020B0400000000000000" pitchFamily="34" charset="-128"/>
                <a:ea typeface="BIZ UDPGothic" panose="020B0400000000000000" pitchFamily="34" charset="-128"/>
              </a:rPr>
              <a:t>大阪大学サイバーメディアセンター（</a:t>
            </a:r>
            <a:r>
              <a:rPr lang="en-US" altLang="ja-JP" sz="1467" dirty="0">
                <a:latin typeface="BIZ UDPGothic" panose="020B0400000000000000" pitchFamily="34" charset="-128"/>
                <a:ea typeface="BIZ UDPGothic" panose="020B0400000000000000" pitchFamily="34" charset="-128"/>
              </a:rPr>
              <a:t>n.d.</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ONION</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 </a:t>
            </a:r>
            <a:r>
              <a:rPr lang="en-US" altLang="ja-JP" sz="1467" dirty="0">
                <a:latin typeface="BIZ UDPGothic" panose="020B0400000000000000" pitchFamily="34" charset="-128"/>
                <a:ea typeface="BIZ UDPGothic" panose="020B0400000000000000" pitchFamily="34" charset="-128"/>
                <a:hlinkClick r:id="rId3"/>
              </a:rPr>
              <a:t>http://www.hpc.cmc.osaka-u.ac.jp/onion/</a:t>
            </a:r>
            <a:r>
              <a:rPr lang="en-US" altLang="ja-JP" sz="1467" dirty="0">
                <a:latin typeface="BIZ UDPGothic" panose="020B0400000000000000" pitchFamily="34" charset="-128"/>
                <a:ea typeface="BIZ UDPGothic" panose="020B0400000000000000" pitchFamily="34" charset="-128"/>
              </a:rPr>
              <a:t> </a:t>
            </a:r>
          </a:p>
          <a:p>
            <a:pPr>
              <a:lnSpc>
                <a:spcPct val="110000"/>
              </a:lnSpc>
            </a:pPr>
            <a:r>
              <a:rPr lang="ja-JP" altLang="en-US" sz="1467" dirty="0">
                <a:latin typeface="BIZ UDPGothic" panose="020B0400000000000000" pitchFamily="34" charset="-128"/>
                <a:ea typeface="BIZ UDPGothic" panose="020B0400000000000000" pitchFamily="34" charset="-128"/>
              </a:rPr>
              <a:t>オープンアクセスリポジトリ推進協会（</a:t>
            </a:r>
            <a:r>
              <a:rPr lang="en-US" altLang="ja-JP" sz="1467" dirty="0">
                <a:latin typeface="BIZ UDPGothic" panose="020B0400000000000000" pitchFamily="34" charset="-128"/>
                <a:ea typeface="BIZ UDPGothic" panose="020B0400000000000000" pitchFamily="34" charset="-128"/>
              </a:rPr>
              <a:t>2019, 11, 27</a:t>
            </a:r>
            <a:r>
              <a:rPr lang="ja-JP" altLang="en-US" sz="1467" dirty="0">
                <a:latin typeface="BIZ UDPGothic" panose="020B0400000000000000" pitchFamily="34" charset="-128"/>
                <a:ea typeface="BIZ UDPGothic" panose="020B0400000000000000" pitchFamily="34" charset="-128"/>
              </a:rPr>
              <a:t>）「資源タイプ語彙別表」</a:t>
            </a:r>
            <a:r>
              <a:rPr lang="en-US" altLang="ja-JP" sz="1467" dirty="0">
                <a:latin typeface="BIZ UDPGothic" panose="020B0400000000000000" pitchFamily="34" charset="-128"/>
                <a:ea typeface="BIZ UDPGothic" panose="020B0400000000000000" pitchFamily="34" charset="-128"/>
              </a:rPr>
              <a:t>. </a:t>
            </a:r>
            <a:r>
              <a:rPr lang="en-US" altLang="ja-JP" sz="1467" dirty="0">
                <a:latin typeface="BIZ UDPGothic" panose="020B0400000000000000" pitchFamily="34" charset="-128"/>
                <a:ea typeface="BIZ UDPGothic" panose="020B0400000000000000" pitchFamily="34" charset="-128"/>
                <a:hlinkClick r:id="rId4"/>
              </a:rPr>
              <a:t>https://schema.irdb.nii.ac.jp/ja/2.0/resource_type_vocabulary</a:t>
            </a:r>
            <a:r>
              <a:rPr lang="ja-JP" altLang="en-US" sz="1467" dirty="0">
                <a:latin typeface="BIZ UDPGothic" panose="020B0400000000000000" pitchFamily="34" charset="-128"/>
                <a:ea typeface="BIZ UDPGothic" panose="020B0400000000000000" pitchFamily="34" charset="-128"/>
              </a:rPr>
              <a:t>　</a:t>
            </a:r>
            <a:endParaRPr lang="en-US" altLang="ja-JP" sz="1467" dirty="0">
              <a:latin typeface="BIZ UDPGothic" panose="020B0400000000000000" pitchFamily="34" charset="-128"/>
              <a:ea typeface="BIZ UDPGothic" panose="020B0400000000000000" pitchFamily="34" charset="-128"/>
            </a:endParaRPr>
          </a:p>
          <a:p>
            <a:pPr>
              <a:lnSpc>
                <a:spcPct val="110000"/>
              </a:lnSpc>
            </a:pPr>
            <a:r>
              <a:rPr lang="ja-JP" altLang="en-US" sz="1467" dirty="0">
                <a:latin typeface="BIZ UDPGothic" panose="020B0400000000000000" pitchFamily="34" charset="-128"/>
                <a:ea typeface="BIZ UDPGothic" panose="020B0400000000000000" pitchFamily="34" charset="-128"/>
              </a:rPr>
              <a:t>伊達進・寺前勇希・勝浦裕貴・木越信一郎・木戸善之（</a:t>
            </a:r>
            <a:r>
              <a:rPr lang="en-US" altLang="ja-JP" sz="1467" dirty="0">
                <a:latin typeface="BIZ UDPGothic" panose="020B0400000000000000" pitchFamily="34" charset="-128"/>
                <a:ea typeface="BIZ UDPGothic" panose="020B0400000000000000" pitchFamily="34" charset="-128"/>
              </a:rPr>
              <a:t>2022</a:t>
            </a:r>
            <a:r>
              <a:rPr lang="ja-JP" altLang="en-US" sz="1467" dirty="0">
                <a:latin typeface="BIZ UDPGothic" panose="020B0400000000000000" pitchFamily="34" charset="-128"/>
                <a:ea typeface="BIZ UDPGothic" panose="020B0400000000000000" pitchFamily="34" charset="-128"/>
              </a:rPr>
              <a:t>）「⼤阪⼤学のデータ集約基盤</a:t>
            </a:r>
            <a:r>
              <a:rPr lang="en-US" altLang="ja-JP" sz="1467" dirty="0">
                <a:latin typeface="BIZ UDPGothic" panose="020B0400000000000000" pitchFamily="34" charset="-128"/>
                <a:ea typeface="BIZ UDPGothic" panose="020B0400000000000000" pitchFamily="34" charset="-128"/>
              </a:rPr>
              <a:t>ONION</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a:t>
            </a:r>
            <a:r>
              <a:rPr lang="ja-JP" altLang="en-US" sz="1467" dirty="0">
                <a:latin typeface="BIZ UDPGothic" panose="020B0400000000000000" pitchFamily="34" charset="-128"/>
                <a:ea typeface="BIZ UDPGothic" panose="020B0400000000000000" pitchFamily="34" charset="-128"/>
              </a:rPr>
              <a:t>学術情報処理研究</a:t>
            </a:r>
            <a:r>
              <a:rPr lang="en-US" altLang="ja-JP" sz="1467" dirty="0">
                <a:latin typeface="BIZ UDPGothic" panose="020B0400000000000000" pitchFamily="34" charset="-128"/>
                <a:ea typeface="BIZ UDPGothic" panose="020B0400000000000000" pitchFamily="34" charset="-128"/>
              </a:rPr>
              <a:t>』26(1):87-96. </a:t>
            </a:r>
            <a:r>
              <a:rPr lang="en-US" altLang="ja-JP" sz="1467" dirty="0">
                <a:latin typeface="BIZ UDPGothic" panose="020B0400000000000000" pitchFamily="34" charset="-128"/>
                <a:ea typeface="BIZ UDPGothic" panose="020B0400000000000000" pitchFamily="34" charset="-128"/>
                <a:hlinkClick r:id="rId5"/>
              </a:rPr>
              <a:t>http://www.hpc.cmc.osaka-u.ac.jp/public_data/axies2021_paper_onion/</a:t>
            </a:r>
            <a:endParaRPr lang="en-US" altLang="ja-JP" sz="1467" dirty="0">
              <a:latin typeface="BIZ UDPGothic" panose="020B0400000000000000" pitchFamily="34" charset="-128"/>
              <a:ea typeface="BIZ UDPGothic" panose="020B0400000000000000" pitchFamily="34" charset="-128"/>
            </a:endParaRPr>
          </a:p>
          <a:p>
            <a:pPr>
              <a:lnSpc>
                <a:spcPct val="110000"/>
              </a:lnSpc>
            </a:pPr>
            <a:r>
              <a:rPr lang="ja-JP" altLang="en-US" sz="1467" dirty="0">
                <a:latin typeface="BIZ UDPGothic" panose="020B0400000000000000" pitchFamily="34" charset="-128"/>
                <a:ea typeface="BIZ UDPGothic" panose="020B0400000000000000" pitchFamily="34" charset="-128"/>
              </a:rPr>
              <a:t>データサイエンス共同利用基盤施設（</a:t>
            </a:r>
            <a:r>
              <a:rPr lang="en-US" altLang="ja-JP" sz="1467" dirty="0">
                <a:latin typeface="BIZ UDPGothic" panose="020B0400000000000000" pitchFamily="34" charset="-128"/>
                <a:ea typeface="BIZ UDPGothic" panose="020B0400000000000000" pitchFamily="34" charset="-128"/>
              </a:rPr>
              <a:t>n.d.</a:t>
            </a:r>
            <a:r>
              <a:rPr lang="ja-JP" altLang="en-US" sz="1467" dirty="0">
                <a:latin typeface="BIZ UDPGothic" panose="020B0400000000000000" pitchFamily="34" charset="-128"/>
                <a:ea typeface="BIZ UDPGothic" panose="020B0400000000000000" pitchFamily="34" charset="-128"/>
              </a:rPr>
              <a:t>）「人文学オープンデータ共同利用センター」</a:t>
            </a:r>
            <a:r>
              <a:rPr lang="en-US" altLang="ja-JP" sz="1467" dirty="0">
                <a:latin typeface="BIZ UDPGothic" panose="020B0400000000000000" pitchFamily="34" charset="-128"/>
                <a:ea typeface="BIZ UDPGothic" panose="020B0400000000000000" pitchFamily="34" charset="-128"/>
              </a:rPr>
              <a:t>. </a:t>
            </a:r>
            <a:r>
              <a:rPr lang="en-US" altLang="ja-JP" sz="1467" dirty="0">
                <a:latin typeface="BIZ UDPGothic" panose="020B0400000000000000" pitchFamily="34" charset="-128"/>
                <a:ea typeface="BIZ UDPGothic" panose="020B0400000000000000" pitchFamily="34" charset="-128"/>
                <a:hlinkClick r:id="rId6"/>
              </a:rPr>
              <a:t>http://codh.rois.ac.jp</a:t>
            </a:r>
            <a:endParaRPr lang="en-US" altLang="ja-JP" sz="1467" dirty="0">
              <a:latin typeface="BIZ UDPGothic" panose="020B0400000000000000" pitchFamily="34" charset="-128"/>
              <a:ea typeface="BIZ UDPGothic" panose="020B0400000000000000" pitchFamily="34" charset="-128"/>
            </a:endParaRPr>
          </a:p>
          <a:p>
            <a:pPr>
              <a:lnSpc>
                <a:spcPct val="110000"/>
              </a:lnSpc>
            </a:pPr>
            <a:r>
              <a:rPr lang="ja-JP" altLang="en-US" sz="1467" dirty="0">
                <a:latin typeface="BIZ UDPGothic" panose="020B0400000000000000" pitchFamily="34" charset="-128"/>
                <a:ea typeface="BIZ UDPGothic" panose="020B0400000000000000" pitchFamily="34" charset="-128"/>
              </a:rPr>
              <a:t>内閣府研究データ基盤整備と国際展開ワーキング・グループ（</a:t>
            </a:r>
            <a:r>
              <a:rPr lang="en-US" altLang="ja-JP" sz="1467" dirty="0">
                <a:latin typeface="BIZ UDPGothic" panose="020B0400000000000000" pitchFamily="34" charset="-128"/>
                <a:ea typeface="BIZ UDPGothic" panose="020B0400000000000000" pitchFamily="34" charset="-128"/>
              </a:rPr>
              <a:t>2019, 10</a:t>
            </a:r>
            <a:r>
              <a:rPr lang="ja-JP" altLang="en-US" sz="1467" dirty="0">
                <a:latin typeface="BIZ UDPGothic" panose="020B0400000000000000" pitchFamily="34" charset="-128"/>
                <a:ea typeface="BIZ UDPGothic" panose="020B0400000000000000" pitchFamily="34" charset="-128"/>
              </a:rPr>
              <a:t>）「研究データ基盤整備と国際展開ワーキング・グループ報告書</a:t>
            </a:r>
            <a:r>
              <a:rPr lang="en-US" altLang="ja-JP" sz="1467" dirty="0">
                <a:latin typeface="BIZ UDPGothic" panose="020B0400000000000000" pitchFamily="34" charset="-128"/>
                <a:ea typeface="BIZ UDPGothic" panose="020B0400000000000000" pitchFamily="34" charset="-128"/>
              </a:rPr>
              <a:t>––</a:t>
            </a:r>
            <a:r>
              <a:rPr lang="ja-JP" altLang="en-US" sz="1467" dirty="0">
                <a:latin typeface="BIZ UDPGothic" panose="020B0400000000000000" pitchFamily="34" charset="-128"/>
                <a:ea typeface="BIZ UDPGothic" panose="020B0400000000000000" pitchFamily="34" charset="-128"/>
              </a:rPr>
              <a:t>研究データ基盤整備と国際展開に関する戦略</a:t>
            </a:r>
            <a:r>
              <a:rPr lang="en-US" altLang="ja-JP" sz="1467" dirty="0">
                <a:latin typeface="BIZ UDPGothic" panose="020B0400000000000000" pitchFamily="34" charset="-128"/>
                <a:ea typeface="BIZ UDPGothic" panose="020B0400000000000000" pitchFamily="34" charset="-128"/>
              </a:rPr>
              <a:t>––</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a:t>
            </a:r>
            <a:r>
              <a:rPr lang="ja-JP" altLang="en-US" sz="1467" dirty="0">
                <a:latin typeface="BIZ UDPGothic" panose="020B0400000000000000" pitchFamily="34" charset="-128"/>
                <a:ea typeface="BIZ UDPGothic" panose="020B0400000000000000" pitchFamily="34" charset="-128"/>
              </a:rPr>
              <a:t> </a:t>
            </a:r>
            <a:r>
              <a:rPr lang="en-US" altLang="ja-JP" sz="1467" dirty="0">
                <a:latin typeface="BIZ UDPGothic" panose="020B0400000000000000" pitchFamily="34" charset="-128"/>
                <a:ea typeface="BIZ UDPGothic" panose="020B0400000000000000" pitchFamily="34" charset="-128"/>
              </a:rPr>
              <a:t>p.20-24. </a:t>
            </a:r>
            <a:r>
              <a:rPr lang="en-US" altLang="ja-JP" sz="1467" dirty="0">
                <a:latin typeface="BIZ UDPGothic" panose="020B0400000000000000" pitchFamily="34" charset="-128"/>
                <a:ea typeface="BIZ UDPGothic" panose="020B0400000000000000" pitchFamily="34" charset="-128"/>
                <a:hlinkClick r:id="rId7"/>
              </a:rPr>
              <a:t>https://www8.cao.go.jp/cstp/tyousakai/kokusaiopen/houkokusho.pdf</a:t>
            </a:r>
            <a:r>
              <a:rPr lang="en-US" altLang="ja-JP" sz="1467" dirty="0">
                <a:latin typeface="BIZ UDPGothic" panose="020B0400000000000000" pitchFamily="34" charset="-128"/>
                <a:ea typeface="BIZ UDPGothic" panose="020B0400000000000000" pitchFamily="34" charset="-128"/>
              </a:rPr>
              <a:t> </a:t>
            </a:r>
          </a:p>
          <a:p>
            <a:pPr>
              <a:lnSpc>
                <a:spcPct val="110000"/>
              </a:lnSpc>
            </a:pPr>
            <a:r>
              <a:rPr lang="ja-JP" altLang="en-US" sz="1467" dirty="0">
                <a:latin typeface="BIZ UDPGothic" panose="020B0400000000000000" pitchFamily="34" charset="-128"/>
                <a:ea typeface="BIZ UDPGothic" panose="020B0400000000000000" pitchFamily="34" charset="-128"/>
              </a:rPr>
              <a:t>西薗由依</a:t>
            </a:r>
            <a:r>
              <a:rPr lang="en-US" altLang="ja-JP" sz="1467" dirty="0">
                <a:latin typeface="BIZ UDPGothic" panose="020B0400000000000000" pitchFamily="34" charset="-128"/>
                <a:ea typeface="BIZ UDPGothic" panose="020B0400000000000000" pitchFamily="34" charset="-128"/>
              </a:rPr>
              <a:t> et al.</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2020, 10, 29</a:t>
            </a:r>
            <a:r>
              <a:rPr lang="ja-JP" altLang="en-US" sz="1467" dirty="0">
                <a:latin typeface="BIZ UDPGothic" panose="020B0400000000000000" pitchFamily="34" charset="-128"/>
                <a:ea typeface="BIZ UDPGothic" panose="020B0400000000000000" pitchFamily="34" charset="-128"/>
              </a:rPr>
              <a:t>）「研究者のための研究データマネジメント</a:t>
            </a:r>
            <a:r>
              <a:rPr lang="en-US" altLang="ja-JP" sz="1467" dirty="0">
                <a:latin typeface="BIZ UDPGothic" panose="020B0400000000000000" pitchFamily="34" charset="-128"/>
                <a:ea typeface="BIZ UDPGothic" panose="020B0400000000000000" pitchFamily="34" charset="-128"/>
              </a:rPr>
              <a:t>_</a:t>
            </a:r>
            <a:r>
              <a:rPr lang="ja-JP" altLang="en-US" sz="1467" dirty="0">
                <a:latin typeface="BIZ UDPGothic" panose="020B0400000000000000" pitchFamily="34" charset="-128"/>
                <a:ea typeface="BIZ UDPGothic" panose="020B0400000000000000" pitchFamily="34" charset="-128"/>
              </a:rPr>
              <a:t>研究前</a:t>
            </a:r>
            <a:r>
              <a:rPr lang="en-US" altLang="ja-JP" sz="1467" dirty="0">
                <a:latin typeface="BIZ UDPGothic" panose="020B0400000000000000" pitchFamily="34" charset="-128"/>
                <a:ea typeface="BIZ UDPGothic" panose="020B0400000000000000" pitchFamily="34" charset="-128"/>
              </a:rPr>
              <a:t>_</a:t>
            </a:r>
            <a:r>
              <a:rPr lang="ja-JP" altLang="en-US" sz="1467" dirty="0">
                <a:latin typeface="BIZ UDPGothic" panose="020B0400000000000000" pitchFamily="34" charset="-128"/>
                <a:ea typeface="BIZ UDPGothic" panose="020B0400000000000000" pitchFamily="34" charset="-128"/>
              </a:rPr>
              <a:t>所属機関のインフラ活用」</a:t>
            </a:r>
            <a:r>
              <a:rPr lang="en-US" altLang="ja-JP" sz="1467" dirty="0">
                <a:latin typeface="BIZ UDPGothic" panose="020B0400000000000000" pitchFamily="34" charset="-128"/>
                <a:ea typeface="BIZ UDPGothic" panose="020B0400000000000000" pitchFamily="34" charset="-128"/>
              </a:rPr>
              <a:t>『</a:t>
            </a:r>
            <a:r>
              <a:rPr lang="ja-JP" altLang="en-US" sz="1467" dirty="0">
                <a:latin typeface="BIZ UDPGothic" panose="020B0400000000000000" pitchFamily="34" charset="-128"/>
                <a:ea typeface="BIZ UDPGothic" panose="020B0400000000000000" pitchFamily="34" charset="-128"/>
              </a:rPr>
              <a:t>教材「研究者のための研究データマネジメント」</a:t>
            </a:r>
            <a:r>
              <a:rPr lang="en-US" altLang="ja-JP" sz="1467" dirty="0">
                <a:latin typeface="BIZ UDPGothic" panose="020B0400000000000000" pitchFamily="34" charset="-128"/>
                <a:ea typeface="BIZ UDPGothic" panose="020B0400000000000000" pitchFamily="34" charset="-128"/>
              </a:rPr>
              <a:t>』, p.6. </a:t>
            </a:r>
            <a:r>
              <a:rPr lang="en-US" altLang="ja-JP" sz="1467" dirty="0">
                <a:latin typeface="BIZ UDPGothic" panose="020B0400000000000000" pitchFamily="34" charset="-128"/>
                <a:ea typeface="BIZ UDPGothic" panose="020B0400000000000000" pitchFamily="34" charset="-128"/>
                <a:hlinkClick r:id="rId8"/>
              </a:rPr>
              <a:t>https://jpcoar.repo.nii.ac.jp/records/294</a:t>
            </a:r>
            <a:endParaRPr lang="en-US" altLang="ja-JP" sz="1467" dirty="0">
              <a:latin typeface="BIZ UDPGothic" panose="020B0400000000000000" pitchFamily="34" charset="-128"/>
              <a:ea typeface="BIZ UDPGothic" panose="020B0400000000000000" pitchFamily="34" charset="-128"/>
            </a:endParaRPr>
          </a:p>
          <a:p>
            <a:pPr>
              <a:lnSpc>
                <a:spcPct val="110000"/>
              </a:lnSpc>
            </a:pPr>
            <a:r>
              <a:rPr lang="ja-JP" altLang="en-US" sz="1467" dirty="0">
                <a:latin typeface="BIZ UDPGothic" panose="020B0400000000000000" pitchFamily="34" charset="-128"/>
                <a:ea typeface="BIZ UDPGothic" panose="020B0400000000000000" pitchFamily="34" charset="-128"/>
              </a:rPr>
              <a:t>日本学術振興会（</a:t>
            </a:r>
            <a:r>
              <a:rPr lang="en-US" altLang="ja-JP" sz="1467" dirty="0">
                <a:latin typeface="BIZ UDPGothic" panose="020B0400000000000000" pitchFamily="34" charset="-128"/>
                <a:ea typeface="BIZ UDPGothic" panose="020B0400000000000000" pitchFamily="34" charset="-128"/>
              </a:rPr>
              <a:t>2021, 11, 8</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a:t>
            </a:r>
            <a:r>
              <a:rPr lang="ja-JP" altLang="en-US" sz="1467" dirty="0">
                <a:latin typeface="BIZ UDPGothic" panose="020B0400000000000000" pitchFamily="34" charset="-128"/>
                <a:ea typeface="BIZ UDPGothic" panose="020B0400000000000000" pitchFamily="34" charset="-128"/>
              </a:rPr>
              <a:t>人文学・社会科学におけるデータ共有のための手引き</a:t>
            </a:r>
            <a:r>
              <a:rPr lang="en-US" altLang="ja-JP"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hlinkClick r:id="rId9"/>
              </a:rPr>
              <a:t>https://www.jsps.go.jp/j-di/guide.html</a:t>
            </a:r>
            <a:endParaRPr lang="en-US" altLang="ja-JP" sz="1467" dirty="0">
              <a:latin typeface="BIZ UDPGothic" panose="020B0400000000000000" pitchFamily="34" charset="-128"/>
              <a:ea typeface="BIZ UDPGothic" panose="020B0400000000000000" pitchFamily="34" charset="-128"/>
            </a:endParaRPr>
          </a:p>
          <a:p>
            <a:pPr>
              <a:lnSpc>
                <a:spcPct val="110000"/>
              </a:lnSpc>
            </a:pPr>
            <a:r>
              <a:rPr lang="ja-JP" altLang="en-US" sz="1500" dirty="0">
                <a:latin typeface="BIZ UDPGothic" panose="020B0400000000000000" pitchFamily="34" charset="-128"/>
                <a:ea typeface="BIZ UDPGothic" panose="020B0400000000000000" pitchFamily="34" charset="-128"/>
              </a:rPr>
              <a:t>日本学術振興会</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n.d.</a:t>
            </a:r>
            <a:r>
              <a:rPr lang="ja-JP" altLang="en-US" sz="1467" dirty="0">
                <a:latin typeface="BIZ UDPGothic" panose="020B0400000000000000" pitchFamily="34" charset="-128"/>
                <a:ea typeface="BIZ UDPGothic" panose="020B0400000000000000" pitchFamily="34" charset="-128"/>
              </a:rPr>
              <a:t>）「人文学・社会科学総合データカタログ（</a:t>
            </a:r>
            <a:r>
              <a:rPr lang="en-US" altLang="ja-JP" sz="1467" dirty="0" err="1">
                <a:latin typeface="BIZ UDPGothic" panose="020B0400000000000000" pitchFamily="34" charset="-128"/>
                <a:ea typeface="BIZ UDPGothic" panose="020B0400000000000000" pitchFamily="34" charset="-128"/>
              </a:rPr>
              <a:t>JDCat</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 </a:t>
            </a:r>
            <a:r>
              <a:rPr lang="en-US" altLang="ja-JP" sz="1467" dirty="0">
                <a:latin typeface="BIZ UDPGothic" panose="020B0400000000000000" pitchFamily="34" charset="-128"/>
                <a:ea typeface="BIZ UDPGothic" panose="020B0400000000000000" pitchFamily="34" charset="-128"/>
                <a:hlinkClick r:id="rId10"/>
              </a:rPr>
              <a:t>https://jdcat.jsps.go.jp/</a:t>
            </a:r>
            <a:endParaRPr lang="en-US" altLang="ja-JP" sz="1467" dirty="0">
              <a:latin typeface="BIZ UDPGothic" panose="020B0400000000000000" pitchFamily="34" charset="-128"/>
              <a:ea typeface="BIZ UDPGothic" panose="020B0400000000000000" pitchFamily="34" charset="-128"/>
            </a:endParaRPr>
          </a:p>
          <a:p>
            <a:pPr>
              <a:lnSpc>
                <a:spcPct val="110000"/>
              </a:lnSpc>
            </a:pPr>
            <a:r>
              <a:rPr lang="ja-JP" altLang="en-US" sz="1467" dirty="0">
                <a:latin typeface="BIZ UDPGothic" panose="020B0400000000000000" pitchFamily="34" charset="-128"/>
                <a:ea typeface="BIZ UDPGothic" panose="020B0400000000000000" pitchFamily="34" charset="-128"/>
              </a:rPr>
              <a:t>吉田幸苗</a:t>
            </a:r>
            <a:r>
              <a:rPr lang="en-US" altLang="ja-JP" sz="1467" dirty="0">
                <a:latin typeface="BIZ UDPGothic" panose="020B0400000000000000" pitchFamily="34" charset="-128"/>
                <a:ea typeface="BIZ UDPGothic" panose="020B0400000000000000" pitchFamily="34" charset="-128"/>
              </a:rPr>
              <a:t> et al.</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2021, 2, 10</a:t>
            </a:r>
            <a:r>
              <a:rPr lang="ja-JP" altLang="en-US" sz="1467" dirty="0">
                <a:latin typeface="BIZ UDPGothic" panose="020B0400000000000000" pitchFamily="34" charset="-128"/>
                <a:ea typeface="BIZ UDPGothic" panose="020B0400000000000000" pitchFamily="34" charset="-128"/>
              </a:rPr>
              <a:t>）「研究データ管理サービスの設計と実践</a:t>
            </a:r>
            <a:r>
              <a:rPr lang="en-US" altLang="ja-JP" sz="1467" dirty="0">
                <a:latin typeface="BIZ UDPGothic" panose="020B0400000000000000" pitchFamily="34" charset="-128"/>
                <a:ea typeface="BIZ UDPGothic" panose="020B0400000000000000" pitchFamily="34" charset="-128"/>
              </a:rPr>
              <a:t>_</a:t>
            </a:r>
            <a:r>
              <a:rPr lang="ja-JP" altLang="en-US" sz="1467" dirty="0">
                <a:latin typeface="BIZ UDPGothic" panose="020B0400000000000000" pitchFamily="34" charset="-128"/>
                <a:ea typeface="BIZ UDPGothic" panose="020B0400000000000000" pitchFamily="34" charset="-128"/>
              </a:rPr>
              <a:t>第</a:t>
            </a:r>
            <a:r>
              <a:rPr lang="en-US" altLang="ja-JP" sz="1467" dirty="0">
                <a:latin typeface="BIZ UDPGothic" panose="020B0400000000000000" pitchFamily="34" charset="-128"/>
                <a:ea typeface="BIZ UDPGothic" panose="020B0400000000000000" pitchFamily="34" charset="-128"/>
              </a:rPr>
              <a:t>3</a:t>
            </a:r>
            <a:r>
              <a:rPr lang="ja-JP" altLang="en-US" sz="1467" dirty="0">
                <a:latin typeface="BIZ UDPGothic" panose="020B0400000000000000" pitchFamily="34" charset="-128"/>
                <a:ea typeface="BIZ UDPGothic" panose="020B0400000000000000" pitchFamily="34" charset="-128"/>
              </a:rPr>
              <a:t>章</a:t>
            </a:r>
            <a:r>
              <a:rPr lang="en-US" altLang="ja-JP" sz="1467" dirty="0">
                <a:latin typeface="BIZ UDPGothic" panose="020B0400000000000000" pitchFamily="34" charset="-128"/>
                <a:ea typeface="BIZ UDPGothic" panose="020B0400000000000000" pitchFamily="34" charset="-128"/>
              </a:rPr>
              <a:t>_</a:t>
            </a:r>
            <a:r>
              <a:rPr lang="ja-JP" altLang="en-US" sz="1467" dirty="0">
                <a:latin typeface="BIZ UDPGothic" panose="020B0400000000000000" pitchFamily="34" charset="-128"/>
                <a:ea typeface="BIZ UDPGothic" panose="020B0400000000000000" pitchFamily="34" charset="-128"/>
              </a:rPr>
              <a:t>第</a:t>
            </a:r>
            <a:r>
              <a:rPr lang="en-US" altLang="ja-JP" sz="1467" dirty="0">
                <a:latin typeface="BIZ UDPGothic" panose="020B0400000000000000" pitchFamily="34" charset="-128"/>
                <a:ea typeface="BIZ UDPGothic" panose="020B0400000000000000" pitchFamily="34" charset="-128"/>
              </a:rPr>
              <a:t>2</a:t>
            </a:r>
            <a:r>
              <a:rPr lang="ja-JP" altLang="en-US" sz="1467" dirty="0">
                <a:latin typeface="BIZ UDPGothic" panose="020B0400000000000000" pitchFamily="34" charset="-128"/>
                <a:ea typeface="BIZ UDPGothic" panose="020B0400000000000000" pitchFamily="34" charset="-128"/>
              </a:rPr>
              <a:t>版」</a:t>
            </a:r>
            <a:r>
              <a:rPr lang="en-US" altLang="ja-JP" sz="1467" dirty="0">
                <a:latin typeface="BIZ UDPGothic" panose="020B0400000000000000" pitchFamily="34" charset="-128"/>
                <a:ea typeface="BIZ UDPGothic" panose="020B0400000000000000" pitchFamily="34" charset="-128"/>
              </a:rPr>
              <a:t>『</a:t>
            </a:r>
            <a:r>
              <a:rPr lang="ja-JP" altLang="en-US" sz="1467" dirty="0">
                <a:latin typeface="BIZ UDPGothic" panose="020B0400000000000000" pitchFamily="34" charset="-128"/>
                <a:ea typeface="BIZ UDPGothic" panose="020B0400000000000000" pitchFamily="34" charset="-128"/>
              </a:rPr>
              <a:t>教材「研究データ管理サービスの設計と実践」</a:t>
            </a:r>
            <a:r>
              <a:rPr lang="en-US" altLang="ja-JP" sz="1467" dirty="0">
                <a:latin typeface="BIZ UDPGothic" panose="020B0400000000000000" pitchFamily="34" charset="-128"/>
                <a:ea typeface="BIZ UDPGothic" panose="020B0400000000000000" pitchFamily="34" charset="-128"/>
              </a:rPr>
              <a:t>』, p.23. </a:t>
            </a:r>
            <a:r>
              <a:rPr lang="en-US" altLang="ja-JP" sz="1467" dirty="0">
                <a:latin typeface="BIZ UDPGothic" panose="020B0400000000000000" pitchFamily="34" charset="-128"/>
                <a:ea typeface="BIZ UDPGothic" panose="020B0400000000000000" pitchFamily="34" charset="-128"/>
                <a:hlinkClick r:id="rId11"/>
              </a:rPr>
              <a:t>https://jpcoar.repo.nii.ac.jp/records/607</a:t>
            </a:r>
            <a:endParaRPr lang="en-US" altLang="ja-JP" sz="1467" dirty="0">
              <a:latin typeface="BIZ UDPGothic" panose="020B0400000000000000" pitchFamily="34" charset="-128"/>
              <a:ea typeface="BIZ UDPGothic" panose="020B0400000000000000" pitchFamily="34" charset="-128"/>
            </a:endParaRPr>
          </a:p>
          <a:p>
            <a:pPr>
              <a:lnSpc>
                <a:spcPct val="110000"/>
              </a:lnSpc>
            </a:pPr>
            <a:r>
              <a:rPr lang="ja-JP" altLang="en-US" sz="1600" dirty="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600" dirty="0">
                <a:latin typeface="BIZ UDPGothic" panose="020B0400000000000000" pitchFamily="34" charset="-128"/>
                <a:ea typeface="BIZ UDPGothic" panose="020B0400000000000000" pitchFamily="34" charset="-128"/>
              </a:rPr>
              <a:t>, </a:t>
            </a:r>
            <a:r>
              <a:rPr lang="zh-TW" altLang="en-US" sz="1600" dirty="0">
                <a:latin typeface="BIZ UDPGothic" panose="020B0400000000000000" pitchFamily="34" charset="-128"/>
                <a:ea typeface="BIZ UDPGothic" panose="020B0400000000000000" pitchFamily="34" charset="-128"/>
              </a:rPr>
              <a:t>九州大学附属図書館図書館</a:t>
            </a:r>
            <a:r>
              <a:rPr lang="en-US" altLang="zh-TW" sz="1600" dirty="0">
                <a:latin typeface="BIZ UDPGothic" panose="020B0400000000000000" pitchFamily="34" charset="-128"/>
                <a:ea typeface="BIZ UDPGothic" panose="020B0400000000000000" pitchFamily="34" charset="-128"/>
              </a:rPr>
              <a:t>DX</a:t>
            </a:r>
            <a:r>
              <a:rPr lang="zh-TW" altLang="en-US" sz="1600" dirty="0">
                <a:latin typeface="BIZ UDPGothic" panose="020B0400000000000000" pitchFamily="34" charset="-128"/>
                <a:ea typeface="BIZ UDPGothic" panose="020B0400000000000000" pitchFamily="34" charset="-128"/>
              </a:rPr>
              <a:t>支援室</a:t>
            </a:r>
            <a:r>
              <a:rPr lang="ja-JP" altLang="en-US" sz="1600" dirty="0">
                <a:latin typeface="BIZ UDPGothic" panose="020B0400000000000000" pitchFamily="34" charset="-128"/>
                <a:ea typeface="BIZ UDPGothic" panose="020B0400000000000000" pitchFamily="34" charset="-128"/>
              </a:rPr>
              <a:t>（</a:t>
            </a:r>
            <a:r>
              <a:rPr lang="en-US" altLang="ja-JP" sz="1600" dirty="0">
                <a:latin typeface="BIZ UDPGothic" panose="020B0400000000000000" pitchFamily="34" charset="-128"/>
                <a:ea typeface="BIZ UDPGothic" panose="020B0400000000000000" pitchFamily="34" charset="-128"/>
              </a:rPr>
              <a:t>2023, 08</a:t>
            </a:r>
            <a:r>
              <a:rPr lang="ja-JP" altLang="en-US" sz="1600" dirty="0">
                <a:latin typeface="BIZ UDPGothic" panose="020B0400000000000000" pitchFamily="34" charset="-128"/>
                <a:ea typeface="BIZ UDPGothic" panose="020B0400000000000000" pitchFamily="34" charset="-128"/>
              </a:rPr>
              <a:t>）「はじめよう、研究データ管理」</a:t>
            </a:r>
            <a:r>
              <a:rPr lang="en-US" altLang="ja-JP" sz="1600" dirty="0">
                <a:latin typeface="BIZ UDPGothic" panose="020B0400000000000000" pitchFamily="34" charset="-128"/>
                <a:ea typeface="BIZ UDPGothic" panose="020B0400000000000000" pitchFamily="34" charset="-128"/>
              </a:rPr>
              <a:t>, 3_</a:t>
            </a:r>
            <a:r>
              <a:rPr lang="ja-JP" altLang="en-US" sz="1600" dirty="0">
                <a:latin typeface="BIZ UDPGothic" panose="020B0400000000000000" pitchFamily="34" charset="-128"/>
                <a:ea typeface="BIZ UDPGothic" panose="020B0400000000000000" pitchFamily="34" charset="-128"/>
              </a:rPr>
              <a:t>研究データの整理法</a:t>
            </a:r>
            <a:r>
              <a:rPr lang="en-US" altLang="ja-JP" sz="1600" dirty="0">
                <a:latin typeface="BIZ UDPGothic" panose="020B0400000000000000" pitchFamily="34" charset="-128"/>
                <a:ea typeface="BIZ UDPGothic" panose="020B0400000000000000" pitchFamily="34" charset="-128"/>
              </a:rPr>
              <a:t>_202407</a:t>
            </a:r>
            <a:r>
              <a:rPr lang="ja-JP" altLang="en-US" sz="1600" dirty="0">
                <a:latin typeface="BIZ UDPGothic" panose="020B0400000000000000" pitchFamily="34" charset="-128"/>
                <a:ea typeface="BIZ UDPGothic" panose="020B0400000000000000" pitchFamily="34" charset="-128"/>
              </a:rPr>
              <a:t>改訂</a:t>
            </a:r>
            <a:r>
              <a:rPr lang="en-US" altLang="ja-JP" sz="1600" dirty="0">
                <a:latin typeface="BIZ UDPGothic" panose="020B0400000000000000" pitchFamily="34" charset="-128"/>
                <a:ea typeface="BIZ UDPGothic" panose="020B0400000000000000" pitchFamily="34" charset="-128"/>
              </a:rPr>
              <a:t>, </a:t>
            </a:r>
            <a:r>
              <a:rPr lang="en-US" altLang="ja-JP" sz="1600" dirty="0">
                <a:latin typeface="BIZ UDPGothic" panose="020B0400000000000000" pitchFamily="34" charset="-128"/>
                <a:ea typeface="BIZ UDPGothic" panose="020B0400000000000000" pitchFamily="34" charset="-128"/>
                <a:hlinkClick r:id="rId12"/>
              </a:rPr>
              <a:t>https://doi.org/10.15017/6796147</a:t>
            </a:r>
            <a:endParaRPr lang="en-US" altLang="ja-JP" sz="1467" dirty="0">
              <a:latin typeface="BIZ UDPGothic" panose="020B0400000000000000" pitchFamily="34" charset="-128"/>
              <a:ea typeface="BIZ UDPGothic" panose="020B0400000000000000" pitchFamily="34" charset="-128"/>
            </a:endParaRPr>
          </a:p>
          <a:p>
            <a:pPr>
              <a:lnSpc>
                <a:spcPct val="110000"/>
              </a:lnSpc>
            </a:pPr>
            <a:r>
              <a:rPr lang="en-US" altLang="ja-JP" sz="1467" dirty="0" err="1">
                <a:latin typeface="BIZ UDPGothic" panose="020B0400000000000000" pitchFamily="34" charset="-128"/>
                <a:ea typeface="BIZ UDPGothic" panose="020B0400000000000000" pitchFamily="34" charset="-128"/>
              </a:rPr>
              <a:t>DMPonline</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n.d.</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Funder requirements</a:t>
            </a:r>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 </a:t>
            </a:r>
            <a:r>
              <a:rPr lang="en-US" altLang="ja-JP" sz="1467" dirty="0">
                <a:latin typeface="BIZ UDPGothic" panose="020B0400000000000000" pitchFamily="34" charset="-128"/>
                <a:ea typeface="BIZ UDPGothic" panose="020B0400000000000000" pitchFamily="34" charset="-128"/>
                <a:hlinkClick r:id="rId13"/>
              </a:rPr>
              <a:t>https://dmponline.dcc.ac.uk/public_templates</a:t>
            </a:r>
            <a:r>
              <a:rPr lang="en-US" altLang="ja-JP" sz="1467" dirty="0">
                <a:latin typeface="BIZ UDPGothic" panose="020B0400000000000000" pitchFamily="34" charset="-128"/>
                <a:ea typeface="BIZ UDPGothic" panose="020B0400000000000000" pitchFamily="34" charset="-128"/>
              </a:rPr>
              <a:t> </a:t>
            </a:r>
            <a:endParaRPr lang="ja-JP" altLang="en-US" sz="1467" dirty="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622493990"/>
      </p:ext>
    </p:extLst>
  </p:cSld>
  <p:clrMapOvr>
    <a:masterClrMapping/>
  </p:clrMapOvr>
</p:sld>
</file>

<file path=ppt/theme/theme1.xml><?xml version="1.0" encoding="utf-8"?>
<a:theme xmlns:a="http://schemas.openxmlformats.org/drawingml/2006/main" name="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Segoe UI Semibold"/>
        <a:ea typeface="BIZ UDPゴシック"/>
        <a:cs typeface=""/>
      </a:majorFont>
      <a:minorFont>
        <a:latin typeface="Segoe UI"/>
        <a:ea typeface="BIZ UDP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3">
      <a:majorFont>
        <a:latin typeface="Segoe UI Semibold"/>
        <a:ea typeface="BIZ UDPゴシック"/>
        <a:cs typeface=""/>
      </a:majorFont>
      <a:minorFont>
        <a:latin typeface="Segoe UI"/>
        <a:ea typeface="BIZ UDP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8B0EDA2-3069-4FC9-9A1D-126A0CEA70A7}">
  <we:reference id="bd5fb07b-f3e7-4d3f-af08-fcc3868e6623" version="1.0.0.0" store="\\CONT-NOTE-158\Users\content\Desktop\manifest" storeType="Filesystem"/>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7</TotalTime>
  <Words>11835</Words>
  <Application>Microsoft Macintosh PowerPoint</Application>
  <PresentationFormat>ワイド画面</PresentationFormat>
  <Paragraphs>679</Paragraphs>
  <Slides>25</Slides>
  <Notes>25</Notes>
  <HiddenSlides>0</HiddenSlides>
  <MMClips>0</MMClips>
  <ScaleCrop>false</ScaleCrop>
  <HeadingPairs>
    <vt:vector size="6" baseType="variant">
      <vt:variant>
        <vt:lpstr>使用されているフォント</vt:lpstr>
      </vt:variant>
      <vt:variant>
        <vt:i4>10</vt:i4>
      </vt:variant>
      <vt:variant>
        <vt:lpstr>テーマ</vt:lpstr>
      </vt:variant>
      <vt:variant>
        <vt:i4>4</vt:i4>
      </vt:variant>
      <vt:variant>
        <vt:lpstr>スライド タイトル</vt:lpstr>
      </vt:variant>
      <vt:variant>
        <vt:i4>25</vt:i4>
      </vt:variant>
    </vt:vector>
  </HeadingPairs>
  <TitlesOfParts>
    <vt:vector size="39" baseType="lpstr">
      <vt:lpstr>BIZ UDPゴシック</vt:lpstr>
      <vt:lpstr>BIZ UDPゴシック</vt:lpstr>
      <vt:lpstr>UD デジタル 教科書体 NP-R</vt:lpstr>
      <vt:lpstr>ヒラギノ角ゴ Pro W6</vt:lpstr>
      <vt:lpstr>游ゴシック</vt:lpstr>
      <vt:lpstr>Arial</vt:lpstr>
      <vt:lpstr>Calibri</vt:lpstr>
      <vt:lpstr>Segoe UI</vt:lpstr>
      <vt:lpstr>Segoe UI Semibold</vt:lpstr>
      <vt:lpstr>Wingdings</vt:lpstr>
      <vt:lpstr>Office ​​テーマ</vt:lpstr>
      <vt:lpstr>1_Office ​​テーマ</vt:lpstr>
      <vt:lpstr>Office テーマ</vt:lpstr>
      <vt:lpstr>1_Office テーマ</vt:lpstr>
      <vt:lpstr>研究データの取得・収集および保存・共有</vt:lpstr>
      <vt:lpstr>研究データの取得・収集、保存・共有</vt:lpstr>
      <vt:lpstr>研究データの取得・収集</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研究データの保存</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研究データの共有</vt:lpstr>
      <vt:lpstr>研究データ共有　非公開共有　自然科学分野</vt:lpstr>
      <vt:lpstr>実践的な教材の整備・展開の具体例（実験データ）</vt:lpstr>
      <vt:lpstr>研究データ共有　公開共有　人文学・社会科学分野</vt:lpstr>
      <vt:lpstr>PowerPoint プレゼンテーション</vt:lpstr>
      <vt:lpstr>PowerPoint プレゼンテーション</vt:lpstr>
      <vt:lpstr>ストレージサービス（大阪大学の場合）</vt:lpstr>
      <vt:lpstr>参照資料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研究データの取得・収集および保存・共有</dc:title>
  <cp:lastModifiedBy>神崎　隼人</cp:lastModifiedBy>
  <cp:revision>2</cp:revision>
  <dcterms:created xsi:type="dcterms:W3CDTF">2011-07-07T11:53:11Z</dcterms:created>
  <dcterms:modified xsi:type="dcterms:W3CDTF">2024-11-27T05:41:56Z</dcterms:modified>
</cp:coreProperties>
</file>