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0" r:id="rId2"/>
  </p:sldMasterIdLst>
  <p:notesMasterIdLst>
    <p:notesMasterId r:id="rId16"/>
  </p:notesMasterIdLst>
  <p:handoutMasterIdLst>
    <p:handoutMasterId r:id="rId17"/>
  </p:handoutMasterIdLst>
  <p:sldIdLst>
    <p:sldId id="698" r:id="rId3"/>
    <p:sldId id="573" r:id="rId4"/>
    <p:sldId id="699" r:id="rId5"/>
    <p:sldId id="546" r:id="rId6"/>
    <p:sldId id="503" r:id="rId7"/>
    <p:sldId id="402" r:id="rId8"/>
    <p:sldId id="549" r:id="rId9"/>
    <p:sldId id="579" r:id="rId10"/>
    <p:sldId id="330" r:id="rId11"/>
    <p:sldId id="333" r:id="rId12"/>
    <p:sldId id="544" r:id="rId13"/>
    <p:sldId id="410" r:id="rId14"/>
    <p:sldId id="700" r:id="rId15"/>
  </p:sldIdLst>
  <p:sldSz cx="9144000" cy="5143500" type="screen16x9"/>
  <p:notesSz cx="6858000" cy="9144000"/>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2BC086-7A08-20D9-5CEA-BF3C2EE7015F}" name="甲斐　尚人" initials="尚甲" userId="S::u007547e@icho2.osaka-u.ac.jp::b2a5f177-e61e-4f98-bc9d-bc8789b87e7a" providerId="AD"/>
  <p188:author id="{DD5E7ECB-246D-6858-E468-6EF65A1AC774}" name="南山　泰之" initials="泰南" userId="S::minamiyama@nii.ac.jp::65e26fd8-d4d7-4e1c-9f8d-7bc3aa9588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8182D6-6332-478E-BB7F-11B487BC2B2B}" v="39" dt="2024-11-21T05:13:41.889"/>
    <p1510:client id="{ACF175FC-F542-3344-B412-C238175A9164}" v="89" dt="2024-11-21T05:12:29.7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259" autoAdjust="0"/>
  </p:normalViewPr>
  <p:slideViewPr>
    <p:cSldViewPr snapToGrid="0">
      <p:cViewPr varScale="1">
        <p:scale>
          <a:sx n="132" d="100"/>
          <a:sy n="132" d="100"/>
        </p:scale>
        <p:origin x="1014" y="120"/>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神崎　隼人" userId="6558da01-6b01-4713-85e4-26a01af9bb9a" providerId="ADAL" clId="{ACF175FC-F542-3344-B412-C238175A9164}"/>
    <pc:docChg chg="modSld">
      <pc:chgData name="神崎　隼人" userId="6558da01-6b01-4713-85e4-26a01af9bb9a" providerId="ADAL" clId="{ACF175FC-F542-3344-B412-C238175A9164}" dt="2024-11-21T05:12:29.714" v="88" actId="20577"/>
      <pc:docMkLst>
        <pc:docMk/>
      </pc:docMkLst>
      <pc:sldChg chg="modSp mod">
        <pc:chgData name="神崎　隼人" userId="6558da01-6b01-4713-85e4-26a01af9bb9a" providerId="ADAL" clId="{ACF175FC-F542-3344-B412-C238175A9164}" dt="2024-11-21T05:12:29.714" v="88" actId="20577"/>
        <pc:sldMkLst>
          <pc:docMk/>
          <pc:sldMk cId="2206829030" sldId="549"/>
        </pc:sldMkLst>
        <pc:spChg chg="mod">
          <ac:chgData name="神崎　隼人" userId="6558da01-6b01-4713-85e4-26a01af9bb9a" providerId="ADAL" clId="{ACF175FC-F542-3344-B412-C238175A9164}" dt="2024-11-21T05:12:29.714" v="88" actId="20577"/>
          <ac:spMkLst>
            <pc:docMk/>
            <pc:sldMk cId="2206829030" sldId="549"/>
            <ac:spMk id="6" creationId="{B0282539-5FA6-1876-5908-4C925795086E}"/>
          </ac:spMkLst>
        </pc:spChg>
      </pc:sldChg>
    </pc:docChg>
  </pc:docChgLst>
  <pc:docChgLst>
    <pc:chgData name="甲斐　尚人" userId="b2a5f177-e61e-4f98-bc9d-bc8789b87e7a" providerId="ADAL" clId="{598182D6-6332-478E-BB7F-11B487BC2B2B}"/>
    <pc:docChg chg="undo custSel modSld">
      <pc:chgData name="甲斐　尚人" userId="b2a5f177-e61e-4f98-bc9d-bc8789b87e7a" providerId="ADAL" clId="{598182D6-6332-478E-BB7F-11B487BC2B2B}" dt="2024-11-21T05:13:17.725" v="47" actId="732"/>
      <pc:docMkLst>
        <pc:docMk/>
      </pc:docMkLst>
      <pc:sldChg chg="modSp mod">
        <pc:chgData name="甲斐　尚人" userId="b2a5f177-e61e-4f98-bc9d-bc8789b87e7a" providerId="ADAL" clId="{598182D6-6332-478E-BB7F-11B487BC2B2B}" dt="2024-11-20T07:24:59.662" v="10" actId="1076"/>
        <pc:sldMkLst>
          <pc:docMk/>
          <pc:sldMk cId="624534200" sldId="546"/>
        </pc:sldMkLst>
        <pc:spChg chg="mod">
          <ac:chgData name="甲斐　尚人" userId="b2a5f177-e61e-4f98-bc9d-bc8789b87e7a" providerId="ADAL" clId="{598182D6-6332-478E-BB7F-11B487BC2B2B}" dt="2024-11-20T07:24:59.662" v="10" actId="1076"/>
          <ac:spMkLst>
            <pc:docMk/>
            <pc:sldMk cId="624534200" sldId="546"/>
            <ac:spMk id="18" creationId="{00000000-0000-0000-0000-000000000000}"/>
          </ac:spMkLst>
        </pc:spChg>
      </pc:sldChg>
      <pc:sldChg chg="addSp delSp modSp mod">
        <pc:chgData name="甲斐　尚人" userId="b2a5f177-e61e-4f98-bc9d-bc8789b87e7a" providerId="ADAL" clId="{598182D6-6332-478E-BB7F-11B487BC2B2B}" dt="2024-11-21T05:13:17.725" v="47" actId="732"/>
        <pc:sldMkLst>
          <pc:docMk/>
          <pc:sldMk cId="2206829030" sldId="549"/>
        </pc:sldMkLst>
        <pc:spChg chg="del mod">
          <ac:chgData name="甲斐　尚人" userId="b2a5f177-e61e-4f98-bc9d-bc8789b87e7a" providerId="ADAL" clId="{598182D6-6332-478E-BB7F-11B487BC2B2B}" dt="2024-11-21T05:06:58.355" v="22" actId="478"/>
          <ac:spMkLst>
            <pc:docMk/>
            <pc:sldMk cId="2206829030" sldId="549"/>
            <ac:spMk id="3" creationId="{BEA7913B-DADE-FA7A-0630-257BA8AE420A}"/>
          </ac:spMkLst>
        </pc:spChg>
        <pc:spChg chg="mod">
          <ac:chgData name="甲斐　尚人" userId="b2a5f177-e61e-4f98-bc9d-bc8789b87e7a" providerId="ADAL" clId="{598182D6-6332-478E-BB7F-11B487BC2B2B}" dt="2024-11-21T05:10:58.855" v="44"/>
          <ac:spMkLst>
            <pc:docMk/>
            <pc:sldMk cId="2206829030" sldId="549"/>
            <ac:spMk id="6" creationId="{B0282539-5FA6-1876-5908-4C925795086E}"/>
          </ac:spMkLst>
        </pc:spChg>
        <pc:spChg chg="add del mod">
          <ac:chgData name="甲斐　尚人" userId="b2a5f177-e61e-4f98-bc9d-bc8789b87e7a" providerId="ADAL" clId="{598182D6-6332-478E-BB7F-11B487BC2B2B}" dt="2024-11-21T05:07:01.116" v="23" actId="478"/>
          <ac:spMkLst>
            <pc:docMk/>
            <pc:sldMk cId="2206829030" sldId="549"/>
            <ac:spMk id="7" creationId="{A5A62B0C-5426-C927-0B19-8EEC096E7AAA}"/>
          </ac:spMkLst>
        </pc:spChg>
        <pc:picChg chg="add mod modCrop">
          <ac:chgData name="甲斐　尚人" userId="b2a5f177-e61e-4f98-bc9d-bc8789b87e7a" providerId="ADAL" clId="{598182D6-6332-478E-BB7F-11B487BC2B2B}" dt="2024-11-21T05:13:17.725" v="47" actId="732"/>
          <ac:picMkLst>
            <pc:docMk/>
            <pc:sldMk cId="2206829030" sldId="549"/>
            <ac:picMk id="5" creationId="{2B5DC4F7-5B24-722C-4D3E-DE0B9B352989}"/>
          </ac:picMkLst>
        </pc:picChg>
        <pc:picChg chg="del mod">
          <ac:chgData name="甲斐　尚人" userId="b2a5f177-e61e-4f98-bc9d-bc8789b87e7a" providerId="ADAL" clId="{598182D6-6332-478E-BB7F-11B487BC2B2B}" dt="2024-11-21T05:06:15.994" v="13" actId="478"/>
          <ac:picMkLst>
            <pc:docMk/>
            <pc:sldMk cId="2206829030" sldId="549"/>
            <ac:picMk id="17" creationId="{CFEC64AE-AE6A-37CA-9771-6EDF19CFE4FB}"/>
          </ac:picMkLst>
        </pc:picChg>
        <pc:picChg chg="del mod">
          <ac:chgData name="甲斐　尚人" userId="b2a5f177-e61e-4f98-bc9d-bc8789b87e7a" providerId="ADAL" clId="{598182D6-6332-478E-BB7F-11B487BC2B2B}" dt="2024-11-21T05:06:15.994" v="13" actId="478"/>
          <ac:picMkLst>
            <pc:docMk/>
            <pc:sldMk cId="2206829030" sldId="549"/>
            <ac:picMk id="18" creationId="{7E399465-CEDE-14CC-889A-6B27A93F08B0}"/>
          </ac:picMkLst>
        </pc:picChg>
      </pc:sldChg>
    </pc:docChg>
  </pc:docChgLst>
  <pc:docChgLst>
    <pc:chgData name="南山　泰之" userId="65e26fd8-d4d7-4e1c-9f8d-7bc3aa9588e5" providerId="ADAL" clId="{F4EE7FA7-FBB4-491A-96CD-C6E84081587A}"/>
    <pc:docChg chg="modSld">
      <pc:chgData name="南山　泰之" userId="65e26fd8-d4d7-4e1c-9f8d-7bc3aa9588e5" providerId="ADAL" clId="{F4EE7FA7-FBB4-491A-96CD-C6E84081587A}" dt="2024-11-19T05:29:43.160" v="13" actId="27636"/>
      <pc:docMkLst>
        <pc:docMk/>
      </pc:docMkLst>
      <pc:sldChg chg="modSp mod">
        <pc:chgData name="南山　泰之" userId="65e26fd8-d4d7-4e1c-9f8d-7bc3aa9588e5" providerId="ADAL" clId="{F4EE7FA7-FBB4-491A-96CD-C6E84081587A}" dt="2024-11-19T05:29:33.502" v="11" actId="1076"/>
        <pc:sldMkLst>
          <pc:docMk/>
          <pc:sldMk cId="2670225286" sldId="410"/>
        </pc:sldMkLst>
        <pc:spChg chg="mod">
          <ac:chgData name="南山　泰之" userId="65e26fd8-d4d7-4e1c-9f8d-7bc3aa9588e5" providerId="ADAL" clId="{F4EE7FA7-FBB4-491A-96CD-C6E84081587A}" dt="2024-11-19T05:29:15.867" v="9" actId="1076"/>
          <ac:spMkLst>
            <pc:docMk/>
            <pc:sldMk cId="2670225286" sldId="410"/>
            <ac:spMk id="3" creationId="{00000000-0000-0000-0000-000000000000}"/>
          </ac:spMkLst>
        </pc:spChg>
        <pc:spChg chg="mod">
          <ac:chgData name="南山　泰之" userId="65e26fd8-d4d7-4e1c-9f8d-7bc3aa9588e5" providerId="ADAL" clId="{F4EE7FA7-FBB4-491A-96CD-C6E84081587A}" dt="2024-11-19T05:29:29.473" v="10" actId="1076"/>
          <ac:spMkLst>
            <pc:docMk/>
            <pc:sldMk cId="2670225286" sldId="410"/>
            <ac:spMk id="17" creationId="{4576E2CB-D834-F1EC-D8B1-9FBA4AD6C348}"/>
          </ac:spMkLst>
        </pc:spChg>
        <pc:spChg chg="mod">
          <ac:chgData name="南山　泰之" userId="65e26fd8-d4d7-4e1c-9f8d-7bc3aa9588e5" providerId="ADAL" clId="{F4EE7FA7-FBB4-491A-96CD-C6E84081587A}" dt="2024-11-19T05:29:29.473" v="10" actId="1076"/>
          <ac:spMkLst>
            <pc:docMk/>
            <pc:sldMk cId="2670225286" sldId="410"/>
            <ac:spMk id="19" creationId="{BAB4EDD4-9E5C-0405-5307-58DE35EDE978}"/>
          </ac:spMkLst>
        </pc:spChg>
        <pc:picChg chg="mod">
          <ac:chgData name="南山　泰之" userId="65e26fd8-d4d7-4e1c-9f8d-7bc3aa9588e5" providerId="ADAL" clId="{F4EE7FA7-FBB4-491A-96CD-C6E84081587A}" dt="2024-11-19T05:29:33.502" v="11" actId="1076"/>
          <ac:picMkLst>
            <pc:docMk/>
            <pc:sldMk cId="2670225286" sldId="410"/>
            <ac:picMk id="11" creationId="{3F4721F8-9B7D-B4CC-D868-CA66F5BFCE2D}"/>
          </ac:picMkLst>
        </pc:picChg>
        <pc:picChg chg="mod">
          <ac:chgData name="南山　泰之" userId="65e26fd8-d4d7-4e1c-9f8d-7bc3aa9588e5" providerId="ADAL" clId="{F4EE7FA7-FBB4-491A-96CD-C6E84081587A}" dt="2024-11-19T05:29:33.502" v="11" actId="1076"/>
          <ac:picMkLst>
            <pc:docMk/>
            <pc:sldMk cId="2670225286" sldId="410"/>
            <ac:picMk id="21" creationId="{14621BBD-8948-BA96-C715-BD6805FE1EF8}"/>
          </ac:picMkLst>
        </pc:picChg>
      </pc:sldChg>
      <pc:sldChg chg="modSp mod">
        <pc:chgData name="南山　泰之" userId="65e26fd8-d4d7-4e1c-9f8d-7bc3aa9588e5" providerId="ADAL" clId="{F4EE7FA7-FBB4-491A-96CD-C6E84081587A}" dt="2024-11-19T05:25:43.812" v="4" actId="1076"/>
        <pc:sldMkLst>
          <pc:docMk/>
          <pc:sldMk cId="3242295483" sldId="503"/>
        </pc:sldMkLst>
        <pc:spChg chg="mod">
          <ac:chgData name="南山　泰之" userId="65e26fd8-d4d7-4e1c-9f8d-7bc3aa9588e5" providerId="ADAL" clId="{F4EE7FA7-FBB4-491A-96CD-C6E84081587A}" dt="2024-11-19T05:25:35.893" v="3" actId="14100"/>
          <ac:spMkLst>
            <pc:docMk/>
            <pc:sldMk cId="3242295483" sldId="503"/>
            <ac:spMk id="13" creationId="{00000000-0000-0000-0000-000000000000}"/>
          </ac:spMkLst>
        </pc:spChg>
        <pc:spChg chg="mod">
          <ac:chgData name="南山　泰之" userId="65e26fd8-d4d7-4e1c-9f8d-7bc3aa9588e5" providerId="ADAL" clId="{F4EE7FA7-FBB4-491A-96CD-C6E84081587A}" dt="2024-11-19T05:25:30.372" v="1" actId="14100"/>
          <ac:spMkLst>
            <pc:docMk/>
            <pc:sldMk cId="3242295483" sldId="503"/>
            <ac:spMk id="14" creationId="{00000000-0000-0000-0000-000000000000}"/>
          </ac:spMkLst>
        </pc:spChg>
        <pc:spChg chg="mod">
          <ac:chgData name="南山　泰之" userId="65e26fd8-d4d7-4e1c-9f8d-7bc3aa9588e5" providerId="ADAL" clId="{F4EE7FA7-FBB4-491A-96CD-C6E84081587A}" dt="2024-11-19T05:25:43.812" v="4" actId="1076"/>
          <ac:spMkLst>
            <pc:docMk/>
            <pc:sldMk cId="3242295483" sldId="503"/>
            <ac:spMk id="19" creationId="{00000000-0000-0000-0000-000000000000}"/>
          </ac:spMkLst>
        </pc:spChg>
      </pc:sldChg>
      <pc:sldChg chg="modSp mod">
        <pc:chgData name="南山　泰之" userId="65e26fd8-d4d7-4e1c-9f8d-7bc3aa9588e5" providerId="ADAL" clId="{F4EE7FA7-FBB4-491A-96CD-C6E84081587A}" dt="2024-11-19T05:28:52.916" v="8" actId="1076"/>
        <pc:sldMkLst>
          <pc:docMk/>
          <pc:sldMk cId="97155792" sldId="544"/>
        </pc:sldMkLst>
        <pc:spChg chg="mod">
          <ac:chgData name="南山　泰之" userId="65e26fd8-d4d7-4e1c-9f8d-7bc3aa9588e5" providerId="ADAL" clId="{F4EE7FA7-FBB4-491A-96CD-C6E84081587A}" dt="2024-11-19T05:28:52.916" v="8" actId="1076"/>
          <ac:spMkLst>
            <pc:docMk/>
            <pc:sldMk cId="97155792" sldId="544"/>
            <ac:spMk id="16" creationId="{00000000-0000-0000-0000-000000000000}"/>
          </ac:spMkLst>
        </pc:spChg>
      </pc:sldChg>
      <pc:sldChg chg="modSp mod">
        <pc:chgData name="南山　泰之" userId="65e26fd8-d4d7-4e1c-9f8d-7bc3aa9588e5" providerId="ADAL" clId="{F4EE7FA7-FBB4-491A-96CD-C6E84081587A}" dt="2024-11-19T05:22:37.339" v="0" actId="20577"/>
        <pc:sldMkLst>
          <pc:docMk/>
          <pc:sldMk cId="2838139516" sldId="698"/>
        </pc:sldMkLst>
        <pc:spChg chg="mod">
          <ac:chgData name="南山　泰之" userId="65e26fd8-d4d7-4e1c-9f8d-7bc3aa9588e5" providerId="ADAL" clId="{F4EE7FA7-FBB4-491A-96CD-C6E84081587A}" dt="2024-11-19T05:22:37.339" v="0" actId="20577"/>
          <ac:spMkLst>
            <pc:docMk/>
            <pc:sldMk cId="2838139516" sldId="698"/>
            <ac:spMk id="9" creationId="{3B7F211E-1BF3-F362-C68A-BCA009975365}"/>
          </ac:spMkLst>
        </pc:spChg>
      </pc:sldChg>
      <pc:sldChg chg="modSp">
        <pc:chgData name="南山　泰之" userId="65e26fd8-d4d7-4e1c-9f8d-7bc3aa9588e5" providerId="ADAL" clId="{F4EE7FA7-FBB4-491A-96CD-C6E84081587A}" dt="2024-11-19T05:29:43.160" v="13" actId="27636"/>
        <pc:sldMkLst>
          <pc:docMk/>
          <pc:sldMk cId="3888827185" sldId="700"/>
        </pc:sldMkLst>
        <pc:spChg chg="mod">
          <ac:chgData name="南山　泰之" userId="65e26fd8-d4d7-4e1c-9f8d-7bc3aa9588e5" providerId="ADAL" clId="{F4EE7FA7-FBB4-491A-96CD-C6E84081587A}" dt="2024-11-19T05:29:43.160" v="13" actId="27636"/>
          <ac:spMkLst>
            <pc:docMk/>
            <pc:sldMk cId="3888827185" sldId="700"/>
            <ac:spMk id="3" creationId="{220A6C08-3BCA-ADE6-0A26-801D4AE90EA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44E10F-4F3B-4BC6-848D-027282F5737F}" type="doc">
      <dgm:prSet loTypeId="urn:microsoft.com/office/officeart/2005/8/layout/arrow2" loCatId="process" qsTypeId="urn:microsoft.com/office/officeart/2005/8/quickstyle/simple1" qsCatId="simple" csTypeId="urn:microsoft.com/office/officeart/2005/8/colors/accent1_2" csCatId="accent1" phldr="1"/>
      <dgm:spPr/>
    </dgm:pt>
    <dgm:pt modelId="{51B1E405-603A-4695-8EAB-0380252B632F}">
      <dgm:prSet phldrT="[テキスト]"/>
      <dgm:spPr/>
      <dgm:t>
        <a:bodyPr/>
        <a:lstStyle/>
        <a:p>
          <a:endParaRPr kumimoji="1" lang="ja-JP" altLang="en-US"/>
        </a:p>
      </dgm:t>
    </dgm:pt>
    <dgm:pt modelId="{169A8CDC-09F1-4A61-BC72-E78B87D2DBCE}" type="parTrans" cxnId="{DFFB5C72-C9F6-45BA-A126-726E7F40CA7B}">
      <dgm:prSet/>
      <dgm:spPr/>
      <dgm:t>
        <a:bodyPr/>
        <a:lstStyle/>
        <a:p>
          <a:endParaRPr kumimoji="1" lang="ja-JP" altLang="en-US"/>
        </a:p>
      </dgm:t>
    </dgm:pt>
    <dgm:pt modelId="{BAA88B15-28B0-4731-BA1D-EB34C7FBA13F}" type="sibTrans" cxnId="{DFFB5C72-C9F6-45BA-A126-726E7F40CA7B}">
      <dgm:prSet/>
      <dgm:spPr/>
      <dgm:t>
        <a:bodyPr/>
        <a:lstStyle/>
        <a:p>
          <a:endParaRPr kumimoji="1" lang="ja-JP" altLang="en-US"/>
        </a:p>
      </dgm:t>
    </dgm:pt>
    <dgm:pt modelId="{62156369-EC3A-4F30-8D16-8F157C0D8A39}" type="pres">
      <dgm:prSet presAssocID="{2244E10F-4F3B-4BC6-848D-027282F5737F}" presName="arrowDiagram" presStyleCnt="0">
        <dgm:presLayoutVars>
          <dgm:chMax val="5"/>
          <dgm:dir/>
          <dgm:resizeHandles val="exact"/>
        </dgm:presLayoutVars>
      </dgm:prSet>
      <dgm:spPr/>
    </dgm:pt>
    <dgm:pt modelId="{AA3A95B6-1BB8-4463-9545-AD4A31001FB8}" type="pres">
      <dgm:prSet presAssocID="{2244E10F-4F3B-4BC6-848D-027282F5737F}" presName="arrow" presStyleLbl="bgShp" presStyleIdx="0" presStyleCnt="1" custScaleX="95071" custScaleY="90974" custLinFactNeighborX="-426" custLinFactNeighborY="-5196"/>
      <dgm:spPr/>
    </dgm:pt>
    <dgm:pt modelId="{CE7D8DC5-0481-4D2D-869D-E1E251DEFEC1}" type="pres">
      <dgm:prSet presAssocID="{2244E10F-4F3B-4BC6-848D-027282F5737F}" presName="arrowDiagram1" presStyleCnt="0">
        <dgm:presLayoutVars>
          <dgm:bulletEnabled val="1"/>
        </dgm:presLayoutVars>
      </dgm:prSet>
      <dgm:spPr/>
    </dgm:pt>
    <dgm:pt modelId="{2BA0A50E-9F4F-4CAA-9D69-0B9968596B43}" type="pres">
      <dgm:prSet presAssocID="{51B1E405-603A-4695-8EAB-0380252B632F}" presName="bullet1" presStyleLbl="node1" presStyleIdx="0" presStyleCnt="1" custLinFactX="-500000" custLinFactY="200000" custLinFactNeighborX="-531081" custLinFactNeighborY="253990"/>
      <dgm:spPr/>
    </dgm:pt>
    <dgm:pt modelId="{1930A1E0-442D-487A-A3DD-A06F10DC0696}" type="pres">
      <dgm:prSet presAssocID="{51B1E405-603A-4695-8EAB-0380252B632F}" presName="textBox1" presStyleLbl="revTx" presStyleIdx="0" presStyleCnt="1">
        <dgm:presLayoutVars>
          <dgm:bulletEnabled val="1"/>
        </dgm:presLayoutVars>
      </dgm:prSet>
      <dgm:spPr/>
    </dgm:pt>
  </dgm:ptLst>
  <dgm:cxnLst>
    <dgm:cxn modelId="{D2C2183B-6CE5-402F-840B-347F88E272AA}" type="presOf" srcId="{2244E10F-4F3B-4BC6-848D-027282F5737F}" destId="{62156369-EC3A-4F30-8D16-8F157C0D8A39}" srcOrd="0" destOrd="0" presId="urn:microsoft.com/office/officeart/2005/8/layout/arrow2"/>
    <dgm:cxn modelId="{F1407951-D9FA-4D1F-A338-B900931DAFA6}" type="presOf" srcId="{51B1E405-603A-4695-8EAB-0380252B632F}" destId="{1930A1E0-442D-487A-A3DD-A06F10DC0696}" srcOrd="0" destOrd="0" presId="urn:microsoft.com/office/officeart/2005/8/layout/arrow2"/>
    <dgm:cxn modelId="{DFFB5C72-C9F6-45BA-A126-726E7F40CA7B}" srcId="{2244E10F-4F3B-4BC6-848D-027282F5737F}" destId="{51B1E405-603A-4695-8EAB-0380252B632F}" srcOrd="0" destOrd="0" parTransId="{169A8CDC-09F1-4A61-BC72-E78B87D2DBCE}" sibTransId="{BAA88B15-28B0-4731-BA1D-EB34C7FBA13F}"/>
    <dgm:cxn modelId="{47FDC8C6-5DF4-483F-8B01-A5BA4DAF598E}" type="presParOf" srcId="{62156369-EC3A-4F30-8D16-8F157C0D8A39}" destId="{AA3A95B6-1BB8-4463-9545-AD4A31001FB8}" srcOrd="0" destOrd="0" presId="urn:microsoft.com/office/officeart/2005/8/layout/arrow2"/>
    <dgm:cxn modelId="{3BC535DF-BA95-470A-A6EC-8AC3B5D829C9}" type="presParOf" srcId="{62156369-EC3A-4F30-8D16-8F157C0D8A39}" destId="{CE7D8DC5-0481-4D2D-869D-E1E251DEFEC1}" srcOrd="1" destOrd="0" presId="urn:microsoft.com/office/officeart/2005/8/layout/arrow2"/>
    <dgm:cxn modelId="{7592D7AC-1169-4F53-9D82-9FE11C671F7D}" type="presParOf" srcId="{CE7D8DC5-0481-4D2D-869D-E1E251DEFEC1}" destId="{2BA0A50E-9F4F-4CAA-9D69-0B9968596B43}" srcOrd="0" destOrd="0" presId="urn:microsoft.com/office/officeart/2005/8/layout/arrow2"/>
    <dgm:cxn modelId="{B945B034-5FB6-4AF1-B7C2-3BA2E4FD5903}" type="presParOf" srcId="{CE7D8DC5-0481-4D2D-869D-E1E251DEFEC1}" destId="{1930A1E0-442D-487A-A3DD-A06F10DC0696}" srcOrd="1"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3A95B6-1BB8-4463-9545-AD4A31001FB8}">
      <dsp:nvSpPr>
        <dsp:cNvPr id="0" name=""/>
        <dsp:cNvSpPr/>
      </dsp:nvSpPr>
      <dsp:spPr>
        <a:xfrm>
          <a:off x="66002" y="143641"/>
          <a:ext cx="3078202" cy="1840968"/>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A0A50E-9F4F-4CAA-9D69-0B9968596B43}">
      <dsp:nvSpPr>
        <dsp:cNvPr id="0" name=""/>
        <dsp:cNvSpPr/>
      </dsp:nvSpPr>
      <dsp:spPr>
        <a:xfrm>
          <a:off x="0" y="1655597"/>
          <a:ext cx="239596" cy="239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30A1E0-442D-487A-A3DD-A06F10DC0696}">
      <dsp:nvSpPr>
        <dsp:cNvPr id="0" name=""/>
        <dsp:cNvSpPr/>
      </dsp:nvSpPr>
      <dsp:spPr>
        <a:xfrm>
          <a:off x="1295117" y="687651"/>
          <a:ext cx="1295117" cy="1493432"/>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6957" bIns="0" numCol="1" spcCol="1270" anchor="t" anchorCtr="0">
          <a:noAutofit/>
        </a:bodyPr>
        <a:lstStyle/>
        <a:p>
          <a:pPr marL="0" lvl="0" indent="0" algn="r" defTabSz="2889250">
            <a:lnSpc>
              <a:spcPct val="90000"/>
            </a:lnSpc>
            <a:spcBef>
              <a:spcPct val="0"/>
            </a:spcBef>
            <a:spcAft>
              <a:spcPct val="35000"/>
            </a:spcAft>
            <a:buNone/>
          </a:pPr>
          <a:endParaRPr kumimoji="1" lang="ja-JP" altLang="en-US" sz="6500" kern="1200"/>
        </a:p>
      </dsp:txBody>
      <dsp:txXfrm>
        <a:off x="1358339" y="750873"/>
        <a:ext cx="1168673" cy="1366988"/>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6E250CE-EFFC-4143-1D34-4E5AC8B779B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a typeface="BIZ UDPGothic" panose="020B0400000000000000" pitchFamily="34" charset="-128"/>
            </a:endParaRPr>
          </a:p>
        </p:txBody>
      </p:sp>
      <p:sp>
        <p:nvSpPr>
          <p:cNvPr id="3" name="日付プレースホルダー 2">
            <a:extLst>
              <a:ext uri="{FF2B5EF4-FFF2-40B4-BE49-F238E27FC236}">
                <a16:creationId xmlns:a16="http://schemas.microsoft.com/office/drawing/2014/main" id="{19F51B1B-BE27-8694-B3C6-8C5794B6D7C3}"/>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9D942ECE-E03D-D748-97AA-C4B079A7B419}" type="datetimeFigureOut">
              <a:rPr lang="ja-JP" altLang="en-US">
                <a:latin typeface="BIZ UDPGothic" panose="020B0400000000000000" pitchFamily="34" charset="-128"/>
                <a:ea typeface="BIZ UDPGothic" panose="020B0400000000000000" pitchFamily="34" charset="-128"/>
              </a:rPr>
              <a:pPr>
                <a:defRPr/>
              </a:pPr>
              <a:t>2024/11/26</a:t>
            </a:fld>
            <a:endParaRPr lang="ja-JP" altLang="en-US">
              <a:latin typeface="BIZ UDPGothic" panose="020B0400000000000000" pitchFamily="34" charset="-128"/>
              <a:ea typeface="BIZ UDPGothic" panose="020B0400000000000000" pitchFamily="34" charset="-128"/>
            </a:endParaRPr>
          </a:p>
        </p:txBody>
      </p:sp>
      <p:sp>
        <p:nvSpPr>
          <p:cNvPr id="4" name="フッター プレースホルダー 3">
            <a:extLst>
              <a:ext uri="{FF2B5EF4-FFF2-40B4-BE49-F238E27FC236}">
                <a16:creationId xmlns:a16="http://schemas.microsoft.com/office/drawing/2014/main" id="{E9292B05-2B43-4ED3-D083-FFC69D666EF7}"/>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a typeface="BIZ UDPGothic" panose="020B0400000000000000" pitchFamily="34" charset="-128"/>
            </a:endParaRPr>
          </a:p>
        </p:txBody>
      </p:sp>
      <p:sp>
        <p:nvSpPr>
          <p:cNvPr id="5" name="スライド番号プレースホルダー 4">
            <a:extLst>
              <a:ext uri="{FF2B5EF4-FFF2-40B4-BE49-F238E27FC236}">
                <a16:creationId xmlns:a16="http://schemas.microsoft.com/office/drawing/2014/main" id="{34FBE439-1BB7-A637-9CBE-81B2BB5B283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1C6720D-4976-8C40-9EEB-F000D77DA482}" type="slidenum">
              <a:rPr lang="ja-JP" altLang="en-US">
                <a:latin typeface="BIZ UDPGothic" panose="020B0400000000000000" pitchFamily="34" charset="-128"/>
                <a:ea typeface="BIZ UDPGothic" panose="020B0400000000000000" pitchFamily="34" charset="-128"/>
              </a:rPr>
              <a:pPr>
                <a:defRPr/>
              </a:pPr>
              <a:t>‹#›</a:t>
            </a:fld>
            <a:endParaRPr lang="ja-JP" altLang="en-US">
              <a:latin typeface="BIZ UDPGothic" panose="020B0400000000000000" pitchFamily="34" charset="-128"/>
              <a:ea typeface="BIZ UDPGothic" panose="020B0400000000000000" pitchFamily="34" charset="-128"/>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BIZ UDPGothic" panose="020B0400000000000000" pitchFamily="34" charset="-128"/>
                <a:ea typeface="BIZ UDPGothic" panose="020B0400000000000000" pitchFamily="34"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BIZ UDPGothic" panose="020B0400000000000000" pitchFamily="34" charset="-128"/>
                <a:ea typeface="BIZ UDPGothic" panose="020B0400000000000000" pitchFamily="34" charset="-128"/>
              </a:defRPr>
            </a:lvl1pPr>
          </a:lstStyle>
          <a:p>
            <a:fld id="{741950B1-3FD0-CC4B-80D0-215AFB9B4700}" type="datetimeFigureOut">
              <a:rPr lang="ja-JP" altLang="en-US" smtClean="0"/>
              <a:pPr/>
              <a:t>2024/11/26</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BIZ UDPGothic" panose="020B0400000000000000" pitchFamily="34" charset="-128"/>
                <a:ea typeface="BIZ UDPGothic" panose="020B0400000000000000" pitchFamily="34"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BIZ UDPGothic" panose="020B0400000000000000" pitchFamily="34" charset="-128"/>
                <a:ea typeface="BIZ UDPGothic" panose="020B0400000000000000" pitchFamily="34" charset="-128"/>
              </a:defRPr>
            </a:lvl1pPr>
          </a:lstStyle>
          <a:p>
            <a:fld id="{038E312A-AD09-7041-A505-BF77C0AC648B}" type="slidenum">
              <a:rPr lang="ja-JP" altLang="en-US" smtClean="0"/>
              <a:pPr/>
              <a:t>‹#›</a:t>
            </a:fld>
            <a:endParaRPr lang="ja-JP" altLang="en-US"/>
          </a:p>
        </p:txBody>
      </p:sp>
    </p:spTree>
    <p:extLst>
      <p:ext uri="{BB962C8B-B14F-4D97-AF65-F5344CB8AC3E}">
        <p14:creationId xmlns:p14="http://schemas.microsoft.com/office/powerpoint/2010/main" val="37897830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1pPr>
    <a:lvl2pPr marL="4572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2pPr>
    <a:lvl3pPr marL="9144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3pPr>
    <a:lvl4pPr marL="13716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4pPr>
    <a:lvl5pPr marL="1828800" algn="l" defTabSz="914400" rtl="0" eaLnBrk="1" latinLnBrk="0" hangingPunct="1">
      <a:defRPr kumimoji="1" sz="1200" b="0" i="0" kern="1200">
        <a:solidFill>
          <a:schemeClr val="tx1"/>
        </a:solidFill>
        <a:latin typeface="BIZ UDPGothic" panose="020B0400000000000000" pitchFamily="34" charset="-128"/>
        <a:ea typeface="BIZ UDPGothic" panose="020B0400000000000000" pitchFamily="34"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mext.go.jp/component/b_menu/shingi/toushin/__icsFiles/afieldfile/2016/04/08/1368804_1_1_1.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jsps.go.jp/file/storage/kaken_g_737/siryou2.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ext.go.jp/component/b_menu/shingi/toushin/__icsFiles/afieldfile/2016/04/08/1368804_1_1_1.pdf"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jpcoar.repo.nii.ac.jp/records/607"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jst.go.jp/pr/intro/openscience/policy_openscience_r4.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jst.go.jp/pr/intro/openscience/guideline_openscience_r4.pdf"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8.cao.go.jp/cstp/tyousakai/kokusaiopen/houkokusho.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jsps.go.jp/j-grantsinaid/17_koufu/index.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amed.go.jp/koubo/datamanagement.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amed.go.jp/content/000089256.pdf"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edo.go.jp/jyouhoukoukai/other_CA_00003.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nedo.go.jp/content/100951445.pdf"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mponline.dcc.ac.uk/"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jpcoar.repo.nii.ac.jp/records/607" TargetMode="External"/><Relationship Id="rId4" Type="http://schemas.openxmlformats.org/officeDocument/2006/relationships/hyperlink" Target="https://dmptool.org/"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mponline.dcc.ac.uk/public_plans"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jpcoar.repo.nii.ac.jp/records/294" TargetMode="External"/><Relationship Id="rId4" Type="http://schemas.openxmlformats.org/officeDocument/2006/relationships/hyperlink" Target="https://dmptool.org/public_plans" TargetMode="Externa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jpcoar.repo.nii.ac.jp/records/294" TargetMode="External"/><Relationship Id="rId13" Type="http://schemas.openxmlformats.org/officeDocument/2006/relationships/hyperlink" Target="https://www.mext.go.jp/component/b_menu/shingi/toushin/__icsFiles/afieldfile/2016/04/08/1368804_1_1_1.pdf" TargetMode="External"/><Relationship Id="rId3" Type="http://schemas.openxmlformats.org/officeDocument/2006/relationships/hyperlink" Target="https://www.jst.go.jp/pr/intro/openscience/policy_openscience_r4.pdf" TargetMode="External"/><Relationship Id="rId7" Type="http://schemas.openxmlformats.org/officeDocument/2006/relationships/hyperlink" Target="https://www8.cao.go.jp/cstp/tyousakai/kokusaiopen/houkokusho.pdf" TargetMode="External"/><Relationship Id="rId12" Type="http://schemas.openxmlformats.org/officeDocument/2006/relationships/hyperlink" Target="https://www.jsps.go.jp/j-grantsinaid/17_koufu/index.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nedo.go.jp/content/100951445.pdf" TargetMode="External"/><Relationship Id="rId11" Type="http://schemas.openxmlformats.org/officeDocument/2006/relationships/hyperlink" Target="https://www.jsps.go.jp/file/storage/kaken_g_737/siryou2.pdf" TargetMode="External"/><Relationship Id="rId5" Type="http://schemas.openxmlformats.org/officeDocument/2006/relationships/hyperlink" Target="https://www.nedo.go.jp/jyouhoukoukai/other_CA_00003.html" TargetMode="External"/><Relationship Id="rId10" Type="http://schemas.openxmlformats.org/officeDocument/2006/relationships/hyperlink" Target="https://www.amed.go.jp/koubo/datamanagement.html" TargetMode="External"/><Relationship Id="rId4" Type="http://schemas.openxmlformats.org/officeDocument/2006/relationships/hyperlink" Target="https://www.jst.go.jp/pr/intro/openscience/guideline_openscience_r4.pdf" TargetMode="External"/><Relationship Id="rId9" Type="http://schemas.openxmlformats.org/officeDocument/2006/relationships/hyperlink" Target="https://www.amed.go.jp/content/000089256.pdf" TargetMode="External"/><Relationship Id="rId14" Type="http://schemas.openxmlformats.org/officeDocument/2006/relationships/hyperlink" Target="https://jpcoar.repo.nii.ac.jp/records/607"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Topic:</a:t>
            </a:r>
            <a:r>
              <a:rPr lang="ja-JP" altLang="en-US" sz="900"/>
              <a:t>研究データ管理計画（</a:t>
            </a:r>
            <a:r>
              <a:rPr lang="en-US" altLang="ja-JP" sz="900"/>
              <a:t>DMP</a:t>
            </a:r>
            <a:r>
              <a:rPr lang="ja-JP" altLang="en-US" sz="900"/>
              <a:t>）</a:t>
            </a:r>
            <a:endParaRPr lang="en-US" altLang="ja-JP" sz="900"/>
          </a:p>
          <a:p>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a:t>Delay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a:p>
            <a:r>
              <a:rPr lang="en-US" altLang="ja-JP" sz="900" u="none" strike="noStrike">
                <a:solidFill>
                  <a:srgbClr val="000000"/>
                </a:solidFill>
                <a:effectLst/>
              </a:rPr>
              <a:t>```text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t>ここでは、</a:t>
            </a:r>
            <a:r>
              <a:rPr lang="ja-JP" altLang="en-US" sz="1200"/>
              <a:t>研究</a:t>
            </a:r>
            <a:r>
              <a:rPr lang="en-US" altLang="ja-JP" sz="1200"/>
              <a:t>(</a:t>
            </a:r>
            <a:r>
              <a:rPr lang="ja-JP" altLang="en-US" sz="1200"/>
              <a:t>データ</a:t>
            </a:r>
            <a:r>
              <a:rPr lang="en-US" altLang="ja-JP" sz="1200"/>
              <a:t>)[kana:"</a:t>
            </a:r>
            <a:r>
              <a:rPr lang="ja-JP" altLang="en-US" sz="1200"/>
              <a:t>デ</a:t>
            </a:r>
            <a:r>
              <a:rPr lang="en-US" altLang="ja-JP" sz="1200"/>
              <a:t>'</a:t>
            </a:r>
            <a:r>
              <a:rPr lang="ja-JP" altLang="en-US" sz="1200"/>
              <a:t>ータ</a:t>
            </a:r>
            <a:r>
              <a:rPr lang="en-US" altLang="ja-JP" sz="1200"/>
              <a:t>"]</a:t>
            </a:r>
            <a:r>
              <a:rPr lang="ja-JP" altLang="en-US" sz="1200"/>
              <a:t> </a:t>
            </a:r>
            <a:r>
              <a:rPr lang="en-US" altLang="ja-JP" sz="1200"/>
              <a:t>(</a:t>
            </a:r>
            <a:r>
              <a:rPr lang="ja-JP" altLang="en-US" sz="1200"/>
              <a:t>管理計画</a:t>
            </a:r>
            <a:r>
              <a:rPr lang="en-US" altLang="ja-JP" sz="1200"/>
              <a:t>)[kana:"</a:t>
            </a:r>
            <a:r>
              <a:rPr lang="ja-JP" altLang="en-US" sz="1200"/>
              <a:t>カンリケ</a:t>
            </a:r>
            <a:r>
              <a:rPr lang="en-US" altLang="ja-JP" sz="1200"/>
              <a:t>'</a:t>
            </a:r>
            <a:r>
              <a:rPr lang="ja-JP" altLang="en-US" sz="1200"/>
              <a:t>イカク</a:t>
            </a:r>
            <a:r>
              <a:rPr lang="en-US" altLang="ja-JP" sz="1200"/>
              <a:t>"]</a:t>
            </a:r>
            <a:r>
              <a:rPr lang="ja-JP" altLang="en-US" sz="1200"/>
              <a:t> 、</a:t>
            </a:r>
            <a:r>
              <a:rPr lang="en-US" altLang="ja-JP" sz="1200"/>
              <a:t>D.M.P</a:t>
            </a:r>
            <a:r>
              <a:rPr kumimoji="1" lang="ja-JP" altLang="en-US" sz="1200"/>
              <a:t>について、お話しします。</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a:t>D.M.P</a:t>
            </a:r>
            <a:r>
              <a:rPr lang="ja-JP" altLang="en-US" sz="1200"/>
              <a:t>は、</a:t>
            </a:r>
            <a:r>
              <a:rPr kumimoji="1" lang="ja-JP" altLang="en-US" sz="1200"/>
              <a:t>研究データライフサイクルを開始する、最初の段階で策定が必要です。</a:t>
            </a:r>
            <a:endParaRPr lang="en-US" altLang="ja-JP" sz="1200" u="none" strike="noStrike">
              <a:solidFill>
                <a:srgbClr val="000000"/>
              </a:solidFill>
              <a:effectLst/>
            </a:endParaRPr>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t>ここでは、</a:t>
            </a:r>
            <a:r>
              <a:rPr lang="ja-JP" altLang="en-US" sz="1200"/>
              <a:t>研究データ管理計画（</a:t>
            </a:r>
            <a:r>
              <a:rPr lang="en-US" altLang="ja-JP" sz="1200"/>
              <a:t>DMP</a:t>
            </a:r>
            <a:r>
              <a:rPr lang="ja-JP" altLang="en-US" sz="1200"/>
              <a:t>）</a:t>
            </a:r>
            <a:r>
              <a:rPr kumimoji="1" lang="ja-JP" altLang="en-US" sz="1200"/>
              <a:t>について、お話しします。</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a:t>DMP</a:t>
            </a:r>
            <a:r>
              <a:rPr lang="ja-JP" altLang="en-US" sz="1200"/>
              <a:t>は、</a:t>
            </a:r>
            <a:r>
              <a:rPr kumimoji="1" lang="ja-JP" altLang="en-US" sz="1200"/>
              <a:t>研究データライフサイクルを開始する、最初の段階で策定が必要です。</a:t>
            </a:r>
            <a:endParaRPr lang="en-US" altLang="ja-JP" sz="1200" u="none" strike="noStrike">
              <a:solidFill>
                <a:srgbClr val="000000"/>
              </a:solidFill>
              <a:effectLst/>
            </a:endParaRPr>
          </a:p>
          <a:p>
            <a:r>
              <a:rPr lang="en-US" altLang="ja-JP" sz="900" u="none" strike="noStrike">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a:t>
            </a:fld>
            <a:endParaRPr kumimoji="1" lang="ja-JP" altLang="en-US"/>
          </a:p>
        </p:txBody>
      </p:sp>
    </p:spTree>
    <p:extLst>
      <p:ext uri="{BB962C8B-B14F-4D97-AF65-F5344CB8AC3E}">
        <p14:creationId xmlns:p14="http://schemas.microsoft.com/office/powerpoint/2010/main" val="2288615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a:t>Topic:</a:t>
            </a:r>
            <a:r>
              <a:rPr kumimoji="1" lang="ja-JP" altLang="en-US" sz="1200"/>
              <a:t>データ管理計画（データマネジメントプラン）とは</a:t>
            </a:r>
            <a:endParaRPr lang="en-US" altLang="ja-JP" sz="1200"/>
          </a:p>
          <a:p>
            <a:endParaRPr kumimoji="1" lang="en-US" altLang="ja-JP" sz="1200"/>
          </a:p>
          <a:p>
            <a:r>
              <a:rPr lang="en-US">
                <a:solidFill>
                  <a:srgbClr val="000000"/>
                </a:solidFill>
              </a:rPr>
              <a:t>```text</a:t>
            </a:r>
          </a:p>
          <a:p>
            <a:r>
              <a:rPr lang="en-US">
                <a:solidFill>
                  <a:srgbClr val="000000"/>
                </a:solidFill>
                <a:ea typeface="BIZ UDPGothic"/>
              </a:rPr>
              <a:t>(</a:t>
            </a:r>
            <a:r>
              <a:rPr lang="ja-JP" altLang="en-US">
                <a:solidFill>
                  <a:srgbClr val="000000"/>
                </a:solidFill>
                <a:ea typeface="BIZ UDPGothic"/>
              </a:rPr>
              <a:t>文部科学省</a:t>
            </a:r>
            <a:r>
              <a:rPr lang="en-US">
                <a:solidFill>
                  <a:srgbClr val="000000"/>
                </a:solidFill>
                <a:ea typeface="BIZ UDPGothic"/>
              </a:rPr>
              <a:t>)[kana:"</a:t>
            </a:r>
            <a:r>
              <a:rPr lang="ja-JP" altLang="en-US">
                <a:solidFill>
                  <a:srgbClr val="000000"/>
                </a:solidFill>
                <a:ea typeface="BIZ UDPGothic"/>
              </a:rPr>
              <a:t>モンブカガ</a:t>
            </a:r>
            <a:r>
              <a:rPr lang="en-US">
                <a:solidFill>
                  <a:srgbClr val="000000"/>
                </a:solidFill>
                <a:ea typeface="BIZ UDPGothic"/>
              </a:rPr>
              <a:t>'</a:t>
            </a:r>
            <a:r>
              <a:rPr lang="ja-JP" altLang="en-US">
                <a:solidFill>
                  <a:srgbClr val="000000"/>
                </a:solidFill>
                <a:ea typeface="BIZ UDPGothic"/>
              </a:rPr>
              <a:t>クショー</a:t>
            </a:r>
            <a:r>
              <a:rPr lang="en-US">
                <a:solidFill>
                  <a:srgbClr val="000000"/>
                </a:solidFill>
                <a:ea typeface="BIZ UDPGothic"/>
              </a:rPr>
              <a:t>"]</a:t>
            </a:r>
            <a:r>
              <a:rPr lang="ja-JP" altLang="en-US">
                <a:solidFill>
                  <a:srgbClr val="000000"/>
                </a:solidFill>
                <a:ea typeface="BIZ UDPGothic"/>
              </a:rPr>
              <a:t>が</a:t>
            </a:r>
            <a:r>
              <a:rPr lang="en-US">
                <a:solidFill>
                  <a:srgbClr val="000000"/>
                </a:solidFill>
                <a:ea typeface="BIZ UDPGothic"/>
              </a:rPr>
              <a:t>2016</a:t>
            </a:r>
            <a:r>
              <a:rPr lang="ja-JP" altLang="en-US">
                <a:solidFill>
                  <a:srgbClr val="000000"/>
                </a:solidFill>
                <a:ea typeface="BIZ UDPGothic"/>
              </a:rPr>
              <a:t>年に発表した、「学術情報のオープン化の推進について」 、では、データ管理計画とは、「研究プロジェクト等における、研究データの取り扱いを定めるものであり、具体的には、データの種類、</a:t>
            </a:r>
            <a:r>
              <a:rPr lang="en-US" altLang="ja-JP">
                <a:solidFill>
                  <a:srgbClr val="000000"/>
                </a:solidFill>
                <a:ea typeface="BIZ UDPGothic"/>
              </a:rPr>
              <a:t>(format)[ruby:"</a:t>
            </a:r>
            <a:r>
              <a:rPr lang="ja-JP" altLang="en-US">
                <a:solidFill>
                  <a:srgbClr val="000000"/>
                </a:solidFill>
                <a:ea typeface="BIZ UDPGothic"/>
              </a:rPr>
              <a:t>ふぉーまっと</a:t>
            </a:r>
            <a:r>
              <a:rPr lang="en-US" altLang="ja-JP">
                <a:solidFill>
                  <a:srgbClr val="000000"/>
                </a:solidFill>
                <a:ea typeface="BIZ UDPGothic"/>
              </a:rPr>
              <a:t>"]</a:t>
            </a:r>
            <a:r>
              <a:rPr lang="ja-JP" altLang="en-US">
                <a:solidFill>
                  <a:srgbClr val="000000"/>
                </a:solidFill>
                <a:ea typeface="BIZ UDPGothic"/>
              </a:rPr>
              <a:t>、アクセス(及び)[kana:"オ'ヨビ"]共有のための方針、研究成果の保管に関する計画などについて記載されるもの」、と定義されています。</a:t>
            </a:r>
            <a:endParaRPr lang="en-US">
              <a:solidFill>
                <a:srgbClr val="000000"/>
              </a:solidFill>
              <a:ea typeface="BIZ UDPGothic"/>
            </a:endParaRPr>
          </a:p>
          <a:p>
            <a:r>
              <a:rPr lang="ja-JP" altLang="en-US">
                <a:solidFill>
                  <a:srgbClr val="000000"/>
                </a:solidFill>
                <a:ea typeface="BIZ UDPGothic"/>
              </a:rPr>
              <a:t>[break:"0.5s"]</a:t>
            </a:r>
            <a:endParaRPr lang="en-US" altLang="ja-JP">
              <a:solidFill>
                <a:srgbClr val="000000"/>
              </a:solidFill>
              <a:ea typeface="BIZ UDPGothic"/>
            </a:endParaRPr>
          </a:p>
          <a:p>
            <a:r>
              <a:rPr lang="ja-JP" altLang="en-US">
                <a:solidFill>
                  <a:srgbClr val="000000"/>
                </a:solidFill>
                <a:ea typeface="BIZ UDPGothic"/>
              </a:rPr>
              <a:t>つまり、データ管理計画は、研究の実施段階から、終了後に至るまでの期間において、研究データがどのように生成、管理、共有、保存されるのかを文書化したものといえます。</a:t>
            </a:r>
            <a:endParaRPr lang="en-US" altLang="ja-JP">
              <a:solidFill>
                <a:srgbClr val="000000"/>
              </a:solidFill>
              <a:ea typeface="BIZ UDPGothic"/>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solidFill>
                  <a:srgbClr val="000000"/>
                </a:solidFill>
                <a:ea typeface="BIZ UDPGothic"/>
              </a:rPr>
              <a:t>[break:"0.5s"]</a:t>
            </a:r>
            <a:endParaRPr lang="en-US" altLang="ja-JP">
              <a:solidFill>
                <a:srgbClr val="000000"/>
              </a:solidFill>
              <a:ea typeface="BIZ UDPGothic"/>
            </a:endParaRPr>
          </a:p>
          <a:p>
            <a:r>
              <a:rPr lang="ja-JP" altLang="en-US">
                <a:solidFill>
                  <a:srgbClr val="000000"/>
                </a:solidFill>
                <a:ea typeface="BIZ UDPGothic"/>
              </a:rPr>
              <a:t>この計画に従い、研究中はデータの適切な保管・管理が行われ、研究後はデータの共有や公開が進められます。</a:t>
            </a:r>
            <a:endParaRPr lang="en-US">
              <a:solidFill>
                <a:srgbClr val="000000"/>
              </a:solidFill>
              <a:ea typeface="BIZ UDPGothic"/>
            </a:endParaRPr>
          </a:p>
          <a:p>
            <a:r>
              <a:rPr lang="en-US">
                <a:solidFill>
                  <a:srgbClr val="000000"/>
                </a:solidFill>
              </a:rPr>
              <a:t>```</a:t>
            </a:r>
          </a:p>
          <a:p>
            <a:endParaRPr lang="en-US" altLang="ja-JP" sz="1200" u="none" strike="noStrike">
              <a:solidFill>
                <a:srgbClr val="000000"/>
              </a:solidFill>
              <a:effectLst/>
            </a:endParaRPr>
          </a:p>
          <a:p>
            <a:endParaRPr lang="en-US" altLang="ja-JP">
              <a:solidFill>
                <a:srgbClr val="000000"/>
              </a:solidFill>
            </a:endParaRPr>
          </a:p>
          <a:p>
            <a:endParaRPr lang="en-US" altLang="ja-JP">
              <a:solidFill>
                <a:srgbClr val="000000"/>
              </a:solidFill>
            </a:endParaRPr>
          </a:p>
          <a:p>
            <a:r>
              <a:rPr lang="en-US" altLang="ja-JP" sz="1200" u="none" strike="noStrike">
                <a:solidFill>
                  <a:srgbClr val="000000"/>
                </a:solidFill>
                <a:effectLst/>
              </a:rPr>
              <a:t>```description</a:t>
            </a:r>
          </a:p>
          <a:p>
            <a:r>
              <a:rPr kumimoji="1" lang="ja-JP" altLang="ja-JP" sz="1200" kern="1200">
                <a:solidFill>
                  <a:schemeClr val="tx1"/>
                </a:solidFill>
                <a:effectLst/>
                <a:cs typeface="+mn-cs"/>
              </a:rPr>
              <a:t>文部科学省が</a:t>
            </a:r>
            <a:r>
              <a:rPr kumimoji="1" lang="en-US" altLang="ja-JP" sz="1200" kern="1200">
                <a:solidFill>
                  <a:schemeClr val="tx1"/>
                </a:solidFill>
                <a:effectLst/>
                <a:cs typeface="+mn-cs"/>
              </a:rPr>
              <a:t>2016</a:t>
            </a:r>
            <a:r>
              <a:rPr kumimoji="1" lang="ja-JP" altLang="ja-JP" sz="1200" kern="1200">
                <a:solidFill>
                  <a:schemeClr val="tx1"/>
                </a:solidFill>
                <a:effectLst/>
                <a:cs typeface="+mn-cs"/>
              </a:rPr>
              <a:t>年に発表した</a:t>
            </a:r>
            <a:r>
              <a:rPr kumimoji="1" lang="ja-JP" altLang="en-US" sz="1200" kern="1200">
                <a:solidFill>
                  <a:schemeClr val="tx1"/>
                </a:solidFill>
                <a:effectLst/>
                <a:cs typeface="+mn-cs"/>
              </a:rPr>
              <a:t>、</a:t>
            </a:r>
            <a:r>
              <a:rPr kumimoji="1" lang="ja-JP" altLang="ja-JP" sz="1200" kern="1200">
                <a:solidFill>
                  <a:schemeClr val="tx1"/>
                </a:solidFill>
                <a:effectLst/>
                <a:cs typeface="+mn-cs"/>
              </a:rPr>
              <a:t>「学術情報のオープン化の推進について」</a:t>
            </a:r>
            <a:r>
              <a:rPr kumimoji="1" lang="ja-JP" altLang="en-US" sz="1200" kern="1200">
                <a:solidFill>
                  <a:schemeClr val="tx1"/>
                </a:solidFill>
                <a:effectLst/>
                <a:cs typeface="+mn-cs"/>
              </a:rPr>
              <a:t>、</a:t>
            </a:r>
            <a:r>
              <a:rPr kumimoji="1" lang="ja-JP" altLang="ja-JP" sz="1200" kern="1200">
                <a:solidFill>
                  <a:schemeClr val="tx1"/>
                </a:solidFill>
                <a:effectLst/>
                <a:cs typeface="+mn-cs"/>
              </a:rPr>
              <a:t>では、データ管理計画とは「研究プロジェクト等における研究データの取り扱いを定めるものであり、具体的にはデータの種類、フォーマット、アクセス及び共有のための方針、研究成果の保管に関する計画などについて記載されるもの」と定義されていま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つまり、データ管理計画は、研究の実施段階から終了後に至るまでの期間において、研究データがどのように生成、管理、共有、保存されるのかを文書化したものといえます。この計画に従い、研究中はデータの適切な保管・管理が行われ、研究後はデータの共有や公開が進められます。</a:t>
            </a:r>
            <a:endParaRPr kumimoji="1" lang="en-US" altLang="ja-JP" sz="1200" kern="1200">
              <a:solidFill>
                <a:schemeClr val="tx1"/>
              </a:solidFill>
              <a:effectLst/>
              <a:cs typeface="+mn-cs"/>
            </a:endParaRPr>
          </a:p>
          <a:p>
            <a:endParaRPr kumimoji="1" lang="en-US" altLang="ja-JP" sz="1200" kern="1200">
              <a:solidFill>
                <a:schemeClr val="tx1"/>
              </a:solidFill>
              <a:effectLst/>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a:latin typeface="BIZ UDPGothic" panose="020B0400000000000000" pitchFamily="34" charset="-128"/>
                <a:ea typeface="BIZ UDPGothic" panose="020B0400000000000000" pitchFamily="34" charset="-128"/>
              </a:rPr>
              <a:t>文部科学省科学技術・学術審議会学術分科会学術情報委員会（</a:t>
            </a:r>
            <a:r>
              <a:rPr lang="en-US" altLang="ja-JP" sz="1600">
                <a:latin typeface="BIZ UDPGothic" panose="020B0400000000000000" pitchFamily="34" charset="-128"/>
                <a:ea typeface="BIZ UDPGothic" panose="020B0400000000000000" pitchFamily="34" charset="-128"/>
              </a:rPr>
              <a:t>2016, 2, 26</a:t>
            </a:r>
            <a:r>
              <a:rPr lang="ja-JP" altLang="en-US" sz="1600">
                <a:latin typeface="BIZ UDPGothic" panose="020B0400000000000000" pitchFamily="34" charset="-128"/>
                <a:ea typeface="BIZ UDPGothic" panose="020B0400000000000000" pitchFamily="34" charset="-128"/>
              </a:rPr>
              <a:t>）「学術情報のオープン化の推進について（審議まとめ）」</a:t>
            </a:r>
            <a:r>
              <a:rPr lang="en-US" altLang="ja-JP" sz="1600">
                <a:latin typeface="BIZ UDPGothic" panose="020B0400000000000000" pitchFamily="34" charset="-128"/>
                <a:ea typeface="BIZ UDPGothic" panose="020B0400000000000000" pitchFamily="34" charset="-128"/>
              </a:rPr>
              <a:t>, p.17. </a:t>
            </a:r>
            <a:r>
              <a:rPr lang="en-US" altLang="ja-JP" sz="1200">
                <a:latin typeface="BIZ UDPGothic" panose="020B0400000000000000" pitchFamily="34" charset="-128"/>
                <a:ea typeface="BIZ UDPGothic" panose="020B0400000000000000" pitchFamily="34" charset="-128"/>
                <a:hlinkClick r:id="rId3"/>
              </a:rPr>
              <a:t>https://www.mext.go.jp/component/b_menu/shingi/toushin/__icsFiles/afieldfile/2016/04/08/1368804_1_1_1.pdf</a:t>
            </a:r>
            <a:endParaRPr lang="ja-JP" altLang="en-US" sz="1200">
              <a:latin typeface="BIZ UDPGothic" panose="020B0400000000000000" pitchFamily="34" charset="-128"/>
              <a:ea typeface="BIZ UDPGothic" panose="020B0400000000000000" pitchFamily="34" charset="-128"/>
            </a:endParaRPr>
          </a:p>
          <a:p>
            <a:endParaRPr kumimoji="1" lang="en-US" altLang="ja-JP" sz="1200" kern="1200">
              <a:solidFill>
                <a:schemeClr val="tx1"/>
              </a:solidFill>
              <a:effectLst/>
              <a:cs typeface="+mn-cs"/>
            </a:endParaRPr>
          </a:p>
          <a:p>
            <a:endParaRPr kumimoji="1" lang="ja-JP" altLang="ja-JP" sz="1200" kern="1200">
              <a:solidFill>
                <a:schemeClr val="tx1"/>
              </a:solidFill>
              <a:effectLst/>
              <a:cs typeface="+mn-cs"/>
            </a:endParaRPr>
          </a:p>
          <a:p>
            <a:r>
              <a:rPr lang="en-US" altLang="ja-JP" sz="1200" u="none" strike="noStrike">
                <a:solidFill>
                  <a:srgbClr val="000000"/>
                </a:solidFill>
                <a:effectLst/>
              </a:rPr>
              <a:t>```</a:t>
            </a:r>
          </a:p>
        </p:txBody>
      </p:sp>
      <p:sp>
        <p:nvSpPr>
          <p:cNvPr id="4" name="スライド番号プレースホルダー 3"/>
          <p:cNvSpPr>
            <a:spLocks noGrp="1"/>
          </p:cNvSpPr>
          <p:nvPr>
            <p:ph type="sldNum" sz="quarter" idx="10"/>
          </p:nvPr>
        </p:nvSpPr>
        <p:spPr/>
        <p:txBody>
          <a:bodyPr/>
          <a:lstStyle/>
          <a:p>
            <a:fld id="{02A533E8-CEFB-4333-8701-ECD923891AD4}" type="slidenum">
              <a:rPr kumimoji="1" lang="ja-JP" altLang="en-US" smtClean="0"/>
              <a:t>2</a:t>
            </a:fld>
            <a:endParaRPr kumimoji="1" lang="ja-JP" altLang="en-US"/>
          </a:p>
        </p:txBody>
      </p:sp>
    </p:spTree>
    <p:extLst>
      <p:ext uri="{BB962C8B-B14F-4D97-AF65-F5344CB8AC3E}">
        <p14:creationId xmlns:p14="http://schemas.microsoft.com/office/powerpoint/2010/main" val="3380877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a:t>Topic:</a:t>
            </a:r>
            <a:r>
              <a:rPr lang="ja-JP" altLang="en-US" sz="900"/>
              <a:t>研究データ管理計画（</a:t>
            </a:r>
            <a:r>
              <a:rPr lang="en-US" altLang="ja-JP" sz="900"/>
              <a:t>DMP</a:t>
            </a:r>
            <a:r>
              <a:rPr lang="ja-JP" altLang="en-US" sz="900"/>
              <a:t>）</a:t>
            </a:r>
            <a:endParaRPr lang="en-US" altLang="ja-JP" sz="900"/>
          </a:p>
          <a:p>
            <a:endParaRPr kumimoji="1" lang="en-US" altLang="ja-JP"/>
          </a:p>
          <a:p>
            <a:r>
              <a:rPr lang="en-US" altLang="ja-JP" sz="900" u="none" strike="noStrike">
                <a:solidFill>
                  <a:srgbClr val="000000"/>
                </a:solidFill>
                <a:effectLst/>
              </a:rPr>
              <a:t>```text</a:t>
            </a:r>
            <a:endParaRPr kumimoji="1" lang="en-US" altLang="ja-JP"/>
          </a:p>
          <a:p>
            <a:r>
              <a:rPr kumimoji="1" lang="ja-JP" altLang="en-US"/>
              <a:t>研究者二身近な、科研費の研究</a:t>
            </a:r>
            <a:r>
              <a:rPr kumimoji="1" lang="en-US" altLang="ja-JP"/>
              <a:t>(</a:t>
            </a:r>
            <a:r>
              <a:rPr kumimoji="1" lang="ja-JP" altLang="en-US"/>
              <a:t>データ</a:t>
            </a:r>
            <a:r>
              <a:rPr kumimoji="1" lang="en-US" altLang="ja-JP"/>
              <a:t>)[kana:"</a:t>
            </a:r>
            <a:r>
              <a:rPr kumimoji="1" lang="ja-JP" altLang="en-US"/>
              <a:t>デ</a:t>
            </a:r>
            <a:r>
              <a:rPr kumimoji="1" lang="en-US" altLang="ja-JP"/>
              <a:t>'</a:t>
            </a:r>
            <a:r>
              <a:rPr kumimoji="1" lang="ja-JP" altLang="en-US"/>
              <a:t>ータ</a:t>
            </a:r>
            <a:r>
              <a:rPr kumimoji="1" lang="en-US" altLang="ja-JP"/>
              <a:t>"] (</a:t>
            </a:r>
            <a:r>
              <a:rPr kumimoji="1" lang="ja-JP" altLang="en-US"/>
              <a:t>管理計画</a:t>
            </a:r>
            <a:r>
              <a:rPr kumimoji="1" lang="en-US" altLang="ja-JP"/>
              <a:t>)[kana:"</a:t>
            </a:r>
            <a:r>
              <a:rPr kumimoji="1" lang="ja-JP" altLang="en-US"/>
              <a:t>カンリケ</a:t>
            </a:r>
            <a:r>
              <a:rPr kumimoji="1" lang="en-US" altLang="ja-JP"/>
              <a:t>'</a:t>
            </a:r>
            <a:r>
              <a:rPr kumimoji="1" lang="ja-JP" altLang="en-US"/>
              <a:t>イカク</a:t>
            </a:r>
            <a:r>
              <a:rPr kumimoji="1" lang="en-US" altLang="ja-JP"/>
              <a:t>"] </a:t>
            </a:r>
            <a:r>
              <a:rPr kumimoji="1" lang="ja-JP" altLang="en-US"/>
              <a:t>、</a:t>
            </a:r>
            <a:r>
              <a:rPr kumimoji="1" lang="en-US" altLang="ja-JP"/>
              <a:t>D.M.P</a:t>
            </a:r>
            <a:r>
              <a:rPr kumimoji="1" lang="ja-JP" altLang="en-US"/>
              <a:t>についてです。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solidFill>
                  <a:srgbClr val="000000"/>
                </a:solidFill>
                <a:ea typeface="BIZ UDPGothic"/>
              </a:rPr>
              <a:t>[break:"</a:t>
            </a:r>
            <a:r>
              <a:rPr lang="en-US" altLang="ja-JP">
                <a:solidFill>
                  <a:srgbClr val="000000"/>
                </a:solidFill>
                <a:ea typeface="BIZ UDPGothic"/>
              </a:rPr>
              <a:t>1</a:t>
            </a:r>
            <a:r>
              <a:rPr lang="ja-JP" altLang="en-US">
                <a:solidFill>
                  <a:srgbClr val="000000"/>
                </a:solidFill>
                <a:ea typeface="BIZ UDPGothic"/>
              </a:rPr>
              <a:t>.</a:t>
            </a:r>
            <a:r>
              <a:rPr lang="en-US" altLang="ja-JP">
                <a:solidFill>
                  <a:srgbClr val="000000"/>
                </a:solidFill>
                <a:ea typeface="BIZ UDPGothic"/>
              </a:rPr>
              <a:t>0</a:t>
            </a:r>
            <a:r>
              <a:rPr lang="ja-JP" altLang="en-US">
                <a:solidFill>
                  <a:srgbClr val="000000"/>
                </a:solidFill>
                <a:ea typeface="BIZ UDPGothic"/>
              </a:rPr>
              <a:t>s"]</a:t>
            </a:r>
            <a:endParaRPr lang="en-US" altLang="ja-JP">
              <a:solidFill>
                <a:srgbClr val="000000"/>
              </a:solidFill>
              <a:ea typeface="BIZ UDPGothic"/>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これまで、科研費の学術変革領域研究においては、</a:t>
            </a:r>
            <a:r>
              <a:rPr lang="ja-JP" altLang="en-US"/>
              <a:t>領域代表者は、</a:t>
            </a:r>
            <a:r>
              <a:rPr kumimoji="1" lang="ja-JP" altLang="en-US"/>
              <a:t>交付申請時に、当該研究領域における研究成果や、研究データの保存・管理等に関する</a:t>
            </a:r>
            <a:r>
              <a:rPr lang="en-US" altLang="ja-JP">
                <a:solidFill>
                  <a:srgbClr val="000000"/>
                </a:solidFill>
                <a:ea typeface="BIZ UDPGothic"/>
              </a:rPr>
              <a:t>D.M.P</a:t>
            </a:r>
            <a:r>
              <a:rPr kumimoji="1" lang="ja-JP" altLang="en-US"/>
              <a:t>の提出が必要でした。</a:t>
            </a:r>
            <a:endParaRPr kumimoji="1" lang="en-US" altLang="ja-JP"/>
          </a:p>
          <a:p>
            <a:r>
              <a:rPr kumimoji="1" lang="ja-JP" altLang="en-US"/>
              <a:t>そして、令和６年度（</a:t>
            </a:r>
            <a:r>
              <a:rPr kumimoji="1" lang="en-US" altLang="ja-JP"/>
              <a:t>2024</a:t>
            </a:r>
            <a:r>
              <a:rPr kumimoji="1" lang="ja-JP" altLang="en-US"/>
              <a:t>年度）以降の科研費では、その他の研究種目についても、</a:t>
            </a:r>
            <a:r>
              <a:rPr lang="en-US" altLang="ja-JP">
                <a:solidFill>
                  <a:srgbClr val="000000"/>
                </a:solidFill>
                <a:ea typeface="BIZ UDPGothic"/>
              </a:rPr>
              <a:t>D.M.P</a:t>
            </a:r>
            <a:r>
              <a:rPr kumimoji="1" lang="ja-JP" altLang="en-US"/>
              <a:t>の作成が必要になりました。</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solidFill>
                  <a:srgbClr val="000000"/>
                </a:solidFill>
                <a:ea typeface="BIZ UDPGothic"/>
              </a:rPr>
              <a:t>[break:"</a:t>
            </a:r>
            <a:r>
              <a:rPr lang="en-US" altLang="ja-JP">
                <a:solidFill>
                  <a:srgbClr val="000000"/>
                </a:solidFill>
                <a:ea typeface="BIZ UDPGothic"/>
              </a:rPr>
              <a:t>1</a:t>
            </a:r>
            <a:r>
              <a:rPr lang="ja-JP" altLang="en-US">
                <a:solidFill>
                  <a:srgbClr val="000000"/>
                </a:solidFill>
                <a:ea typeface="BIZ UDPGothic"/>
              </a:rPr>
              <a:t>.</a:t>
            </a:r>
            <a:r>
              <a:rPr lang="en-US" altLang="ja-JP">
                <a:solidFill>
                  <a:srgbClr val="000000"/>
                </a:solidFill>
                <a:ea typeface="BIZ UDPGothic"/>
              </a:rPr>
              <a:t>0</a:t>
            </a:r>
            <a:r>
              <a:rPr lang="ja-JP" altLang="en-US">
                <a:solidFill>
                  <a:srgbClr val="000000"/>
                </a:solidFill>
                <a:ea typeface="BIZ UDPGothic"/>
              </a:rPr>
              <a:t>s"]</a:t>
            </a:r>
            <a:endParaRPr lang="en-US" altLang="ja-JP">
              <a:solidFill>
                <a:srgbClr val="000000"/>
              </a:solidFill>
              <a:ea typeface="BIZ UDPGothic"/>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科研費に採択された研究者は、研究開始前に</a:t>
            </a:r>
            <a:r>
              <a:rPr lang="en-US" altLang="ja-JP">
                <a:solidFill>
                  <a:srgbClr val="000000"/>
                </a:solidFill>
                <a:ea typeface="BIZ UDPGothic"/>
              </a:rPr>
              <a:t>D.M.P</a:t>
            </a:r>
            <a:r>
              <a:rPr kumimoji="1" lang="ja-JP" altLang="en-US"/>
              <a:t>を策定したうえで、科研費の交付申請を行います。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solidFill>
                  <a:srgbClr val="000000"/>
                </a:solidFill>
                <a:ea typeface="BIZ UDPGothic"/>
              </a:rPr>
              <a:t>日本学術振興会の</a:t>
            </a:r>
            <a:r>
              <a:rPr lang="en-US" altLang="ja-JP">
                <a:solidFill>
                  <a:srgbClr val="000000"/>
                </a:solidFill>
                <a:ea typeface="BIZ UDPGothic"/>
              </a:rPr>
              <a:t>Web</a:t>
            </a:r>
            <a:r>
              <a:rPr lang="ja-JP" altLang="en-US">
                <a:solidFill>
                  <a:srgbClr val="000000"/>
                </a:solidFill>
                <a:ea typeface="BIZ UDPGothic"/>
              </a:rPr>
              <a:t>ページに掲載されている、</a:t>
            </a:r>
            <a:r>
              <a:rPr lang="en-US" altLang="ja-JP">
                <a:solidFill>
                  <a:srgbClr val="000000"/>
                </a:solidFill>
                <a:ea typeface="BIZ UDPGothic"/>
              </a:rPr>
              <a:t>D.M.P</a:t>
            </a:r>
            <a:r>
              <a:rPr kumimoji="1" lang="ja-JP" altLang="en-US"/>
              <a:t>の様式例を参考にするとよいでしょう。</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solidFill>
                  <a:srgbClr val="000000"/>
                </a:solidFill>
                <a:ea typeface="BIZ UDPGothic"/>
              </a:rPr>
              <a:t>[break:"0.5s"]</a:t>
            </a:r>
            <a:endParaRPr lang="en-US" altLang="ja-JP">
              <a:solidFill>
                <a:srgbClr val="000000"/>
              </a:solidFill>
              <a:ea typeface="BIZ UDPGothic"/>
            </a:endParaRPr>
          </a:p>
          <a:p>
            <a:r>
              <a:rPr kumimoji="1" lang="ja-JP" altLang="en-US"/>
              <a:t>研究実施中は、</a:t>
            </a:r>
            <a:r>
              <a:rPr lang="en-US" altLang="ja-JP">
                <a:solidFill>
                  <a:srgbClr val="000000"/>
                </a:solidFill>
                <a:ea typeface="BIZ UDPGothic"/>
              </a:rPr>
              <a:t>D.M.P</a:t>
            </a:r>
            <a:r>
              <a:rPr kumimoji="1" lang="ja-JP" altLang="en-US"/>
              <a:t>に基づき、適切に研究データを管理します。</a:t>
            </a:r>
            <a:endParaRPr kumimoji="1" lang="en-US" altLang="ja-JP"/>
          </a:p>
          <a:p>
            <a:r>
              <a:rPr kumimoji="1" lang="ja-JP" altLang="en-US"/>
              <a:t>そして、研究の進捗に応じて</a:t>
            </a:r>
            <a:r>
              <a:rPr lang="en-US" altLang="ja-JP">
                <a:solidFill>
                  <a:srgbClr val="000000"/>
                </a:solidFill>
                <a:ea typeface="BIZ UDPGothic"/>
              </a:rPr>
              <a:t>D.M.P</a:t>
            </a:r>
            <a:r>
              <a:rPr lang="ja-JP" altLang="en-US">
                <a:solidFill>
                  <a:srgbClr val="000000"/>
                </a:solidFill>
                <a:ea typeface="BIZ UDPGothic"/>
              </a:rPr>
              <a:t>を</a:t>
            </a:r>
            <a:r>
              <a:rPr kumimoji="1" lang="ja-JP" altLang="en-US"/>
              <a:t>適宜更新する必要があります。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solidFill>
                  <a:srgbClr val="000000"/>
                </a:solidFill>
                <a:ea typeface="BIZ UDPGothic"/>
              </a:rPr>
              <a:t>[break:"0.5s"]</a:t>
            </a:r>
            <a:endParaRPr lang="en-US" altLang="ja-JP">
              <a:solidFill>
                <a:srgbClr val="000000"/>
              </a:solidFill>
              <a:ea typeface="BIZ UDPGothic"/>
            </a:endParaRPr>
          </a:p>
          <a:p>
            <a:r>
              <a:rPr kumimoji="1" lang="ja-JP" altLang="en-US"/>
              <a:t>各年度の研究終了後も、</a:t>
            </a:r>
            <a:r>
              <a:rPr lang="en-US" altLang="ja-JP">
                <a:solidFill>
                  <a:srgbClr val="000000"/>
                </a:solidFill>
                <a:ea typeface="BIZ UDPGothic"/>
              </a:rPr>
              <a:t>D.M.P</a:t>
            </a:r>
            <a:r>
              <a:rPr kumimoji="1" lang="ja-JP" altLang="en-US"/>
              <a:t>に基づき、引きつヅき研究データを適切に管理してください。</a:t>
            </a:r>
            <a:endParaRPr kumimoji="1" lang="en-US" altLang="ja-JP"/>
          </a:p>
          <a:p>
            <a:r>
              <a:rPr kumimoji="1" lang="ja-JP" altLang="en-US"/>
              <a:t>また、公開する研究データは、機関リポジトリや分野別リポジトリ等に格納する必要があります。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solidFill>
                  <a:srgbClr val="000000"/>
                </a:solidFill>
                <a:ea typeface="BIZ UDPGothic"/>
              </a:rPr>
              <a:t>[break:"0.5s"]</a:t>
            </a:r>
            <a:endParaRPr lang="en-US" altLang="ja-JP">
              <a:solidFill>
                <a:srgbClr val="000000"/>
              </a:solidFill>
              <a:ea typeface="BIZ UDPGothic"/>
            </a:endParaRPr>
          </a:p>
          <a:p>
            <a:r>
              <a:rPr kumimoji="1" lang="ja-JP" altLang="en-US"/>
              <a:t>なお、</a:t>
            </a:r>
            <a:r>
              <a:rPr lang="en-US" altLang="ja-JP">
                <a:solidFill>
                  <a:srgbClr val="000000"/>
                </a:solidFill>
                <a:ea typeface="BIZ UDPGothic"/>
              </a:rPr>
              <a:t>D.M.P</a:t>
            </a:r>
            <a:r>
              <a:rPr lang="ja-JP" altLang="en-US">
                <a:solidFill>
                  <a:srgbClr val="000000"/>
                </a:solidFill>
                <a:ea typeface="BIZ UDPGothic"/>
              </a:rPr>
              <a:t>そのものの</a:t>
            </a:r>
            <a:r>
              <a:rPr kumimoji="1" lang="ja-JP" altLang="en-US"/>
              <a:t>提出は不要です。</a:t>
            </a:r>
          </a:p>
          <a:p>
            <a:r>
              <a:rPr kumimoji="1" lang="ja-JP" altLang="en-US"/>
              <a:t>ただし、実施状況報告書</a:t>
            </a:r>
            <a:r>
              <a:rPr kumimoji="1" lang="en-US" altLang="ja-JP"/>
              <a:t>(</a:t>
            </a:r>
            <a:r>
              <a:rPr kumimoji="1" lang="ja-JP" altLang="en-US"/>
              <a:t>及び</a:t>
            </a:r>
            <a:r>
              <a:rPr kumimoji="1" lang="en-US" altLang="ja-JP"/>
              <a:t>)[kana:"</a:t>
            </a:r>
            <a:r>
              <a:rPr kumimoji="1" lang="ja-JP" altLang="en-US"/>
              <a:t>オ</a:t>
            </a:r>
            <a:r>
              <a:rPr kumimoji="1" lang="en-US" altLang="ja-JP"/>
              <a:t>'</a:t>
            </a:r>
            <a:r>
              <a:rPr kumimoji="1" lang="ja-JP" altLang="en-US"/>
              <a:t>ヨビ</a:t>
            </a:r>
            <a:r>
              <a:rPr kumimoji="1" lang="en-US" altLang="ja-JP"/>
              <a:t>"]</a:t>
            </a:r>
            <a:r>
              <a:rPr kumimoji="1" lang="ja-JP" altLang="en-US"/>
              <a:t>実績報告書の一部として、公開した研究データのメタデータ等の提出が求められる予定です。</a:t>
            </a:r>
          </a:p>
          <a:p>
            <a:r>
              <a:rPr kumimoji="1" lang="ja-JP" altLang="en-US"/>
              <a:t>これらのメタデータ等の情報は、科研に登録・公開され、</a:t>
            </a:r>
            <a:r>
              <a:rPr kumimoji="1" lang="en-US" altLang="ja-JP"/>
              <a:t>(CINII)[ruby:"</a:t>
            </a:r>
            <a:r>
              <a:rPr kumimoji="1" lang="ja-JP" altLang="en-US"/>
              <a:t>さいにー</a:t>
            </a:r>
            <a:r>
              <a:rPr kumimoji="1" lang="en-US" altLang="ja-JP"/>
              <a:t>"] Research</a:t>
            </a:r>
            <a:r>
              <a:rPr kumimoji="1" lang="ja-JP" altLang="en-US"/>
              <a:t>に連携される予定です。</a:t>
            </a:r>
            <a:endParaRPr kumimoji="1" lang="en-US" altLang="ja-JP"/>
          </a:p>
          <a:p>
            <a:r>
              <a:rPr lang="en-US" altLang="ja-JP" sz="900" u="none" strike="noStrike">
                <a:solidFill>
                  <a:srgbClr val="000000"/>
                </a:solidFill>
                <a:effectLst/>
              </a:rPr>
              <a:t>```</a:t>
            </a:r>
          </a:p>
          <a:p>
            <a:endParaRPr lang="en-US" altLang="ja-JP" sz="900" u="none" strike="noStrike">
              <a:solidFill>
                <a:srgbClr val="000000"/>
              </a:solidFill>
              <a:effectLst/>
            </a:endParaRP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r>
              <a:rPr kumimoji="1" lang="ja-JP" altLang="en-US"/>
              <a:t>ここでは、研究者に身近な科研費の</a:t>
            </a:r>
            <a:r>
              <a:rPr kumimoji="1" lang="en-US" altLang="ja-JP"/>
              <a:t>DMP</a:t>
            </a:r>
            <a:r>
              <a:rPr kumimoji="1" lang="ja-JP" altLang="en-US"/>
              <a:t>についてお話します。</a:t>
            </a:r>
            <a:endParaRPr kumimoji="1" lang="en-US" altLang="ja-JP"/>
          </a:p>
          <a:p>
            <a:endParaRPr kumimoji="1" lang="en-US" altLang="ja-JP"/>
          </a:p>
          <a:p>
            <a:r>
              <a:rPr kumimoji="1" lang="ja-JP" altLang="en-US"/>
              <a:t>これまで：学術変革領域研究においては、採択された研究領域の領域代表者に対し、交付申請時に当該研究領域における研究成果や研究データの保存・管理等に関するデータマネジメントプラン（ＤＭＰ）の提出を求められていました</a:t>
            </a:r>
            <a:endParaRPr kumimoji="1" lang="en-US" altLang="ja-JP"/>
          </a:p>
          <a:p>
            <a:endParaRPr kumimoji="1" lang="en-US" altLang="ja-JP"/>
          </a:p>
          <a:p>
            <a:r>
              <a:rPr kumimoji="1" lang="ja-JP" altLang="en-US"/>
              <a:t>令和６（</a:t>
            </a:r>
            <a:r>
              <a:rPr kumimoji="1" lang="en-US" altLang="ja-JP"/>
              <a:t>2024</a:t>
            </a:r>
            <a:r>
              <a:rPr kumimoji="1" lang="ja-JP" altLang="en-US"/>
              <a:t>）年度の科研費以降：その他の研究種目におけるＤＭＰの作成が必要</a:t>
            </a:r>
            <a:endParaRPr kumimoji="1" lang="en-US" altLang="ja-JP"/>
          </a:p>
          <a:p>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研究開始前：</a:t>
            </a:r>
            <a:r>
              <a:rPr kumimoji="1" lang="en-US" altLang="ja-JP"/>
              <a:t>DMP</a:t>
            </a:r>
            <a:r>
              <a:rPr kumimoji="1" lang="ja-JP" altLang="en-US"/>
              <a:t>の様式例を参考に、研究開始にあたり研究データの管理計画を策定（提出は不要）</a:t>
            </a:r>
          </a:p>
          <a:p>
            <a:r>
              <a:rPr kumimoji="1" lang="ja-JP" altLang="en-US"/>
              <a:t>研究実施中：</a:t>
            </a:r>
            <a:r>
              <a:rPr kumimoji="1" lang="en-US" altLang="ja-JP"/>
              <a:t>DMP</a:t>
            </a:r>
            <a:r>
              <a:rPr kumimoji="1" lang="ja-JP" altLang="en-US"/>
              <a:t>に基づき適切に研究データを管理し、研究の進捗に応じて</a:t>
            </a:r>
            <a:r>
              <a:rPr kumimoji="1" lang="en-US" altLang="ja-JP"/>
              <a:t>DMP</a:t>
            </a:r>
            <a:r>
              <a:rPr kumimoji="1" lang="ja-JP" altLang="en-US"/>
              <a:t>は適宜更新</a:t>
            </a:r>
          </a:p>
          <a:p>
            <a:r>
              <a:rPr kumimoji="1" lang="ja-JP" altLang="en-US"/>
              <a:t>各年度の研究終了後：適切に研究データを管理し、公開する研究データは、</a:t>
            </a:r>
            <a:r>
              <a:rPr kumimoji="1" lang="en-US" altLang="ja-JP"/>
              <a:t>DM</a:t>
            </a:r>
            <a:r>
              <a:rPr kumimoji="1" lang="ja-JP" altLang="en-US"/>
              <a:t>Ｐに基づき、機関リポジトリや分野別リポジトリ等に格納</a:t>
            </a:r>
          </a:p>
          <a:p>
            <a:r>
              <a:rPr kumimoji="1" lang="en-US" altLang="ja-JP"/>
              <a:t>※</a:t>
            </a:r>
            <a:r>
              <a:rPr kumimoji="1" lang="ja-JP" altLang="en-US"/>
              <a:t>実施状況報告書及び実績報告書の一部として、公開した研究データのメタデータ等の提出が求めら、</a:t>
            </a:r>
            <a:r>
              <a:rPr kumimoji="1" lang="en-US" altLang="ja-JP"/>
              <a:t>KAKEN</a:t>
            </a:r>
            <a:r>
              <a:rPr kumimoji="1" lang="ja-JP" altLang="en-US"/>
              <a:t>に登録・公開、</a:t>
            </a:r>
            <a:r>
              <a:rPr kumimoji="1" lang="en-US" altLang="ja-JP" err="1"/>
              <a:t>CiNii</a:t>
            </a:r>
            <a:r>
              <a:rPr kumimoji="1" lang="en-US" altLang="ja-JP"/>
              <a:t> Research</a:t>
            </a:r>
            <a:r>
              <a:rPr kumimoji="1" lang="ja-JP" altLang="en-US"/>
              <a:t>に連携される予定</a:t>
            </a:r>
            <a:endParaRPr kumimoji="1" lang="en-US" altLang="ja-JP"/>
          </a:p>
          <a:p>
            <a:endParaRPr kumimoji="1" lang="en-US" altLang="ja-JP"/>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a:latin typeface="BIZ UDPGothic" panose="020B0400000000000000" pitchFamily="34" charset="-128"/>
                <a:ea typeface="BIZ UDPGothic" panose="020B0400000000000000" pitchFamily="34" charset="-128"/>
              </a:rPr>
              <a:t>日本学術振興会（</a:t>
            </a:r>
            <a:r>
              <a:rPr lang="en-US" altLang="ja-JP" sz="1600">
                <a:latin typeface="BIZ UDPGothic" panose="020B0400000000000000" pitchFamily="34" charset="-128"/>
                <a:ea typeface="BIZ UDPGothic" panose="020B0400000000000000" pitchFamily="34" charset="-128"/>
              </a:rPr>
              <a:t>2023, 7</a:t>
            </a:r>
            <a:r>
              <a:rPr lang="ja-JP" altLang="en-US" sz="1600">
                <a:latin typeface="BIZ UDPGothic" panose="020B0400000000000000" pitchFamily="34" charset="-128"/>
                <a:ea typeface="BIZ UDPGothic" panose="020B0400000000000000" pitchFamily="34" charset="-128"/>
              </a:rPr>
              <a:t>）「科研費の最近の動向及び令和</a:t>
            </a:r>
            <a:r>
              <a:rPr lang="en-US" altLang="ja-JP" sz="1600">
                <a:latin typeface="BIZ UDPGothic" panose="020B0400000000000000" pitchFamily="34" charset="-128"/>
                <a:ea typeface="BIZ UDPGothic" panose="020B0400000000000000" pitchFamily="34" charset="-128"/>
              </a:rPr>
              <a:t>6</a:t>
            </a:r>
            <a:r>
              <a:rPr lang="ja-JP" altLang="en-US" sz="1600">
                <a:latin typeface="BIZ UDPGothic" panose="020B0400000000000000" pitchFamily="34" charset="-128"/>
                <a:ea typeface="BIZ UDPGothic" panose="020B0400000000000000" pitchFamily="34" charset="-128"/>
              </a:rPr>
              <a:t>（</a:t>
            </a:r>
            <a:r>
              <a:rPr lang="en-US" altLang="ja-JP" sz="1600">
                <a:latin typeface="BIZ UDPGothic" panose="020B0400000000000000" pitchFamily="34" charset="-128"/>
                <a:ea typeface="BIZ UDPGothic" panose="020B0400000000000000" pitchFamily="34" charset="-128"/>
              </a:rPr>
              <a:t>2024</a:t>
            </a:r>
            <a:r>
              <a:rPr lang="ja-JP" altLang="en-US" sz="1600">
                <a:latin typeface="BIZ UDPGothic" panose="020B0400000000000000" pitchFamily="34" charset="-128"/>
                <a:ea typeface="BIZ UDPGothic" panose="020B0400000000000000" pitchFamily="34" charset="-128"/>
              </a:rPr>
              <a:t>）年度公募について」</a:t>
            </a:r>
            <a:r>
              <a:rPr lang="en-US" altLang="ja-JP" sz="1600">
                <a:latin typeface="BIZ UDPGothic" panose="020B0400000000000000" pitchFamily="34" charset="-128"/>
                <a:ea typeface="BIZ UDPGothic" panose="020B0400000000000000" pitchFamily="34" charset="-128"/>
              </a:rPr>
              <a:t>, p.20. </a:t>
            </a:r>
            <a:r>
              <a:rPr lang="en-US" altLang="ja-JP" sz="1200">
                <a:latin typeface="BIZ UDPGothic" panose="020B0400000000000000" pitchFamily="34" charset="-128"/>
                <a:ea typeface="BIZ UDPGothic" panose="020B0400000000000000" pitchFamily="34" charset="-128"/>
                <a:hlinkClick r:id="rId3"/>
              </a:rPr>
              <a:t>https://www.jsps.go.jp/file/storage/kaken_g_737/siryou2.pdf</a:t>
            </a:r>
            <a:endParaRPr lang="ja-JP" altLang="en-US" sz="1200">
              <a:latin typeface="BIZ UDPGothic" panose="020B0400000000000000" pitchFamily="34" charset="-128"/>
              <a:ea typeface="BIZ UDPGothic" panose="020B0400000000000000" pitchFamily="34" charset="-128"/>
            </a:endParaRPr>
          </a:p>
          <a:p>
            <a:endParaRPr kumimoji="1" lang="en-US" altLang="ja-JP"/>
          </a:p>
          <a:p>
            <a:endParaRPr kumimoji="1" lang="ja-JP" altLang="en-US"/>
          </a:p>
          <a:p>
            <a:r>
              <a:rPr lang="en-US" altLang="ja-JP" sz="900" u="none" strike="noStrike">
                <a:solidFill>
                  <a:srgbClr val="000000"/>
                </a:solidFill>
                <a:effectLst/>
              </a:rPr>
              <a:t>```</a:t>
            </a:r>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3</a:t>
            </a:fld>
            <a:endParaRPr kumimoji="1" lang="ja-JP" altLang="en-US"/>
          </a:p>
        </p:txBody>
      </p:sp>
    </p:spTree>
    <p:extLst>
      <p:ext uri="{BB962C8B-B14F-4D97-AF65-F5344CB8AC3E}">
        <p14:creationId xmlns:p14="http://schemas.microsoft.com/office/powerpoint/2010/main" val="1980847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err="1"/>
              <a:t>Topic:DMP</a:t>
            </a:r>
            <a:r>
              <a:rPr kumimoji="1" lang="ja-JP" altLang="en-US" sz="1200"/>
              <a:t>策定の意義</a:t>
            </a:r>
            <a:endParaRPr lang="en-US" altLang="ja-JP" sz="1200"/>
          </a:p>
          <a:p>
            <a:endParaRPr kumimoji="1" lang="en-US" altLang="ja-JP" sz="1200"/>
          </a:p>
          <a:p>
            <a:r>
              <a:rPr lang="en-US" altLang="ja-JP" sz="1200" u="none" strike="noStrike">
                <a:solidFill>
                  <a:srgbClr val="000000"/>
                </a:solidFill>
                <a:effectLst/>
              </a:rPr>
              <a:t>```text</a:t>
            </a:r>
            <a:endParaRPr kumimoji="1" lang="en-US" altLang="ja-JP" sz="1200"/>
          </a:p>
          <a:p>
            <a:r>
              <a:rPr kumimoji="1" lang="en-US" altLang="ja-JP" sz="1200" kern="1200">
                <a:solidFill>
                  <a:schemeClr val="tx1"/>
                </a:solidFill>
                <a:effectLst/>
                <a:cs typeface="+mn-cs"/>
              </a:rPr>
              <a:t>DMP</a:t>
            </a:r>
            <a:r>
              <a:rPr kumimoji="1" lang="ja-JP" altLang="ja-JP" sz="1200" kern="1200">
                <a:solidFill>
                  <a:schemeClr val="tx1"/>
                </a:solidFill>
                <a:effectLst/>
                <a:cs typeface="+mn-cs"/>
              </a:rPr>
              <a:t>を策定することにはさまざまな意義があります。</a:t>
            </a:r>
            <a:endParaRPr kumimoji="1" lang="en-US" altLang="ja-JP" sz="1200" kern="1200">
              <a:solidFill>
                <a:schemeClr val="tx1"/>
              </a:solidFill>
              <a:effectLst/>
              <a:cs typeface="+mn-cs"/>
            </a:endParaRPr>
          </a:p>
          <a:p>
            <a:r>
              <a:rPr lang="en-US" altLang="ja-JP">
                <a:effectLst/>
              </a:rPr>
              <a:t>[break:"1.0s"]</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研究の初期段階から、データ管理に関する事柄を検討することで、入念な準備を行うことができます。</a:t>
            </a:r>
            <a:endParaRPr kumimoji="1" lang="en-US" altLang="ja-JP" sz="1200" kern="1200">
              <a:solidFill>
                <a:schemeClr val="tx1"/>
              </a:solidFill>
              <a:effectLst/>
              <a:cs typeface="+mn-cs"/>
            </a:endParaRPr>
          </a:p>
          <a:p>
            <a:r>
              <a:rPr lang="en-US" altLang="ja-JP">
                <a:effectLst/>
              </a:rPr>
              <a:t>[break:"1.0s"]</a:t>
            </a:r>
            <a:br>
              <a:rPr lang="en-US" altLang="ja-JP"/>
            </a:br>
            <a:r>
              <a:rPr lang="ja-JP" altLang="en-US"/>
              <a:t>その</a:t>
            </a:r>
            <a:r>
              <a:rPr kumimoji="1" lang="ja-JP" altLang="ja-JP" sz="1200" kern="1200">
                <a:solidFill>
                  <a:schemeClr val="tx1"/>
                </a:solidFill>
                <a:effectLst/>
                <a:cs typeface="+mn-cs"/>
              </a:rPr>
              <a:t>計画と準備にもとづい</a:t>
            </a:r>
            <a:r>
              <a:rPr kumimoji="1" lang="ja-JP" altLang="en-US" sz="1200" kern="1200">
                <a:solidFill>
                  <a:schemeClr val="tx1"/>
                </a:solidFill>
                <a:effectLst/>
                <a:cs typeface="+mn-cs"/>
              </a:rPr>
              <a:t>て</a:t>
            </a:r>
            <a:r>
              <a:rPr kumimoji="1" lang="ja-JP" altLang="ja-JP" sz="1200" kern="1200">
                <a:solidFill>
                  <a:schemeClr val="tx1"/>
                </a:solidFill>
                <a:effectLst/>
                <a:cs typeface="+mn-cs"/>
              </a:rPr>
              <a:t>、研究</a:t>
            </a:r>
            <a:r>
              <a:rPr kumimoji="1" lang="ja-JP" altLang="en-US" sz="1200" kern="1200">
                <a:solidFill>
                  <a:schemeClr val="tx1"/>
                </a:solidFill>
                <a:effectLst/>
                <a:cs typeface="+mn-cs"/>
              </a:rPr>
              <a:t>活動の</a:t>
            </a:r>
            <a:r>
              <a:rPr kumimoji="1" lang="ja-JP" altLang="ja-JP" sz="1200" kern="1200">
                <a:solidFill>
                  <a:schemeClr val="tx1"/>
                </a:solidFill>
                <a:effectLst/>
                <a:cs typeface="+mn-cs"/>
              </a:rPr>
              <a:t>全体を通して、適切なデータ管理を行</a:t>
            </a:r>
            <a:r>
              <a:rPr kumimoji="1" lang="ja-JP" altLang="en-US" sz="1200" kern="1200">
                <a:solidFill>
                  <a:schemeClr val="tx1"/>
                </a:solidFill>
                <a:effectLst/>
                <a:cs typeface="+mn-cs"/>
              </a:rPr>
              <a:t>っていく</a:t>
            </a:r>
            <a:r>
              <a:rPr kumimoji="1" lang="ja-JP" altLang="ja-JP" sz="1200" kern="1200">
                <a:solidFill>
                  <a:schemeClr val="tx1"/>
                </a:solidFill>
                <a:effectLst/>
                <a:cs typeface="+mn-cs"/>
              </a:rPr>
              <a:t>ことができます。</a:t>
            </a:r>
            <a:endParaRPr kumimoji="1" lang="en-US" altLang="ja-JP" sz="1200" kern="1200">
              <a:solidFill>
                <a:schemeClr val="tx1"/>
              </a:solidFill>
              <a:effectLst/>
              <a:cs typeface="+mn-cs"/>
            </a:endParaRPr>
          </a:p>
          <a:p>
            <a:r>
              <a:rPr lang="en-US" altLang="ja-JP">
                <a:effectLst/>
              </a:rPr>
              <a:t>[break:"0.5s"]</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適切なデータ管理は、研究の公正性や再現性を保証し</a:t>
            </a:r>
            <a:r>
              <a:rPr kumimoji="1" lang="ja-JP" altLang="en-US" sz="1200" kern="1200">
                <a:solidFill>
                  <a:schemeClr val="tx1"/>
                </a:solidFill>
                <a:effectLst/>
                <a:cs typeface="+mn-cs"/>
              </a:rPr>
              <a:t>ます。</a:t>
            </a:r>
            <a:endParaRPr kumimoji="1" lang="en-US" altLang="ja-JP" sz="1200" kern="1200">
              <a:solidFill>
                <a:schemeClr val="tx1"/>
              </a:solidFill>
              <a:effectLst/>
              <a:cs typeface="+mn-cs"/>
            </a:endParaRPr>
          </a:p>
          <a:p>
            <a:r>
              <a:rPr kumimoji="1" lang="ja-JP" altLang="en-US" sz="1200" kern="1200">
                <a:solidFill>
                  <a:schemeClr val="tx1"/>
                </a:solidFill>
                <a:effectLst/>
                <a:cs typeface="+mn-cs"/>
              </a:rPr>
              <a:t>また、</a:t>
            </a:r>
            <a:r>
              <a:rPr kumimoji="1" lang="ja-JP" altLang="ja-JP" sz="1200" kern="1200">
                <a:solidFill>
                  <a:schemeClr val="tx1"/>
                </a:solidFill>
                <a:effectLst/>
                <a:cs typeface="+mn-cs"/>
              </a:rPr>
              <a:t>自分</a:t>
            </a:r>
            <a:r>
              <a:rPr kumimoji="1" lang="ja-JP" altLang="en-US" sz="1200" kern="1200">
                <a:solidFill>
                  <a:schemeClr val="tx1"/>
                </a:solidFill>
                <a:effectLst/>
                <a:cs typeface="+mn-cs"/>
              </a:rPr>
              <a:t>の</a:t>
            </a:r>
            <a:r>
              <a:rPr kumimoji="1" lang="ja-JP" altLang="ja-JP" sz="1200" kern="1200">
                <a:solidFill>
                  <a:schemeClr val="tx1"/>
                </a:solidFill>
                <a:effectLst/>
                <a:cs typeface="+mn-cs"/>
              </a:rPr>
              <a:t>作成した研究データの</a:t>
            </a:r>
            <a:r>
              <a:rPr kumimoji="1" lang="ja-JP" altLang="en-US" sz="1200" kern="1200">
                <a:solidFill>
                  <a:schemeClr val="tx1"/>
                </a:solidFill>
                <a:effectLst/>
                <a:cs typeface="+mn-cs"/>
              </a:rPr>
              <a:t>信頼性も保証</a:t>
            </a:r>
            <a:r>
              <a:rPr kumimoji="1" lang="ja-JP" altLang="ja-JP" sz="1200" kern="1200">
                <a:solidFill>
                  <a:schemeClr val="tx1"/>
                </a:solidFill>
                <a:effectLst/>
                <a:cs typeface="+mn-cs"/>
              </a:rPr>
              <a:t>します。</a:t>
            </a:r>
            <a:endParaRPr kumimoji="1" lang="en-US" altLang="ja-JP" sz="1200" kern="1200">
              <a:solidFill>
                <a:schemeClr val="tx1"/>
              </a:solidFill>
              <a:effectLst/>
              <a:cs typeface="+mn-cs"/>
            </a:endParaRPr>
          </a:p>
          <a:p>
            <a:r>
              <a:rPr kumimoji="1" lang="ja-JP" altLang="en-US" sz="1200" kern="1200">
                <a:solidFill>
                  <a:schemeClr val="tx1"/>
                </a:solidFill>
                <a:effectLst/>
                <a:cs typeface="+mn-cs"/>
              </a:rPr>
              <a:t>そして</a:t>
            </a:r>
            <a:r>
              <a:rPr kumimoji="1" lang="ja-JP" altLang="ja-JP" sz="1200" kern="1200">
                <a:solidFill>
                  <a:schemeClr val="tx1"/>
                </a:solidFill>
                <a:effectLst/>
                <a:cs typeface="+mn-cs"/>
              </a:rPr>
              <a:t>、データのセキュリティ</a:t>
            </a:r>
            <a:r>
              <a:rPr kumimoji="1" lang="ja-JP" altLang="en-US" sz="1200" kern="1200">
                <a:solidFill>
                  <a:schemeClr val="tx1"/>
                </a:solidFill>
                <a:effectLst/>
                <a:cs typeface="+mn-cs"/>
              </a:rPr>
              <a:t>ーコウジョウにも</a:t>
            </a:r>
            <a:r>
              <a:rPr kumimoji="1" lang="ja-JP" altLang="ja-JP" sz="1200" kern="1200">
                <a:solidFill>
                  <a:schemeClr val="tx1"/>
                </a:solidFill>
                <a:effectLst/>
                <a:cs typeface="+mn-cs"/>
              </a:rPr>
              <a:t>つながります。</a:t>
            </a:r>
            <a:endParaRPr kumimoji="1" lang="en-US" altLang="ja-JP" sz="1200" kern="1200">
              <a:solidFill>
                <a:schemeClr val="tx1"/>
              </a:solidFill>
              <a:effectLst/>
              <a:cs typeface="+mn-cs"/>
            </a:endParaRPr>
          </a:p>
          <a:p>
            <a:r>
              <a:rPr lang="en-US" altLang="ja-JP">
                <a:effectLst/>
              </a:rPr>
              <a:t>[break:"0.5s"]</a:t>
            </a:r>
            <a:br>
              <a:rPr lang="en-US" altLang="ja-JP"/>
            </a:br>
            <a:r>
              <a:rPr kumimoji="1" lang="ja-JP" altLang="ja-JP" sz="1200" kern="1200">
                <a:solidFill>
                  <a:schemeClr val="tx1"/>
                </a:solidFill>
                <a:effectLst/>
                <a:cs typeface="+mn-cs"/>
              </a:rPr>
              <a:t>適切かつ計画的なデータ管理を行うことで、データ収集の重複などを回避でき、結果的に、研究の質と効率性を高めることにつながります。</a:t>
            </a:r>
            <a:endParaRPr kumimoji="1" lang="en-US" altLang="ja-JP" sz="1200" kern="1200">
              <a:solidFill>
                <a:schemeClr val="tx1"/>
              </a:solidFill>
              <a:effectLst/>
              <a:cs typeface="+mn-cs"/>
            </a:endParaRPr>
          </a:p>
          <a:p>
            <a:r>
              <a:rPr lang="en-US" altLang="ja-JP">
                <a:effectLst/>
              </a:rPr>
              <a:t>[break:"0.5s"]</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要求されているか</a:t>
            </a:r>
            <a:r>
              <a:rPr kumimoji="1" lang="en-US" altLang="ja-JP" sz="1200" kern="1200">
                <a:solidFill>
                  <a:schemeClr val="tx1"/>
                </a:solidFill>
                <a:effectLst/>
                <a:cs typeface="+mn-cs"/>
              </a:rPr>
              <a:t>(</a:t>
            </a:r>
            <a:r>
              <a:rPr kumimoji="1" lang="ja-JP" altLang="ja-JP" sz="1200" kern="1200">
                <a:solidFill>
                  <a:schemeClr val="tx1"/>
                </a:solidFill>
                <a:effectLst/>
                <a:cs typeface="+mn-cs"/>
              </a:rPr>
              <a:t>否か</a:t>
            </a:r>
            <a:r>
              <a:rPr kumimoji="1" lang="en-US" altLang="ja-JP" sz="1200" kern="1200">
                <a:solidFill>
                  <a:schemeClr val="tx1"/>
                </a:solidFill>
                <a:effectLst/>
                <a:cs typeface="+mn-cs"/>
              </a:rPr>
              <a:t>)</a:t>
            </a:r>
            <a:r>
              <a:rPr lang="en-US" altLang="ja-JP">
                <a:effectLst/>
              </a:rPr>
              <a:t>[kana:"</a:t>
            </a:r>
            <a:r>
              <a:rPr lang="ja-JP" altLang="en-US">
                <a:effectLst/>
              </a:rPr>
              <a:t>イ</a:t>
            </a:r>
            <a:r>
              <a:rPr lang="en-US" altLang="ja-JP">
                <a:effectLst/>
              </a:rPr>
              <a:t>'</a:t>
            </a:r>
            <a:r>
              <a:rPr lang="ja-JP" altLang="en-US">
                <a:effectLst/>
              </a:rPr>
              <a:t>ナカ</a:t>
            </a:r>
            <a:r>
              <a:rPr lang="en-US" altLang="ja-JP">
                <a:effectLst/>
              </a:rPr>
              <a:t>"]</a:t>
            </a:r>
            <a:r>
              <a:rPr kumimoji="1" lang="ja-JP" altLang="ja-JP" sz="1200" kern="1200">
                <a:solidFill>
                  <a:schemeClr val="tx1"/>
                </a:solidFill>
                <a:effectLst/>
                <a:cs typeface="+mn-cs"/>
              </a:rPr>
              <a:t>に関わらず、データ管理計画はより良い研究を行うために策定することが望ましいといえます。</a:t>
            </a:r>
          </a:p>
          <a:p>
            <a:r>
              <a:rPr lang="en-US" altLang="ja-JP" sz="1200" u="none" strike="noStrike">
                <a:solidFill>
                  <a:srgbClr val="000000"/>
                </a:solidFill>
                <a:effectLst/>
              </a:rPr>
              <a:t>```</a:t>
            </a:r>
          </a:p>
          <a:p>
            <a:endParaRPr lang="en-US" altLang="ja-JP" sz="1200" u="none" strike="noStrike">
              <a:solidFill>
                <a:srgbClr val="000000"/>
              </a:solidFill>
              <a:effectLst/>
            </a:endParaRPr>
          </a:p>
          <a:p>
            <a:r>
              <a:rPr lang="en-US" altLang="ja-JP" sz="1200" u="none" strike="noStrike">
                <a:solidFill>
                  <a:srgbClr val="000000"/>
                </a:solidFill>
                <a:effectLst/>
              </a:rPr>
              <a:t>```description</a:t>
            </a:r>
          </a:p>
          <a:p>
            <a:r>
              <a:rPr kumimoji="1" lang="ja-JP" altLang="ja-JP" sz="1200" kern="1200">
                <a:solidFill>
                  <a:schemeClr val="tx1"/>
                </a:solidFill>
                <a:effectLst/>
                <a:cs typeface="+mn-cs"/>
              </a:rPr>
              <a:t>データ管理計画を策定することにはさまざまな意義があります。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研究の初期段階から、データ管理に関する事柄を検討することで、入念な準備を行うことができます。</a:t>
            </a:r>
            <a:endParaRPr kumimoji="1" lang="en-US" altLang="ja-JP" sz="1200" kern="1200">
              <a:solidFill>
                <a:schemeClr val="tx1"/>
              </a:solidFill>
              <a:effectLst/>
              <a:cs typeface="+mn-cs"/>
            </a:endParaRPr>
          </a:p>
          <a:p>
            <a:r>
              <a:rPr kumimoji="1" lang="ja-JP" altLang="en-US" sz="1200" kern="1200">
                <a:solidFill>
                  <a:schemeClr val="tx1"/>
                </a:solidFill>
                <a:effectLst/>
                <a:cs typeface="+mn-cs"/>
              </a:rPr>
              <a:t>その</a:t>
            </a:r>
            <a:r>
              <a:rPr kumimoji="1" lang="ja-JP" altLang="ja-JP" sz="1200" kern="1200">
                <a:solidFill>
                  <a:schemeClr val="tx1"/>
                </a:solidFill>
                <a:effectLst/>
                <a:cs typeface="+mn-cs"/>
              </a:rPr>
              <a:t>計画と準備にもとづいて、研究</a:t>
            </a:r>
            <a:r>
              <a:rPr kumimoji="1" lang="ja-JP" altLang="en-US" sz="1200" kern="1200">
                <a:solidFill>
                  <a:schemeClr val="tx1"/>
                </a:solidFill>
                <a:effectLst/>
                <a:cs typeface="+mn-cs"/>
              </a:rPr>
              <a:t>活動の</a:t>
            </a:r>
            <a:r>
              <a:rPr kumimoji="1" lang="ja-JP" altLang="ja-JP" sz="1200" kern="1200">
                <a:solidFill>
                  <a:schemeClr val="tx1"/>
                </a:solidFill>
                <a:effectLst/>
                <a:cs typeface="+mn-cs"/>
              </a:rPr>
              <a:t>全体を通して、適切なデータ管理を行うことができます。適切なデータ管理は、研究の公正性や再現性を保証し、また</a:t>
            </a:r>
            <a:r>
              <a:rPr kumimoji="1" lang="ja-JP" altLang="en-US" sz="1200" kern="1200">
                <a:solidFill>
                  <a:schemeClr val="tx1"/>
                </a:solidFill>
                <a:effectLst/>
                <a:cs typeface="+mn-cs"/>
              </a:rPr>
              <a:t>、</a:t>
            </a:r>
            <a:r>
              <a:rPr kumimoji="1" lang="ja-JP" altLang="ja-JP" sz="1200" kern="1200">
                <a:solidFill>
                  <a:schemeClr val="tx1"/>
                </a:solidFill>
                <a:effectLst/>
                <a:cs typeface="+mn-cs"/>
              </a:rPr>
              <a:t>自分の作成した研究データの信頼性も保証します。そして、データのセキュリティ</a:t>
            </a:r>
            <a:r>
              <a:rPr kumimoji="1" lang="ja-JP" altLang="en-US" sz="1200" kern="1200">
                <a:solidFill>
                  <a:schemeClr val="tx1"/>
                </a:solidFill>
                <a:effectLst/>
                <a:cs typeface="+mn-cs"/>
              </a:rPr>
              <a:t>ー</a:t>
            </a:r>
            <a:r>
              <a:rPr kumimoji="1" lang="ja-JP" altLang="ja-JP" sz="1200" kern="1200">
                <a:solidFill>
                  <a:schemeClr val="tx1"/>
                </a:solidFill>
                <a:effectLst/>
                <a:cs typeface="+mn-cs"/>
              </a:rPr>
              <a:t>向上にもつながります。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適切かつ計画的なデータ管理を行うことで、データ収集の重複などを回避でき、結果的に、研究の質と効率性を高めることにつながります。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要求されているか否かに関わらず、データ管理計画はより良い研究を行うために策定することが望ましいといえます。</a:t>
            </a:r>
            <a:endParaRPr kumimoji="1" lang="en-US" altLang="ja-JP" sz="1200" kern="1200">
              <a:solidFill>
                <a:schemeClr val="tx1"/>
              </a:solidFill>
              <a:effectLst/>
              <a:cs typeface="+mn-cs"/>
            </a:endParaRPr>
          </a:p>
          <a:p>
            <a:endParaRPr kumimoji="1" lang="en-US" altLang="ja-JP" sz="1200" kern="1200">
              <a:solidFill>
                <a:schemeClr val="tx1"/>
              </a:solidFill>
              <a:effectLst/>
              <a:cs typeface="+mn-cs"/>
            </a:endParaRPr>
          </a:p>
          <a:p>
            <a:pPr marL="171450" indent="-171450">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文部科学省科学技術・学術審議会学術分科会学術情報委員会（</a:t>
            </a:r>
            <a:r>
              <a:rPr lang="en-US" altLang="ja-JP" sz="1200">
                <a:latin typeface="BIZ UDPGothic" panose="020B0400000000000000" pitchFamily="34" charset="-128"/>
                <a:ea typeface="BIZ UDPGothic" panose="020B0400000000000000" pitchFamily="34" charset="-128"/>
              </a:rPr>
              <a:t>2016, 2, 26</a:t>
            </a:r>
            <a:r>
              <a:rPr lang="ja-JP" altLang="en-US" sz="1200">
                <a:latin typeface="BIZ UDPGothic" panose="020B0400000000000000" pitchFamily="34" charset="-128"/>
                <a:ea typeface="BIZ UDPGothic" panose="020B0400000000000000" pitchFamily="34" charset="-128"/>
              </a:rPr>
              <a:t>）「学術情報のオープン化の推進について（審議まとめ）」</a:t>
            </a:r>
            <a:r>
              <a:rPr lang="en-US" altLang="ja-JP" sz="1200">
                <a:latin typeface="BIZ UDPGothic" panose="020B0400000000000000" pitchFamily="34" charset="-128"/>
                <a:ea typeface="BIZ UDPGothic" panose="020B0400000000000000" pitchFamily="34" charset="-128"/>
                <a:hlinkClick r:id="rId3"/>
              </a:rPr>
              <a:t>https://www.mext.go.jp/component/b_menu/shingi/toushin/__icsFiles/afieldfile/2016/04/08/1368804_1_1_1.pdf</a:t>
            </a:r>
            <a:endParaRPr lang="ja-JP" altLang="en-US" sz="12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吉田幸苗</a:t>
            </a:r>
            <a:r>
              <a:rPr lang="en-US" altLang="ja-JP" sz="1200">
                <a:latin typeface="BIZ UDPGothic" panose="020B0400000000000000" pitchFamily="34" charset="-128"/>
                <a:ea typeface="BIZ UDPGothic" panose="020B0400000000000000" pitchFamily="34" charset="-128"/>
              </a:rPr>
              <a:t> 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2021, 2, 10</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3</a:t>
            </a:r>
            <a:r>
              <a:rPr lang="ja-JP" altLang="en-US" sz="1200">
                <a:latin typeface="BIZ UDPGothic" panose="020B0400000000000000" pitchFamily="34" charset="-128"/>
                <a:ea typeface="BIZ UDPGothic" panose="020B0400000000000000" pitchFamily="34" charset="-128"/>
              </a:rPr>
              <a:t>章</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2</a:t>
            </a:r>
            <a:r>
              <a:rPr lang="ja-JP" altLang="en-US" sz="1200">
                <a:latin typeface="BIZ UDPGothic" panose="020B0400000000000000" pitchFamily="34" charset="-128"/>
                <a:ea typeface="BIZ UDPGothic" panose="020B0400000000000000" pitchFamily="34" charset="-128"/>
              </a:rPr>
              <a:t>版」</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教材「研究データ管理サービスの設計と実践」</a:t>
            </a:r>
            <a:r>
              <a:rPr lang="en-US" altLang="ja-JP" sz="1200">
                <a:latin typeface="BIZ UDPGothic" panose="020B0400000000000000" pitchFamily="34" charset="-128"/>
                <a:ea typeface="BIZ UDPGothic" panose="020B0400000000000000" pitchFamily="34" charset="-128"/>
              </a:rPr>
              <a:t>』, p.16. </a:t>
            </a:r>
            <a:r>
              <a:rPr lang="en-US" altLang="ja-JP" sz="1200">
                <a:latin typeface="BIZ UDPGothic" panose="020B0400000000000000" pitchFamily="34" charset="-128"/>
                <a:ea typeface="BIZ UDPGothic" panose="020B0400000000000000" pitchFamily="34" charset="-128"/>
                <a:hlinkClick r:id="rId4"/>
              </a:rPr>
              <a:t>https://jpcoar.repo.nii.ac.jp/records/607</a:t>
            </a:r>
            <a:endParaRPr kumimoji="1" lang="en-US" altLang="ja-JP" sz="1200" kern="1200">
              <a:solidFill>
                <a:schemeClr val="tx1"/>
              </a:solidFill>
              <a:effectLst/>
              <a:cs typeface="+mn-cs"/>
            </a:endParaRPr>
          </a:p>
          <a:p>
            <a:endParaRPr kumimoji="1" lang="ja-JP" altLang="ja-JP" sz="1200" kern="1200">
              <a:solidFill>
                <a:schemeClr val="tx1"/>
              </a:solidFill>
              <a:effectLst/>
              <a:cs typeface="+mn-cs"/>
            </a:endParaRPr>
          </a:p>
          <a:p>
            <a:r>
              <a:rPr lang="en-US" altLang="ja-JP" sz="1200" u="none" strike="noStrike">
                <a:solidFill>
                  <a:srgbClr val="000000"/>
                </a:solidFill>
                <a:effectLst/>
              </a:rPr>
              <a:t>```</a:t>
            </a:r>
          </a:p>
        </p:txBody>
      </p:sp>
      <p:sp>
        <p:nvSpPr>
          <p:cNvPr id="4" name="スライド番号プレースホルダー 3"/>
          <p:cNvSpPr>
            <a:spLocks noGrp="1"/>
          </p:cNvSpPr>
          <p:nvPr>
            <p:ph type="sldNum" sz="quarter" idx="10"/>
          </p:nvPr>
        </p:nvSpPr>
        <p:spPr/>
        <p:txBody>
          <a:bodyPr/>
          <a:lstStyle/>
          <a:p>
            <a:fld id="{02A533E8-CEFB-4333-8701-ECD923891AD4}" type="slidenum">
              <a:rPr lang="ja-JP" altLang="en-US" smtClean="0">
                <a:solidFill>
                  <a:prstClr val="black"/>
                </a:solidFill>
              </a:rPr>
              <a:pPr/>
              <a:t>4</a:t>
            </a:fld>
            <a:endParaRPr lang="ja-JP" altLang="en-US">
              <a:solidFill>
                <a:prstClr val="black"/>
              </a:solidFill>
            </a:endParaRPr>
          </a:p>
        </p:txBody>
      </p:sp>
    </p:spTree>
    <p:extLst>
      <p:ext uri="{BB962C8B-B14F-4D97-AF65-F5344CB8AC3E}">
        <p14:creationId xmlns:p14="http://schemas.microsoft.com/office/powerpoint/2010/main" val="3704908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481263" y="1004888"/>
            <a:ext cx="4829175" cy="2716212"/>
          </a:xfrm>
        </p:spPr>
      </p:sp>
      <p:sp>
        <p:nvSpPr>
          <p:cNvPr id="3" name="ノート プレースホルダー 2"/>
          <p:cNvSpPr>
            <a:spLocks noGrp="1"/>
          </p:cNvSpPr>
          <p:nvPr>
            <p:ph type="body" idx="1"/>
          </p:nvPr>
        </p:nvSpPr>
        <p:spPr/>
        <p:txBody>
          <a:bodyPr/>
          <a:lstStyle/>
          <a:p>
            <a:r>
              <a:rPr kumimoji="1" lang="en-US" altLang="ja-JP" sz="1200"/>
              <a:t>Topic:</a:t>
            </a:r>
            <a:r>
              <a:rPr lang="ja-JP" altLang="en-US" sz="1200"/>
              <a:t>データ管理計画のライフサイクル</a:t>
            </a:r>
            <a:endParaRPr lang="en-US" altLang="ja-JP" sz="1200"/>
          </a:p>
          <a:p>
            <a:endParaRPr kumimoji="1" lang="en-US" altLang="ja-JP" sz="1200"/>
          </a:p>
          <a:p>
            <a:r>
              <a:rPr lang="en-US" altLang="ja-JP" sz="1200" u="none" strike="noStrike">
                <a:solidFill>
                  <a:srgbClr val="000000"/>
                </a:solidFill>
                <a:effectLst/>
              </a:rPr>
              <a:t>```text</a:t>
            </a:r>
            <a:endParaRPr kumimoji="1" lang="en-US" altLang="ja-JP" sz="1200"/>
          </a:p>
          <a:p>
            <a:r>
              <a:rPr kumimoji="1" lang="ja-JP" altLang="ja-JP" sz="1200" kern="1200">
                <a:solidFill>
                  <a:schemeClr val="tx1"/>
                </a:solidFill>
                <a:effectLst/>
                <a:cs typeface="+mn-cs"/>
              </a:rPr>
              <a:t>データ管理計画は、研究の初期段階で作成すれば終わり、という訳ではありません。</a:t>
            </a:r>
            <a:endParaRPr kumimoji="1" lang="en-US" altLang="ja-JP" sz="1200" kern="1200">
              <a:solidFill>
                <a:schemeClr val="tx1"/>
              </a:solidFill>
              <a:effectLst/>
              <a:cs typeface="+mn-cs"/>
            </a:endParaRPr>
          </a:p>
          <a:p>
            <a:r>
              <a:rPr lang="en-US" altLang="ja-JP">
                <a:effectLst/>
              </a:rPr>
              <a:t>[break:"0.5s"]</a:t>
            </a:r>
            <a:br>
              <a:rPr lang="en-US" altLang="ja-JP"/>
            </a:br>
            <a:r>
              <a:rPr kumimoji="1" lang="ja-JP" altLang="ja-JP" sz="1200" kern="1200">
                <a:solidFill>
                  <a:schemeClr val="tx1"/>
                </a:solidFill>
                <a:effectLst/>
                <a:cs typeface="+mn-cs"/>
              </a:rPr>
              <a:t>研究</a:t>
            </a:r>
            <a:r>
              <a:rPr kumimoji="1" lang="ja-JP" altLang="en-US" sz="1200" kern="1200">
                <a:solidFill>
                  <a:schemeClr val="tx1"/>
                </a:solidFill>
                <a:effectLst/>
                <a:cs typeface="+mn-cs"/>
              </a:rPr>
              <a:t>活動の </a:t>
            </a:r>
            <a:r>
              <a:rPr lang="en-US" altLang="ja-JP" sz="1200"/>
              <a:t>(</a:t>
            </a:r>
            <a:r>
              <a:rPr kumimoji="1" lang="ja-JP" altLang="en-US" sz="1200" kern="1200">
                <a:solidFill>
                  <a:schemeClr val="tx1"/>
                </a:solidFill>
                <a:effectLst/>
                <a:cs typeface="+mn-cs"/>
              </a:rPr>
              <a:t>最中</a:t>
            </a:r>
            <a:r>
              <a:rPr lang="en-US" altLang="ja-JP" sz="1200"/>
              <a:t>)[kana:"</a:t>
            </a:r>
            <a:r>
              <a:rPr lang="ja-JP" altLang="en-US" sz="1200"/>
              <a:t>サ</a:t>
            </a:r>
            <a:r>
              <a:rPr lang="en-US" altLang="ja-JP" sz="1200"/>
              <a:t>'</a:t>
            </a:r>
            <a:r>
              <a:rPr lang="ja-JP" altLang="en-US" sz="1200"/>
              <a:t>ナカ</a:t>
            </a:r>
            <a:r>
              <a:rPr lang="en-US" altLang="ja-JP" sz="1200"/>
              <a:t>"]</a:t>
            </a:r>
            <a:r>
              <a:rPr kumimoji="1" lang="ja-JP" altLang="ja-JP" sz="1200" kern="1200">
                <a:solidFill>
                  <a:schemeClr val="tx1"/>
                </a:solidFill>
                <a:effectLst/>
                <a:cs typeface="+mn-cs"/>
              </a:rPr>
              <a:t>にも、必要に応じて計画の修正を行うことが必要です。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絶えず計画の更新を行うことで、その計画はより実践的で</a:t>
            </a:r>
            <a:r>
              <a:rPr kumimoji="1" lang="ja-JP" altLang="en-US" sz="1200" kern="1200">
                <a:solidFill>
                  <a:schemeClr val="tx1"/>
                </a:solidFill>
                <a:effectLst/>
                <a:cs typeface="+mn-cs"/>
              </a:rPr>
              <a:t>、</a:t>
            </a:r>
            <a:r>
              <a:rPr kumimoji="1" lang="ja-JP" altLang="ja-JP" sz="1200" kern="1200">
                <a:solidFill>
                  <a:schemeClr val="tx1"/>
                </a:solidFill>
                <a:effectLst/>
                <a:cs typeface="+mn-cs"/>
              </a:rPr>
              <a:t>有効性のあるもの</a:t>
            </a:r>
            <a:r>
              <a:rPr kumimoji="1" lang="ja-JP" altLang="en-US" sz="1200" kern="1200">
                <a:solidFill>
                  <a:schemeClr val="tx1"/>
                </a:solidFill>
                <a:effectLst/>
                <a:cs typeface="+mn-cs"/>
              </a:rPr>
              <a:t>になります</a:t>
            </a:r>
            <a:r>
              <a:rPr kumimoji="1" lang="ja-JP" altLang="ja-JP" sz="1200" kern="1200">
                <a:solidFill>
                  <a:schemeClr val="tx1"/>
                </a:solidFill>
                <a:effectLst/>
                <a:cs typeface="+mn-cs"/>
              </a:rPr>
              <a:t>。</a:t>
            </a:r>
            <a:endParaRPr kumimoji="1" lang="en-US" altLang="ja-JP" sz="1200" kern="1200">
              <a:solidFill>
                <a:schemeClr val="tx1"/>
              </a:solidFill>
              <a:effectLst/>
              <a:cs typeface="+mn-cs"/>
            </a:endParaRPr>
          </a:p>
          <a:p>
            <a:r>
              <a:rPr lang="en-US" altLang="ja-JP">
                <a:effectLst/>
              </a:rPr>
              <a:t>[break:"0.5s"]</a:t>
            </a:r>
            <a:br>
              <a:rPr lang="en-US" altLang="ja-JP"/>
            </a:br>
            <a:r>
              <a:rPr kumimoji="1" lang="ja-JP" altLang="ja-JP" sz="1200" kern="1200">
                <a:solidFill>
                  <a:schemeClr val="tx1"/>
                </a:solidFill>
                <a:effectLst/>
                <a:cs typeface="+mn-cs"/>
              </a:rPr>
              <a:t>また、研究終了後は、計画の達成状況について</a:t>
            </a:r>
            <a:r>
              <a:rPr kumimoji="1" lang="ja-JP" altLang="en-US" sz="1200" kern="1200">
                <a:solidFill>
                  <a:schemeClr val="tx1"/>
                </a:solidFill>
                <a:effectLst/>
                <a:cs typeface="+mn-cs"/>
              </a:rPr>
              <a:t>、</a:t>
            </a:r>
            <a:r>
              <a:rPr kumimoji="1" lang="ja-JP" altLang="ja-JP" sz="1200" kern="1200">
                <a:solidFill>
                  <a:schemeClr val="tx1"/>
                </a:solidFill>
                <a:effectLst/>
                <a:cs typeface="+mn-cs"/>
              </a:rPr>
              <a:t>検証を行うことが大切です。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研究データ管理の支援者には、研究のプロセスに沿って、研究者が計画の更新を</a:t>
            </a:r>
            <a:r>
              <a:rPr kumimoji="1" lang="ja-JP" altLang="en-US" sz="1200" kern="1200">
                <a:solidFill>
                  <a:schemeClr val="tx1"/>
                </a:solidFill>
                <a:effectLst/>
                <a:cs typeface="+mn-cs"/>
              </a:rPr>
              <a:t>、</a:t>
            </a:r>
            <a:r>
              <a:rPr kumimoji="1" lang="ja-JP" altLang="ja-JP" sz="1200" kern="1200">
                <a:solidFill>
                  <a:schemeClr val="tx1"/>
                </a:solidFill>
                <a:effectLst/>
                <a:cs typeface="+mn-cs"/>
              </a:rPr>
              <a:t>スムーズに行えるよう</a:t>
            </a:r>
            <a:r>
              <a:rPr kumimoji="1" lang="ja-JP" altLang="en-US" sz="1200" kern="1200">
                <a:solidFill>
                  <a:schemeClr val="tx1"/>
                </a:solidFill>
                <a:effectLst/>
                <a:cs typeface="+mn-cs"/>
              </a:rPr>
              <a:t>、</a:t>
            </a:r>
            <a:r>
              <a:rPr kumimoji="1" lang="ja-JP" altLang="ja-JP" sz="1200" kern="1200">
                <a:solidFill>
                  <a:schemeClr val="tx1"/>
                </a:solidFill>
                <a:effectLst/>
                <a:cs typeface="+mn-cs"/>
              </a:rPr>
              <a:t>支援をしていくことが求められます。</a:t>
            </a:r>
          </a:p>
          <a:p>
            <a:r>
              <a:rPr lang="en-US" altLang="ja-JP" sz="1200" u="none" strike="noStrike">
                <a:solidFill>
                  <a:srgbClr val="000000"/>
                </a:solidFill>
                <a:effectLst/>
              </a:rPr>
              <a:t>```</a:t>
            </a:r>
          </a:p>
          <a:p>
            <a:endParaRPr kumimoji="1" lang="en-US" altLang="ja-JP" sz="1200" u="none" strike="noStrike">
              <a:solidFill>
                <a:srgbClr val="000000"/>
              </a:solidFill>
              <a:effectLst/>
            </a:endParaRPr>
          </a:p>
          <a:p>
            <a:r>
              <a:rPr lang="en-US" altLang="ja-JP" sz="1200" u="none" strike="noStrike">
                <a:solidFill>
                  <a:srgbClr val="000000"/>
                </a:solidFill>
                <a:effectLst/>
              </a:rPr>
              <a:t>```description</a:t>
            </a:r>
          </a:p>
          <a:p>
            <a:r>
              <a:rPr kumimoji="1" lang="ja-JP" altLang="ja-JP" sz="1200" kern="1200">
                <a:solidFill>
                  <a:schemeClr val="tx1"/>
                </a:solidFill>
                <a:effectLst/>
                <a:cs typeface="+mn-cs"/>
              </a:rPr>
              <a:t>データ管理計画は、研究の初期段階で作成すれば終わり、という訳ではありません。</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研究をしている最中（さなか）にも、必要に応じて計画の修正を行うことが必要です。絶えず計画の更新を行うことで、その計画はより実践的で有効性のあるもの</a:t>
            </a:r>
            <a:r>
              <a:rPr kumimoji="1" lang="ja-JP" altLang="en-US" sz="1200" kern="1200">
                <a:solidFill>
                  <a:schemeClr val="tx1"/>
                </a:solidFill>
                <a:effectLst/>
                <a:cs typeface="+mn-cs"/>
              </a:rPr>
              <a:t>になります</a:t>
            </a:r>
            <a:r>
              <a:rPr kumimoji="1" lang="ja-JP" altLang="ja-JP" sz="1200" kern="1200">
                <a:solidFill>
                  <a:schemeClr val="tx1"/>
                </a:solidFill>
                <a:effectLst/>
                <a:cs typeface="+mn-cs"/>
              </a:rPr>
              <a:t>。</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また、研究終了後は、計画の達成状況について検証を行うことが大切です。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研究データ管理の支援者には、研究のプロセスに沿って、研究者が計画の更新をスムーズに行えるよう支援をしていくことが求められます。</a:t>
            </a:r>
            <a:endParaRPr kumimoji="1" lang="en-US" altLang="ja-JP" sz="1200" kern="1200">
              <a:solidFill>
                <a:schemeClr val="tx1"/>
              </a:solidFill>
              <a:effectLst/>
              <a:cs typeface="+mn-cs"/>
            </a:endParaRPr>
          </a:p>
          <a:p>
            <a:endParaRPr kumimoji="1" lang="en-US" altLang="ja-JP" sz="1200" kern="1200">
              <a:solidFill>
                <a:schemeClr val="tx1"/>
              </a:solidFill>
              <a:effectLst/>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吉田幸苗</a:t>
            </a:r>
            <a:r>
              <a:rPr lang="en-US" altLang="ja-JP" sz="1200">
                <a:latin typeface="BIZ UDPGothic" panose="020B0400000000000000" pitchFamily="34" charset="-128"/>
                <a:ea typeface="BIZ UDPGothic" panose="020B0400000000000000" pitchFamily="34" charset="-128"/>
              </a:rPr>
              <a:t>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2021, 2, 10</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3</a:t>
            </a:r>
            <a:r>
              <a:rPr lang="ja-JP" altLang="en-US" sz="1200">
                <a:latin typeface="BIZ UDPGothic" panose="020B0400000000000000" pitchFamily="34" charset="-128"/>
                <a:ea typeface="BIZ UDPGothic" panose="020B0400000000000000" pitchFamily="34" charset="-128"/>
              </a:rPr>
              <a:t>章</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2</a:t>
            </a:r>
            <a:r>
              <a:rPr lang="ja-JP" altLang="en-US" sz="1200">
                <a:latin typeface="BIZ UDPGothic" panose="020B0400000000000000" pitchFamily="34" charset="-128"/>
                <a:ea typeface="BIZ UDPGothic" panose="020B0400000000000000" pitchFamily="34" charset="-128"/>
              </a:rPr>
              <a:t>版」</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教材「研究データ管理サービスの設計と実践」</a:t>
            </a:r>
            <a:r>
              <a:rPr lang="en-US" altLang="ja-JP" sz="1200">
                <a:latin typeface="BIZ UDPGothic" panose="020B0400000000000000" pitchFamily="34" charset="-128"/>
                <a:ea typeface="BIZ UDPGothic" panose="020B0400000000000000" pitchFamily="34" charset="-128"/>
              </a:rPr>
              <a:t>』, p.31. </a:t>
            </a:r>
            <a:r>
              <a:rPr lang="en-US" altLang="ja-JP" sz="1200">
                <a:latin typeface="BIZ UDPGothic" panose="020B0400000000000000" pitchFamily="34" charset="-128"/>
                <a:ea typeface="BIZ UDPGothic" panose="020B0400000000000000" pitchFamily="34" charset="-128"/>
                <a:hlinkClick r:id="rId3"/>
              </a:rPr>
              <a:t>https://jpcoar.repo.nii.ac.jp/records/607</a:t>
            </a:r>
            <a:endParaRPr lang="ja-JP" altLang="en-US" sz="1200">
              <a:latin typeface="BIZ UDPGothic" panose="020B0400000000000000" pitchFamily="34" charset="-128"/>
              <a:ea typeface="BIZ UDPGothic" panose="020B0400000000000000" pitchFamily="34" charset="-128"/>
            </a:endParaRPr>
          </a:p>
          <a:p>
            <a:endParaRPr kumimoji="1" lang="ja-JP" altLang="ja-JP" sz="1200" kern="1200">
              <a:solidFill>
                <a:schemeClr val="tx1"/>
              </a:solidFill>
              <a:effectLst/>
              <a:cs typeface="+mn-cs"/>
            </a:endParaRPr>
          </a:p>
          <a:p>
            <a:r>
              <a:rPr lang="en-US" altLang="ja-JP" sz="1200" u="none" strike="noStrike">
                <a:solidFill>
                  <a:srgbClr val="000000"/>
                </a:solidFill>
                <a:effectLst/>
              </a:rPr>
              <a:t>```</a:t>
            </a:r>
          </a:p>
        </p:txBody>
      </p:sp>
      <p:sp>
        <p:nvSpPr>
          <p:cNvPr id="4" name="スライド番号プレースホルダー 3"/>
          <p:cNvSpPr>
            <a:spLocks noGrp="1"/>
          </p:cNvSpPr>
          <p:nvPr>
            <p:ph type="sldNum" sz="quarter" idx="10"/>
          </p:nvPr>
        </p:nvSpPr>
        <p:spPr/>
        <p:txBody>
          <a:bodyPr/>
          <a:lstStyle/>
          <a:p>
            <a:fld id="{54D2E09C-3C41-49CE-8FFB-B55B3F4AAB7D}" type="slidenum">
              <a:rPr lang="ja-JP" altLang="en-US" smtClean="0">
                <a:solidFill>
                  <a:prstClr val="black"/>
                </a:solidFill>
              </a:rPr>
              <a:pPr/>
              <a:t>5</a:t>
            </a:fld>
            <a:endParaRPr lang="ja-JP" altLang="en-US">
              <a:solidFill>
                <a:prstClr val="black"/>
              </a:solidFill>
            </a:endParaRPr>
          </a:p>
        </p:txBody>
      </p:sp>
    </p:spTree>
    <p:extLst>
      <p:ext uri="{BB962C8B-B14F-4D97-AF65-F5344CB8AC3E}">
        <p14:creationId xmlns:p14="http://schemas.microsoft.com/office/powerpoint/2010/main" val="3059435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a:t>Topic:</a:t>
            </a:r>
            <a:r>
              <a:rPr lang="ja-JP" altLang="en-US" sz="900"/>
              <a:t>申請書類（</a:t>
            </a:r>
            <a:r>
              <a:rPr lang="en-US" altLang="ja-JP" sz="900"/>
              <a:t>DMP</a:t>
            </a:r>
            <a:r>
              <a:rPr lang="ja-JP" altLang="en-US" sz="900"/>
              <a:t>）の作成</a:t>
            </a:r>
            <a:endParaRPr lang="en-US" altLang="ja-JP" sz="900"/>
          </a:p>
          <a:p>
            <a:endParaRPr kumimoji="1" lang="en-US" altLang="ja-JP" sz="900"/>
          </a:p>
          <a:p>
            <a:r>
              <a:rPr lang="en-US" altLang="ja-JP" sz="900" u="none" strike="noStrike">
                <a:solidFill>
                  <a:srgbClr val="000000"/>
                </a:solidFill>
                <a:effectLst/>
              </a:rPr>
              <a:t>```text</a:t>
            </a:r>
            <a:endParaRPr kumimoji="1" lang="en-US" altLang="ja-JP" sz="900"/>
          </a:p>
          <a:p>
            <a:r>
              <a:rPr kumimoji="1" lang="ja-JP" altLang="en-US" baseline="0"/>
              <a:t>ここからは、</a:t>
            </a:r>
            <a:r>
              <a:rPr kumimoji="1" lang="en-US" altLang="ja-JP" baseline="0"/>
              <a:t>DMP(</a:t>
            </a:r>
            <a:r>
              <a:rPr kumimoji="1" lang="ja-JP" altLang="en-US" baseline="0"/>
              <a:t>作成</a:t>
            </a:r>
            <a:r>
              <a:rPr kumimoji="1" lang="en-US" altLang="ja-JP" baseline="0"/>
              <a:t>)</a:t>
            </a:r>
            <a:r>
              <a:rPr lang="en-US" altLang="ja-JP" b="0" i="0">
                <a:solidFill>
                  <a:srgbClr val="333333"/>
                </a:solidFill>
                <a:effectLst/>
                <a:latin typeface="Meiryo UI" panose="020B0604030504040204" pitchFamily="50" charset="-128"/>
                <a:ea typeface="Meiryo UI" panose="020B0604030504040204" pitchFamily="50" charset="-128"/>
              </a:rPr>
              <a:t>[kana:"</a:t>
            </a:r>
            <a:r>
              <a:rPr lang="ja-JP" altLang="en-US" b="0" i="0">
                <a:solidFill>
                  <a:srgbClr val="333333"/>
                </a:solidFill>
                <a:effectLst/>
                <a:latin typeface="Meiryo UI" panose="020B0604030504040204" pitchFamily="50" charset="-128"/>
                <a:ea typeface="Meiryo UI" panose="020B0604030504040204" pitchFamily="50" charset="-128"/>
              </a:rPr>
              <a:t>サク</a:t>
            </a:r>
            <a:r>
              <a:rPr lang="en-US" altLang="ja-JP" b="0" i="0">
                <a:solidFill>
                  <a:srgbClr val="333333"/>
                </a:solidFill>
                <a:effectLst/>
                <a:latin typeface="Meiryo UI" panose="020B0604030504040204" pitchFamily="50" charset="-128"/>
                <a:ea typeface="Meiryo UI" panose="020B0604030504040204" pitchFamily="50" charset="-128"/>
              </a:rPr>
              <a:t>' </a:t>
            </a:r>
            <a:r>
              <a:rPr lang="ja-JP" altLang="en-US" b="0" i="0">
                <a:solidFill>
                  <a:srgbClr val="333333"/>
                </a:solidFill>
                <a:effectLst/>
                <a:latin typeface="Meiryo UI" panose="020B0604030504040204" pitchFamily="50" charset="-128"/>
                <a:ea typeface="Meiryo UI" panose="020B0604030504040204" pitchFamily="50" charset="-128"/>
              </a:rPr>
              <a:t>セー</a:t>
            </a:r>
            <a:r>
              <a:rPr lang="en-US" altLang="ja-JP" b="0" i="0">
                <a:solidFill>
                  <a:srgbClr val="333333"/>
                </a:solidFill>
                <a:effectLst/>
                <a:latin typeface="Meiryo UI" panose="020B0604030504040204" pitchFamily="50" charset="-128"/>
                <a:ea typeface="Meiryo UI" panose="020B0604030504040204" pitchFamily="50" charset="-128"/>
              </a:rPr>
              <a:t>"]</a:t>
            </a:r>
            <a:r>
              <a:rPr kumimoji="1" lang="ja-JP" altLang="en-US" baseline="0"/>
              <a:t>のおおまかな流れを見ていきます。</a:t>
            </a:r>
            <a:endParaRPr kumimoji="1" lang="en-US" altLang="ja-JP" baseline="0"/>
          </a:p>
          <a:p>
            <a:r>
              <a:rPr lang="en-US" altLang="ja-JP">
                <a:effectLst/>
              </a:rPr>
              <a:t> [break:"1.0s"]</a:t>
            </a:r>
            <a:br>
              <a:rPr lang="en-US" altLang="ja-JP"/>
            </a:br>
            <a:r>
              <a:rPr kumimoji="1" lang="en-US" altLang="ja-JP" baseline="0"/>
              <a:t>DMP</a:t>
            </a:r>
            <a:r>
              <a:rPr kumimoji="1" lang="ja-JP" altLang="en-US" baseline="0"/>
              <a:t>の形式や、求められる内容は、一律ではなく、さまざまです。</a:t>
            </a:r>
            <a:endParaRPr kumimoji="1" lang="en-US" altLang="ja-JP" baseline="0"/>
          </a:p>
          <a:p>
            <a:r>
              <a:rPr kumimoji="1" lang="ja-JP" altLang="en-US" baseline="0"/>
              <a:t>それぞれの要求を、正確に確認する必要があります。</a:t>
            </a:r>
            <a:endParaRPr kumimoji="1" lang="en-US" altLang="ja-JP" baseline="0"/>
          </a:p>
          <a:p>
            <a:r>
              <a:rPr lang="en-US" altLang="ja-JP">
                <a:effectLst/>
              </a:rPr>
              <a:t> [break:"0.5s"]</a:t>
            </a:r>
            <a:endParaRPr kumimoji="1" lang="en-US" altLang="ja-JP" baseline="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aseline="0"/>
              <a:t>研究助成機関から提出を求められて、</a:t>
            </a:r>
            <a:r>
              <a:rPr kumimoji="1" lang="en-US" altLang="ja-JP" baseline="0"/>
              <a:t>DMP</a:t>
            </a:r>
            <a:r>
              <a:rPr kumimoji="1" lang="ja-JP" altLang="en-US" baseline="0"/>
              <a:t>を作成する場合は、申請先が定めるデータポリシー、申請要項、 各種の様式等を、漏れなく、よく確認する必要があります。</a:t>
            </a:r>
            <a:endParaRPr kumimoji="1" lang="en-US" altLang="ja-JP"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a:effectLst/>
              </a:rPr>
              <a:t> [break:"0.5s"]</a:t>
            </a:r>
            <a:br>
              <a:rPr lang="en-US" altLang="ja-JP"/>
            </a:br>
            <a:r>
              <a:rPr kumimoji="1" lang="ja-JP" altLang="en-US" baseline="0"/>
              <a:t>スライドでは例として、「</a:t>
            </a:r>
            <a:r>
              <a:rPr kumimoji="1" lang="en-US" altLang="ja-JP" baseline="0"/>
              <a:t>CREST</a:t>
            </a:r>
            <a:r>
              <a:rPr kumimoji="1" lang="ja-JP" altLang="en-US" baseline="0"/>
              <a:t>ガイド（研究者向けハンドブック）」を挙げています。</a:t>
            </a:r>
            <a:endParaRPr kumimoji="1" lang="en-US" altLang="ja-JP" baseline="0"/>
          </a:p>
          <a:p>
            <a:r>
              <a:rPr lang="en-US" altLang="ja-JP" sz="900" u="none" strike="noStrike">
                <a:solidFill>
                  <a:srgbClr val="000000"/>
                </a:solidFill>
                <a:effectLst/>
              </a:rPr>
              <a:t>```</a:t>
            </a:r>
          </a:p>
          <a:p>
            <a:endParaRPr lang="en-US" altLang="ja-JP" sz="900" u="none" strike="noStrike">
              <a:solidFill>
                <a:srgbClr val="000000"/>
              </a:solidFill>
              <a:effectLst/>
            </a:endParaRPr>
          </a:p>
          <a:p>
            <a:r>
              <a:rPr lang="en-US" altLang="ja-JP" sz="900" u="none" strike="noStrike">
                <a:solidFill>
                  <a:srgbClr val="000000"/>
                </a:solidFill>
                <a:effectLst/>
              </a:rPr>
              <a:t>```description</a:t>
            </a:r>
          </a:p>
          <a:p>
            <a:r>
              <a:rPr kumimoji="1" lang="ja-JP" altLang="en-US" baseline="0"/>
              <a:t>ここからは、</a:t>
            </a:r>
            <a:r>
              <a:rPr kumimoji="1" lang="en-US" altLang="ja-JP" baseline="0"/>
              <a:t>DMP</a:t>
            </a:r>
            <a:r>
              <a:rPr kumimoji="1" lang="ja-JP" altLang="en-US" baseline="0"/>
              <a:t>作成のおおまかな流れを見ていきます。</a:t>
            </a:r>
            <a:endParaRPr kumimoji="1" lang="en-US" altLang="ja-JP" baseline="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baseline="0"/>
              <a:t>DMP</a:t>
            </a:r>
            <a:r>
              <a:rPr kumimoji="1" lang="ja-JP" altLang="en-US" baseline="0"/>
              <a:t>の形式や求められる内容は一律ではなくさまざまです。それぞれの要求を正確に確認する必要があります。</a:t>
            </a:r>
            <a:endParaRPr kumimoji="1" lang="en-US" altLang="ja-JP" baseline="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aseline="0"/>
              <a:t>研究助成機関から提出を求められて</a:t>
            </a:r>
            <a:r>
              <a:rPr kumimoji="1" lang="en-US" altLang="ja-JP" baseline="0"/>
              <a:t>DMP</a:t>
            </a:r>
            <a:r>
              <a:rPr kumimoji="1" lang="ja-JP" altLang="en-US" baseline="0"/>
              <a:t>を策定する場合は、申請先が定めるデータポリシー、申請要項、各種様式等を漏れなくよく確認する必要があります。</a:t>
            </a:r>
            <a:endParaRPr kumimoji="1" lang="en-US" altLang="ja-JP" baseline="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aseline="0"/>
              <a:t>スライドでは例として、「</a:t>
            </a:r>
            <a:r>
              <a:rPr kumimoji="1" lang="en-US" altLang="ja-JP" baseline="0"/>
              <a:t>CREST</a:t>
            </a:r>
            <a:r>
              <a:rPr kumimoji="1" lang="ja-JP" altLang="en-US" baseline="0"/>
              <a:t>ガイド（研究者向けハンドブック）」を挙げています。</a:t>
            </a:r>
            <a:endParaRPr kumimoji="1" lang="en-US" altLang="ja-JP" baseline="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baseline="0"/>
          </a:p>
          <a:p>
            <a:pPr marL="171450" indent="-171450">
              <a:buFont typeface="Arial" panose="020B0604020202020204" pitchFamily="34" charset="0"/>
              <a:buChar char="•"/>
            </a:pPr>
            <a:r>
              <a:rPr lang="ja-JP" altLang="en-US" sz="1600">
                <a:latin typeface="BIZ UDPGothic" panose="020B0400000000000000" pitchFamily="34" charset="-128"/>
                <a:ea typeface="BIZ UDPGothic" panose="020B0400000000000000" pitchFamily="34" charset="-128"/>
              </a:rPr>
              <a:t>科学技術振興機構（</a:t>
            </a:r>
            <a:r>
              <a:rPr lang="en-US" altLang="ja-JP" sz="1600">
                <a:latin typeface="BIZ UDPGothic" panose="020B0400000000000000" pitchFamily="34" charset="-128"/>
                <a:ea typeface="BIZ UDPGothic" panose="020B0400000000000000" pitchFamily="34" charset="-128"/>
              </a:rPr>
              <a:t>2022, 4, 1</a:t>
            </a:r>
            <a:r>
              <a:rPr lang="ja-JP" altLang="en-US" sz="1600">
                <a:latin typeface="BIZ UDPGothic" panose="020B0400000000000000" pitchFamily="34" charset="-128"/>
                <a:ea typeface="BIZ UDPGothic" panose="020B0400000000000000" pitchFamily="34" charset="-128"/>
              </a:rPr>
              <a:t>）「オープンサイエンス促進に向けた研究成果の取扱いに関する </a:t>
            </a:r>
            <a:r>
              <a:rPr lang="en-US" altLang="ja-JP" sz="1600">
                <a:latin typeface="BIZ UDPGothic" panose="020B0400000000000000" pitchFamily="34" charset="-128"/>
                <a:ea typeface="BIZ UDPGothic" panose="020B0400000000000000" pitchFamily="34" charset="-128"/>
              </a:rPr>
              <a:t>JST </a:t>
            </a:r>
            <a:r>
              <a:rPr lang="ja-JP" altLang="en-US" sz="1600">
                <a:latin typeface="BIZ UDPGothic" panose="020B0400000000000000" pitchFamily="34" charset="-128"/>
                <a:ea typeface="BIZ UDPGothic" panose="020B0400000000000000" pitchFamily="34" charset="-128"/>
              </a:rPr>
              <a:t>の基本方針」</a:t>
            </a:r>
            <a:r>
              <a:rPr lang="en-US" altLang="ja-JP" sz="1200">
                <a:latin typeface="BIZ UDPGothic" panose="020B0400000000000000" pitchFamily="34" charset="-128"/>
                <a:ea typeface="BIZ UDPGothic" panose="020B0400000000000000" pitchFamily="34" charset="-128"/>
                <a:hlinkClick r:id="rId3"/>
              </a:rPr>
              <a:t>https://www.jst.go.jp/pr/intro/openscience/policy_openscience_r4.pdf</a:t>
            </a:r>
            <a:endParaRPr lang="en-US" altLang="ja-JP" sz="12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600">
                <a:latin typeface="BIZ UDPGothic" panose="020B0400000000000000" pitchFamily="34" charset="-128"/>
                <a:ea typeface="BIZ UDPGothic" panose="020B0400000000000000" pitchFamily="34" charset="-128"/>
              </a:rPr>
              <a:t>––––––</a:t>
            </a:r>
            <a:r>
              <a:rPr lang="ja-JP" altLang="en-US" sz="1600">
                <a:latin typeface="BIZ UDPGothic" panose="020B0400000000000000" pitchFamily="34" charset="-128"/>
                <a:ea typeface="BIZ UDPGothic" panose="020B0400000000000000" pitchFamily="34" charset="-128"/>
              </a:rPr>
              <a:t>（</a:t>
            </a:r>
            <a:r>
              <a:rPr lang="en-US" altLang="ja-JP" sz="1600">
                <a:latin typeface="BIZ UDPGothic" panose="020B0400000000000000" pitchFamily="34" charset="-128"/>
                <a:ea typeface="BIZ UDPGothic" panose="020B0400000000000000" pitchFamily="34" charset="-128"/>
              </a:rPr>
              <a:t>2023, 8, 1</a:t>
            </a:r>
            <a:r>
              <a:rPr lang="ja-JP" altLang="en-US" sz="1600">
                <a:latin typeface="BIZ UDPGothic" panose="020B0400000000000000" pitchFamily="34" charset="-128"/>
                <a:ea typeface="BIZ UDPGothic" panose="020B0400000000000000" pitchFamily="34" charset="-128"/>
              </a:rPr>
              <a:t>）「オープンサイエンス促進に向けた研究成果の取扱いに関する </a:t>
            </a:r>
            <a:r>
              <a:rPr lang="en-US" altLang="ja-JP" sz="1600">
                <a:latin typeface="BIZ UDPGothic" panose="020B0400000000000000" pitchFamily="34" charset="-128"/>
                <a:ea typeface="BIZ UDPGothic" panose="020B0400000000000000" pitchFamily="34" charset="-128"/>
              </a:rPr>
              <a:t>JST </a:t>
            </a:r>
            <a:r>
              <a:rPr lang="ja-JP" altLang="en-US" sz="1600">
                <a:latin typeface="BIZ UDPGothic" panose="020B0400000000000000" pitchFamily="34" charset="-128"/>
                <a:ea typeface="BIZ UDPGothic" panose="020B0400000000000000" pitchFamily="34" charset="-128"/>
              </a:rPr>
              <a:t>の基本方針ガイドライン」</a:t>
            </a:r>
            <a:r>
              <a:rPr lang="en-US" altLang="ja-JP" sz="1200">
                <a:latin typeface="BIZ UDPGothic" panose="020B0400000000000000" pitchFamily="34" charset="-128"/>
                <a:ea typeface="BIZ UDPGothic" panose="020B0400000000000000" pitchFamily="34" charset="-128"/>
                <a:hlinkClick r:id="rId4"/>
              </a:rPr>
              <a:t>https://www.jst.go.jp/pr/intro/openscience/guideline_openscience_r4.pdf</a:t>
            </a:r>
            <a:endParaRPr lang="ja-JP" altLang="en-US" sz="1200">
              <a:latin typeface="BIZ UDPGothic" panose="020B0400000000000000" pitchFamily="34" charset="-128"/>
              <a:ea typeface="BIZ UDPGothic"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baseline="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baseline="0"/>
          </a:p>
          <a:p>
            <a:r>
              <a:rPr lang="en-US" altLang="ja-JP" sz="900" u="none" strike="noStrike">
                <a:solidFill>
                  <a:srgbClr val="000000"/>
                </a:solidFill>
                <a:effectLst/>
              </a:rPr>
              <a:t>```</a:t>
            </a:r>
            <a:endParaRPr kumimoji="1" lang="en-US" altLang="ja-JP" baseline="0"/>
          </a:p>
          <a:p>
            <a:endParaRPr kumimoji="1" lang="ja-JP" altLang="en-US" baseline="0"/>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6</a:t>
            </a:fld>
            <a:endParaRPr kumimoji="1" lang="ja-JP" altLang="en-US"/>
          </a:p>
        </p:txBody>
      </p:sp>
    </p:spTree>
    <p:extLst>
      <p:ext uri="{BB962C8B-B14F-4D97-AF65-F5344CB8AC3E}">
        <p14:creationId xmlns:p14="http://schemas.microsoft.com/office/powerpoint/2010/main" val="4128888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900" dirty="0" err="1"/>
              <a:t>Topic:</a:t>
            </a:r>
            <a:r>
              <a:rPr lang="en-US" altLang="ja-JP" dirty="0" err="1"/>
              <a:t>DMP</a:t>
            </a:r>
            <a:r>
              <a:rPr lang="ja-JP" altLang="en-US" dirty="0"/>
              <a:t>に求められる情報</a:t>
            </a:r>
            <a:endParaRPr lang="en-US" altLang="ja-JP" dirty="0"/>
          </a:p>
          <a:p>
            <a:endParaRPr kumimoji="1" lang="en-US" altLang="ja-JP" sz="900" dirty="0"/>
          </a:p>
          <a:p>
            <a:r>
              <a:rPr lang="en-US" altLang="ja-JP" sz="900" u="none" strike="noStrike" dirty="0">
                <a:solidFill>
                  <a:srgbClr val="000000"/>
                </a:solidFill>
                <a:effectLst/>
              </a:rPr>
              <a:t>```text</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dirty="0"/>
              <a:t>DMP</a:t>
            </a:r>
            <a:r>
              <a:rPr lang="ja-JP" altLang="en-US" dirty="0"/>
              <a:t>に求められる情報についてです。</a:t>
            </a:r>
            <a:endParaRPr lang="en-US" altLang="ja-JP"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dirty="0"/>
              <a:t>[break:"1.0s"]</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dirty="0"/>
              <a:t>DMP</a:t>
            </a:r>
            <a:r>
              <a:rPr lang="ja-JP" altLang="en-US" dirty="0"/>
              <a:t>で求められる情報には、多くの</a:t>
            </a:r>
            <a:r>
              <a:rPr kumimoji="1" lang="ja-JP" altLang="en-US" baseline="0" dirty="0"/>
              <a:t>研究助成機関で共通する</a:t>
            </a:r>
            <a:r>
              <a:rPr lang="ja-JP" altLang="en-US" sz="900" dirty="0"/>
              <a:t>項目と、</a:t>
            </a:r>
            <a:r>
              <a:rPr kumimoji="1" lang="ja-JP" altLang="en-US" baseline="0" dirty="0"/>
              <a:t>研究助成機関により異なる項目があります。</a:t>
            </a:r>
            <a:endParaRPr kumimoji="1" lang="en-US" altLang="ja-JP" baseline="0"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dirty="0"/>
              <a:t>[break:"1.0s"]</a:t>
            </a:r>
          </a:p>
          <a:p>
            <a:r>
              <a:rPr lang="ja-JP" altLang="en-US" sz="1100" dirty="0"/>
              <a:t>多くの研究助成機関で共通する項目は、「一般的な項目」、として、内閣府の、「国際的ドーコーを踏まえた、オープンサイエンスの推進に関する検討会」に拠る、ワーキンググループ報告書の中で示されています。</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[break:"1s"]</a:t>
            </a:r>
            <a:endParaRPr kumimoji="1" lang="en-US" altLang="ja-JP" dirty="0"/>
          </a:p>
          <a:p>
            <a:r>
              <a:rPr lang="en-US" altLang="ja-JP" sz="900" u="none" strike="noStrike" dirty="0">
                <a:solidFill>
                  <a:srgbClr val="000000"/>
                </a:solidFill>
                <a:effectLst/>
              </a:rPr>
              <a:t>```</a:t>
            </a:r>
          </a:p>
          <a:p>
            <a:endParaRPr kumimoji="1" lang="en-US" altLang="ja-JP" sz="900" u="none" strike="noStrike" dirty="0">
              <a:solidFill>
                <a:srgbClr val="000000"/>
              </a:solidFill>
              <a:effectLst/>
            </a:endParaRPr>
          </a:p>
          <a:p>
            <a:r>
              <a:rPr lang="en-US" altLang="ja-JP" sz="900" u="none" strike="noStrike" dirty="0">
                <a:solidFill>
                  <a:srgbClr val="000000"/>
                </a:solidFill>
                <a:effectLst/>
              </a:rPr>
              <a:t>```description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dirty="0"/>
              <a:t>DMP</a:t>
            </a:r>
            <a:r>
              <a:rPr lang="ja-JP" altLang="en-US" dirty="0"/>
              <a:t>で求められる情報には、多くの</a:t>
            </a:r>
            <a:r>
              <a:rPr kumimoji="1" lang="ja-JP" altLang="en-US" baseline="0" dirty="0"/>
              <a:t>研究助成機関で共通する</a:t>
            </a:r>
            <a:r>
              <a:rPr lang="ja-JP" altLang="en-US" sz="900" dirty="0"/>
              <a:t>項目と、</a:t>
            </a:r>
            <a:r>
              <a:rPr lang="en-US" altLang="ja-JP" sz="900" dirty="0"/>
              <a:t>DMP</a:t>
            </a:r>
            <a:r>
              <a:rPr lang="ja-JP" altLang="en-US" sz="900" dirty="0"/>
              <a:t>を要求する</a:t>
            </a:r>
            <a:r>
              <a:rPr kumimoji="1" lang="ja-JP" altLang="en-US" baseline="0" dirty="0"/>
              <a:t>研究助成機関により異なる項目とがあります。</a:t>
            </a:r>
            <a:endParaRPr kumimoji="1" lang="en-US" altLang="ja-JP" baseline="0"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900" baseline="0" dirty="0"/>
              <a:t>科研費、</a:t>
            </a:r>
            <a:r>
              <a:rPr kumimoji="1" lang="en-US" altLang="ja-JP" sz="900" baseline="0" dirty="0"/>
              <a:t>AMED</a:t>
            </a:r>
            <a:r>
              <a:rPr kumimoji="1" lang="ja-JP" altLang="en-US" sz="900" baseline="0" dirty="0"/>
              <a:t>、</a:t>
            </a:r>
            <a:r>
              <a:rPr kumimoji="1" lang="en-US" altLang="ja-JP" sz="900" baseline="0" dirty="0"/>
              <a:t>NEDO</a:t>
            </a:r>
            <a:r>
              <a:rPr kumimoji="1" lang="ja-JP" altLang="en-US" sz="900" baseline="0" dirty="0"/>
              <a:t>、その他の様式について、</a:t>
            </a:r>
            <a:r>
              <a:rPr kumimoji="1" lang="en-US" altLang="ja-JP" sz="900" baseline="0" dirty="0"/>
              <a:t>CLE</a:t>
            </a:r>
            <a:r>
              <a:rPr kumimoji="1" lang="ja-JP" altLang="en-US" sz="900" baseline="0" dirty="0"/>
              <a:t>の「</a:t>
            </a:r>
            <a:r>
              <a:rPr lang="ja-JP" altLang="en-US" dirty="0">
                <a:solidFill>
                  <a:srgbClr val="000000"/>
                </a:solidFill>
                <a:effectLst/>
              </a:rPr>
              <a:t>資料・関連リンク</a:t>
            </a:r>
            <a:r>
              <a:rPr lang="ja-JP" altLang="en-US" sz="900" dirty="0">
                <a:solidFill>
                  <a:srgbClr val="000000"/>
                </a:solidFill>
                <a:effectLst/>
              </a:rPr>
              <a:t>」にリンク先を記載した</a:t>
            </a:r>
            <a:r>
              <a:rPr lang="en-US" altLang="ja-JP" sz="900" dirty="0">
                <a:solidFill>
                  <a:srgbClr val="000000"/>
                </a:solidFill>
                <a:effectLst/>
              </a:rPr>
              <a:t>PDF</a:t>
            </a:r>
            <a:r>
              <a:rPr lang="ja-JP" altLang="en-US" sz="900" dirty="0">
                <a:solidFill>
                  <a:srgbClr val="000000"/>
                </a:solidFill>
                <a:effectLst/>
              </a:rPr>
              <a:t>でご確認ください。</a:t>
            </a:r>
            <a:endParaRPr lang="en-US" altLang="ja-JP" sz="900" dirty="0">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dirty="0">
              <a:solidFill>
                <a:srgbClr val="000000"/>
              </a:solidFill>
              <a:effectLst/>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dirty="0">
                <a:latin typeface="BIZ UDPGothic" panose="020B0400000000000000" pitchFamily="34" charset="-128"/>
                <a:ea typeface="BIZ UDPGothic" panose="020B0400000000000000" pitchFamily="34" charset="-128"/>
              </a:rPr>
              <a:t>内閣府研究データ基盤整備と国際展開ワーキング・グループ（</a:t>
            </a:r>
            <a:r>
              <a:rPr lang="en-US" altLang="ja-JP" sz="900" dirty="0">
                <a:latin typeface="BIZ UDPGothic" panose="020B0400000000000000" pitchFamily="34" charset="-128"/>
                <a:ea typeface="BIZ UDPGothic" panose="020B0400000000000000" pitchFamily="34" charset="-128"/>
              </a:rPr>
              <a:t>2019, 10</a:t>
            </a:r>
            <a:r>
              <a:rPr lang="ja-JP" altLang="en-US" sz="900" dirty="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sz="900" dirty="0">
                <a:latin typeface="BIZ UDPGothic" panose="020B0400000000000000" pitchFamily="34" charset="-128"/>
                <a:ea typeface="BIZ UDPGothic" panose="020B0400000000000000" pitchFamily="34" charset="-128"/>
              </a:rPr>
              <a:t>––</a:t>
            </a:r>
            <a:r>
              <a:rPr lang="ja-JP" altLang="en-US" sz="900" dirty="0">
                <a:latin typeface="BIZ UDPGothic" panose="020B0400000000000000" pitchFamily="34" charset="-128"/>
                <a:ea typeface="BIZ UDPGothic" panose="020B0400000000000000" pitchFamily="34" charset="-128"/>
              </a:rPr>
              <a:t>研究データ基盤整備と国際展開に関する戦略</a:t>
            </a:r>
            <a:r>
              <a:rPr lang="en-US" altLang="ja-JP" sz="900" dirty="0">
                <a:latin typeface="BIZ UDPGothic" panose="020B0400000000000000" pitchFamily="34" charset="-128"/>
                <a:ea typeface="BIZ UDPGothic" panose="020B0400000000000000" pitchFamily="34" charset="-128"/>
              </a:rPr>
              <a:t>––</a:t>
            </a:r>
            <a:r>
              <a:rPr lang="ja-JP" altLang="en-US" sz="900" dirty="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a:t>
            </a:r>
            <a:r>
              <a:rPr lang="ja-JP" altLang="en-US"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rPr>
              <a:t>pp.20-21. </a:t>
            </a:r>
            <a:r>
              <a:rPr lang="en-US" altLang="ja-JP" sz="900" dirty="0">
                <a:latin typeface="BIZ UDPGothic" panose="020B0400000000000000" pitchFamily="34" charset="-128"/>
                <a:ea typeface="BIZ UDPGothic" panose="020B0400000000000000" pitchFamily="34" charset="-128"/>
                <a:hlinkClick r:id="rId3"/>
              </a:rPr>
              <a:t>https://www8.cao.go.jp/cstp/tyousakai/kokusaiopen/houkokusho.pdf</a:t>
            </a:r>
            <a:endParaRPr lang="ja-JP" altLang="en-US" sz="900" dirty="0">
              <a:latin typeface="BIZ UDPGothic" panose="020B0400000000000000" pitchFamily="34" charset="-128"/>
              <a:ea typeface="BIZ UDPGothic" panose="020B0400000000000000" pitchFamily="34"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dirty="0"/>
          </a:p>
          <a:p>
            <a:r>
              <a:rPr lang="en-US" altLang="ja-JP" sz="900" u="none" strike="noStrike" dirty="0">
                <a:solidFill>
                  <a:srgbClr val="000000"/>
                </a:solidFill>
                <a:effectLst/>
              </a:rPr>
              <a:t>```</a:t>
            </a:r>
            <a:endParaRPr kumimoji="1" lang="en-US" altLang="ja-JP" baseline="0" dirty="0"/>
          </a:p>
          <a:p>
            <a:endParaRPr kumimoji="1" lang="ja-JP" altLang="en-US" baseline="0" dirty="0"/>
          </a:p>
          <a:p>
            <a:endParaRPr kumimoji="1" lang="ja-JP" altLang="en-US" dirty="0"/>
          </a:p>
        </p:txBody>
      </p:sp>
      <p:sp>
        <p:nvSpPr>
          <p:cNvPr id="4" name="スライド番号プレースホルダー 3"/>
          <p:cNvSpPr>
            <a:spLocks noGrp="1"/>
          </p:cNvSpPr>
          <p:nvPr>
            <p:ph type="sldNum" sz="quarter" idx="5"/>
          </p:nvPr>
        </p:nvSpPr>
        <p:spPr/>
        <p:txBody>
          <a:bodyPr/>
          <a:lstStyle/>
          <a:p>
            <a:fld id="{E9E45840-4099-455D-85EA-5E3EB1005980}" type="slidenum">
              <a:rPr kumimoji="1" lang="ja-JP" altLang="en-US" smtClean="0"/>
              <a:t>7</a:t>
            </a:fld>
            <a:endParaRPr kumimoji="1" lang="ja-JP" altLang="en-US"/>
          </a:p>
        </p:txBody>
      </p:sp>
    </p:spTree>
    <p:extLst>
      <p:ext uri="{BB962C8B-B14F-4D97-AF65-F5344CB8AC3E}">
        <p14:creationId xmlns:p14="http://schemas.microsoft.com/office/powerpoint/2010/main" val="2214055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900" err="1"/>
              <a:t>Topic:</a:t>
            </a:r>
            <a:r>
              <a:rPr lang="en-US" altLang="ja-JP" err="1"/>
              <a:t>DMP</a:t>
            </a:r>
            <a:r>
              <a:rPr lang="ja-JP" altLang="en-US"/>
              <a:t>に求められる情報</a:t>
            </a:r>
            <a:endParaRPr lang="en-US" altLang="ja-JP"/>
          </a:p>
          <a:p>
            <a:endParaRPr kumimoji="1" lang="en-US" altLang="ja-JP" sz="900"/>
          </a:p>
          <a:p>
            <a:r>
              <a:rPr lang="en-US" altLang="ja-JP" sz="900" u="none" strike="noStrike">
                <a:solidFill>
                  <a:srgbClr val="000000"/>
                </a:solidFill>
                <a:effectLst/>
              </a:rPr>
              <a:t>```text</a:t>
            </a:r>
          </a:p>
          <a:p>
            <a:r>
              <a:rPr kumimoji="1" lang="ja-JP" altLang="en-US" baseline="0"/>
              <a:t>続いて、具体的な例として、科研費の学術変革領域で用いられている、提出用フォーマットを示します。</a:t>
            </a:r>
            <a:endParaRPr kumimoji="1" lang="en-US" altLang="ja-JP" baseline="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[break:"1s"]</a:t>
            </a:r>
            <a:endParaRPr kumimoji="1" lang="en-US" altLang="ja-JP" baseline="0"/>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a:latin typeface="BIZ UDPGothic" panose="020B0400000000000000" pitchFamily="34" charset="-128"/>
                <a:ea typeface="BIZ UDPGothic" panose="020B0400000000000000" pitchFamily="34" charset="-128"/>
              </a:rPr>
              <a:t>日本学術振興会（</a:t>
            </a:r>
            <a:r>
              <a:rPr lang="en-US" altLang="ja-JP" sz="90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）「令和４</a:t>
            </a:r>
            <a:r>
              <a:rPr lang="en-US" altLang="ja-JP" sz="900">
                <a:latin typeface="BIZ UDPGothic" panose="020B0400000000000000" pitchFamily="34" charset="-128"/>
                <a:ea typeface="BIZ UDPGothic" panose="020B0400000000000000" pitchFamily="34" charset="-128"/>
              </a:rPr>
              <a:t>(2022)</a:t>
            </a:r>
            <a:r>
              <a:rPr lang="ja-JP" altLang="en-US" sz="900">
                <a:latin typeface="BIZ UDPGothic" panose="020B0400000000000000" pitchFamily="34" charset="-128"/>
                <a:ea typeface="BIZ UDPGothic" panose="020B0400000000000000" pitchFamily="34" charset="-128"/>
              </a:rPr>
              <a:t>年度交付申請時に使用する様式</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補助金</a:t>
            </a:r>
            <a:r>
              <a:rPr lang="en-US" altLang="ja-JP" sz="900">
                <a:latin typeface="BIZ UDPGothic" panose="020B0400000000000000" pitchFamily="34" charset="-128"/>
                <a:ea typeface="BIZ UDPGothic" panose="020B0400000000000000" pitchFamily="34" charset="-128"/>
              </a:rPr>
              <a:t>)(A</a:t>
            </a:r>
            <a:r>
              <a:rPr lang="ja-JP" altLang="en-US" sz="900">
                <a:latin typeface="BIZ UDPGothic" panose="020B0400000000000000" pitchFamily="34" charset="-128"/>
                <a:ea typeface="BIZ UDPGothic" panose="020B0400000000000000" pitchFamily="34" charset="-128"/>
              </a:rPr>
              <a:t>様式</a:t>
            </a:r>
            <a:r>
              <a:rPr lang="en-US" altLang="ja-JP" sz="900">
                <a:latin typeface="BIZ UDPGothic" panose="020B0400000000000000" pitchFamily="34" charset="-128"/>
                <a:ea typeface="BIZ UDPGothic" panose="020B0400000000000000" pitchFamily="34" charset="-128"/>
              </a:rPr>
              <a:t>). A-18.</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3"/>
              </a:rPr>
              <a:t>https://www.jsps.go.jp/j-grantsinaid/17_koufu/index.html</a:t>
            </a:r>
            <a:endParaRPr lang="ja-JP" altLang="en-US" sz="900">
              <a:latin typeface="BIZ UDPGothic" panose="020B0400000000000000" pitchFamily="34" charset="-128"/>
              <a:ea typeface="BIZ UDPGothic" panose="020B0400000000000000" pitchFamily="34" charset="-128"/>
            </a:endParaRPr>
          </a:p>
          <a:p>
            <a:endParaRPr lang="en-US" altLang="ja-JP" sz="900" u="none" strike="noStrike">
              <a:solidFill>
                <a:srgbClr val="000000"/>
              </a:solidFill>
              <a:effectLst/>
            </a:endParaRPr>
          </a:p>
          <a:p>
            <a:r>
              <a:rPr lang="en-US" altLang="ja-JP" sz="900" u="none" strike="noStrike">
                <a:solidFill>
                  <a:srgbClr val="000000"/>
                </a:solidFill>
                <a:effectLst/>
              </a:rPr>
              <a:t>```</a:t>
            </a:r>
            <a:endParaRPr kumimoji="1" lang="en-US" altLang="ja-JP" baseline="0"/>
          </a:p>
          <a:p>
            <a:endParaRPr kumimoji="1" lang="ja-JP" altLang="en-US" baseline="0"/>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2B6CEED4-5C69-4C45-AA28-9CCA2CCCA795}" type="slidenum">
              <a:rPr lang="ja-JP" altLang="en-US" smtClean="0"/>
              <a:pPr>
                <a:defRPr/>
              </a:pPr>
              <a:t>8</a:t>
            </a:fld>
            <a:endParaRPr lang="ja-JP" altLang="en-US"/>
          </a:p>
        </p:txBody>
      </p:sp>
    </p:spTree>
    <p:extLst>
      <p:ext uri="{BB962C8B-B14F-4D97-AF65-F5344CB8AC3E}">
        <p14:creationId xmlns:p14="http://schemas.microsoft.com/office/powerpoint/2010/main" val="3334822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862263" y="954088"/>
            <a:ext cx="4570412" cy="2570162"/>
          </a:xfrm>
        </p:spPr>
      </p:sp>
      <p:sp>
        <p:nvSpPr>
          <p:cNvPr id="3" name="ノート プレースホルダー 2"/>
          <p:cNvSpPr>
            <a:spLocks noGrp="1"/>
          </p:cNvSpPr>
          <p:nvPr>
            <p:ph type="body" idx="1"/>
          </p:nvPr>
        </p:nvSpPr>
        <p:spPr/>
        <p:txBody>
          <a:bodyPr/>
          <a:lstStyle/>
          <a:p>
            <a:r>
              <a:rPr kumimoji="1" lang="en-US" altLang="ja-JP" sz="900" err="1"/>
              <a:t>Topic:</a:t>
            </a:r>
            <a:r>
              <a:rPr lang="en-US" altLang="ja-JP" err="1"/>
              <a:t>DMP</a:t>
            </a:r>
            <a:r>
              <a:rPr lang="ja-JP" altLang="en-US"/>
              <a:t>に求められる情報</a:t>
            </a:r>
            <a:endParaRPr lang="en-US" altLang="ja-JP"/>
          </a:p>
          <a:p>
            <a:endParaRPr kumimoji="1" lang="en-US" altLang="ja-JP" sz="900"/>
          </a:p>
          <a:p>
            <a:r>
              <a:rPr lang="en-US" altLang="ja-JP" sz="900" u="none" strike="noStrike">
                <a:solidFill>
                  <a:srgbClr val="000000"/>
                </a:solidFill>
                <a:effectLst/>
              </a:rPr>
              <a:t>```text</a:t>
            </a:r>
            <a:endParaRPr kumimoji="1" lang="en-US" altLang="ja-JP" baseline="0"/>
          </a:p>
          <a:p>
            <a:r>
              <a:rPr kumimoji="1" lang="ja-JP" altLang="en-US"/>
              <a:t>その他の例として、</a:t>
            </a:r>
            <a:r>
              <a:rPr lang="en-US" altLang="ja-JP"/>
              <a:t> </a:t>
            </a:r>
            <a:r>
              <a:rPr lang="ja-JP" altLang="en-US"/>
              <a:t>エーメドの基本方針や</a:t>
            </a:r>
            <a:r>
              <a:rPr lang="en-US" altLang="ja-JP"/>
              <a:t>DMP</a:t>
            </a:r>
            <a:r>
              <a:rPr lang="ja-JP" altLang="en-US"/>
              <a:t>の様式を示します。</a:t>
            </a:r>
            <a:endParaRPr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[break:"1s"]</a:t>
            </a:r>
            <a:endParaRPr lang="en-US" altLang="ja-JP"/>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endParaRPr lang="en-US" altLang="ja-JP" sz="900" u="none" strike="noStrike">
              <a:solidFill>
                <a:srgbClr val="000000"/>
              </a:solidFill>
              <a:effectLst/>
            </a:endParaRPr>
          </a:p>
          <a:p>
            <a:pPr marL="171450" indent="-171450">
              <a:buFont typeface="Arial" panose="020B0604020202020204" pitchFamily="34" charset="0"/>
              <a:buChar char="•"/>
            </a:pPr>
            <a:r>
              <a:rPr lang="ja-JP" altLang="en-US" sz="900">
                <a:effectLst/>
                <a:latin typeface="BIZ UDPGothic" panose="020B0400000000000000" pitchFamily="34" charset="-128"/>
                <a:ea typeface="BIZ UDPGothic" panose="020B0400000000000000" pitchFamily="34" charset="-128"/>
              </a:rPr>
              <a:t>日本医療研究開発機構（</a:t>
            </a:r>
            <a:r>
              <a:rPr lang="en-US" altLang="ja-JP" sz="900">
                <a:effectLst/>
                <a:latin typeface="BIZ UDPGothic" panose="020B0400000000000000" pitchFamily="34" charset="-128"/>
                <a:ea typeface="BIZ UDPGothic" panose="020B0400000000000000" pitchFamily="34" charset="-128"/>
              </a:rPr>
              <a:t>2023, 10, 16</a:t>
            </a:r>
            <a:r>
              <a:rPr lang="ja-JP" altLang="en-US" sz="900">
                <a:effectLst/>
                <a:latin typeface="BIZ UDPGothic" panose="020B0400000000000000" pitchFamily="34" charset="-128"/>
                <a:ea typeface="BIZ UDPGothic" panose="020B0400000000000000" pitchFamily="34" charset="-128"/>
              </a:rPr>
              <a:t>）「</a:t>
            </a:r>
            <a:r>
              <a:rPr lang="en-US" altLang="ja-JP" sz="900">
                <a:effectLst/>
                <a:latin typeface="BIZ UDPGothic" panose="020B0400000000000000" pitchFamily="34" charset="-128"/>
                <a:ea typeface="BIZ UDPGothic" panose="020B0400000000000000" pitchFamily="34" charset="-128"/>
              </a:rPr>
              <a:t>AMED</a:t>
            </a:r>
            <a:r>
              <a:rPr lang="ja-JP" altLang="en-US" sz="900">
                <a:effectLst/>
                <a:latin typeface="BIZ UDPGothic" panose="020B0400000000000000" pitchFamily="34" charset="-128"/>
                <a:ea typeface="BIZ UDPGothic" panose="020B0400000000000000" pitchFamily="34" charset="-128"/>
              </a:rPr>
              <a:t>における研究開発データの取扱いに関する基本方針、</a:t>
            </a:r>
            <a:r>
              <a:rPr lang="en-US" altLang="ja-JP" sz="900">
                <a:effectLst/>
                <a:latin typeface="BIZ UDPGothic" panose="020B0400000000000000" pitchFamily="34" charset="-128"/>
                <a:ea typeface="BIZ UDPGothic" panose="020B0400000000000000" pitchFamily="34" charset="-128"/>
              </a:rPr>
              <a:t>AMED</a:t>
            </a:r>
            <a:r>
              <a:rPr lang="ja-JP" altLang="en-US" sz="900">
                <a:effectLst/>
                <a:latin typeface="BIZ UDPGothic" panose="020B0400000000000000" pitchFamily="34" charset="-128"/>
                <a:ea typeface="BIZ UDPGothic" panose="020B0400000000000000" pitchFamily="34" charset="-128"/>
              </a:rPr>
              <a:t>研究データ利活用に係るガイドライン、データマネジメントプラン」</a:t>
            </a:r>
            <a:r>
              <a:rPr lang="en-US" altLang="ja-JP" sz="900">
                <a:latin typeface="BIZ UDPGothic" panose="020B0400000000000000" pitchFamily="34" charset="-128"/>
                <a:ea typeface="BIZ UDPGothic" panose="020B0400000000000000" pitchFamily="34" charset="-128"/>
                <a:hlinkClick r:id="rId3"/>
              </a:rPr>
              <a:t>https://www.amed.go.jp/koubo/datamanagement.html</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2021, 3, 11</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AMED</a:t>
            </a:r>
            <a:r>
              <a:rPr lang="ja-JP" altLang="en-US" sz="900">
                <a:latin typeface="BIZ UDPGothic" panose="020B0400000000000000" pitchFamily="34" charset="-128"/>
                <a:ea typeface="BIZ UDPGothic" panose="020B0400000000000000" pitchFamily="34" charset="-128"/>
              </a:rPr>
              <a:t>研究データ利用に係るガイドライン</a:t>
            </a:r>
            <a:r>
              <a:rPr lang="en-US" altLang="ja-JP" sz="900">
                <a:latin typeface="BIZ UDPGothic" panose="020B0400000000000000" pitchFamily="34" charset="-128"/>
                <a:ea typeface="BIZ UDPGothic" panose="020B0400000000000000" pitchFamily="34" charset="-128"/>
              </a:rPr>
              <a:t>2.0</a:t>
            </a:r>
            <a:r>
              <a:rPr lang="ja-JP" altLang="en-US" sz="900">
                <a:latin typeface="BIZ UDPGothic" panose="020B0400000000000000" pitchFamily="34" charset="-128"/>
                <a:ea typeface="BIZ UDPGothic" panose="020B0400000000000000" pitchFamily="34" charset="-128"/>
              </a:rPr>
              <a:t>版」</a:t>
            </a:r>
            <a:r>
              <a:rPr lang="en-US" altLang="ja-JP" sz="900">
                <a:latin typeface="BIZ UDPGothic" panose="020B0400000000000000" pitchFamily="34" charset="-128"/>
                <a:ea typeface="BIZ UDPGothic" panose="020B0400000000000000" pitchFamily="34" charset="-128"/>
                <a:hlinkClick r:id="rId4"/>
              </a:rPr>
              <a:t>https://www.amed.go.jp/content/000089256.pdf</a:t>
            </a:r>
            <a:endParaRPr lang="en-US" altLang="ja-JP" sz="900">
              <a:latin typeface="BIZ UDPGothic" panose="020B0400000000000000" pitchFamily="34" charset="-128"/>
              <a:ea typeface="BIZ UDPGothic" panose="020B0400000000000000" pitchFamily="34" charset="-128"/>
            </a:endParaRPr>
          </a:p>
          <a:p>
            <a:endParaRPr lang="en-US" altLang="ja-JP"/>
          </a:p>
          <a:p>
            <a:r>
              <a:rPr lang="en-US" altLang="ja-JP" sz="900" u="none" strike="noStrike">
                <a:solidFill>
                  <a:srgbClr val="000000"/>
                </a:solidFill>
                <a:effectLst/>
              </a:rPr>
              <a:t>```</a:t>
            </a:r>
            <a:endParaRPr kumimoji="1" lang="en-US" altLang="ja-JP" baseline="0"/>
          </a:p>
          <a:p>
            <a:endParaRPr kumimoji="1" lang="ja-JP" altLang="en-US" baseline="0"/>
          </a:p>
        </p:txBody>
      </p:sp>
      <p:sp>
        <p:nvSpPr>
          <p:cNvPr id="4" name="スライド番号プレースホルダー 3"/>
          <p:cNvSpPr>
            <a:spLocks noGrp="1"/>
          </p:cNvSpPr>
          <p:nvPr>
            <p:ph type="sldNum" sz="quarter" idx="5"/>
          </p:nvPr>
        </p:nvSpPr>
        <p:spPr/>
        <p:txBody>
          <a:bodyPr/>
          <a:lstStyle/>
          <a:p>
            <a:pPr>
              <a:defRPr/>
            </a:pPr>
            <a:fld id="{2B6CEED4-5C69-4C45-AA28-9CCA2CCCA795}" type="slidenum">
              <a:rPr lang="ja-JP" altLang="en-US" smtClean="0"/>
              <a:pPr>
                <a:defRPr/>
              </a:pPr>
              <a:t>9</a:t>
            </a:fld>
            <a:endParaRPr lang="ja-JP" altLang="en-US"/>
          </a:p>
        </p:txBody>
      </p:sp>
    </p:spTree>
    <p:extLst>
      <p:ext uri="{BB962C8B-B14F-4D97-AF65-F5344CB8AC3E}">
        <p14:creationId xmlns:p14="http://schemas.microsoft.com/office/powerpoint/2010/main" val="2928898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862263" y="954088"/>
            <a:ext cx="4570412" cy="2570162"/>
          </a:xfrm>
        </p:spPr>
      </p:sp>
      <p:sp>
        <p:nvSpPr>
          <p:cNvPr id="3" name="ノート プレースホルダー 2"/>
          <p:cNvSpPr>
            <a:spLocks noGrp="1"/>
          </p:cNvSpPr>
          <p:nvPr>
            <p:ph type="body" idx="1"/>
          </p:nvPr>
        </p:nvSpPr>
        <p:spPr/>
        <p:txBody>
          <a:bodyPr/>
          <a:lstStyle/>
          <a:p>
            <a:r>
              <a:rPr kumimoji="1" lang="en-US" altLang="ja-JP" sz="900" err="1"/>
              <a:t>Topic:</a:t>
            </a:r>
            <a:r>
              <a:rPr lang="en-US" altLang="ja-JP" err="1"/>
              <a:t>DMP</a:t>
            </a:r>
            <a:r>
              <a:rPr lang="ja-JP" altLang="en-US"/>
              <a:t>に求められる情報</a:t>
            </a:r>
            <a:endParaRPr lang="en-US" altLang="ja-JP" sz="900"/>
          </a:p>
          <a:p>
            <a:endParaRPr kumimoji="1" lang="en-US" altLang="ja-JP" sz="900"/>
          </a:p>
          <a:p>
            <a:r>
              <a:rPr lang="en-US" altLang="ja-JP" sz="900" u="none" strike="noStrike">
                <a:solidFill>
                  <a:srgbClr val="000000"/>
                </a:solidFill>
                <a:effectLst/>
              </a:rPr>
              <a:t>```text</a:t>
            </a:r>
            <a:endParaRPr kumimoji="1" lang="en-US" altLang="ja-JP" baseline="0"/>
          </a:p>
          <a:p>
            <a:r>
              <a:rPr lang="ja-JP" altLang="en-US" sz="900"/>
              <a:t>別の例として、</a:t>
            </a:r>
            <a:r>
              <a:rPr lang="en-US" altLang="ja-JP" sz="900"/>
              <a:t>(</a:t>
            </a:r>
            <a:r>
              <a:rPr kumimoji="1" lang="en-US" altLang="ja-JP"/>
              <a:t>NEDO</a:t>
            </a:r>
            <a:r>
              <a:rPr lang="en-US" altLang="ja-JP" sz="900"/>
              <a:t>)[kana:"</a:t>
            </a:r>
            <a:r>
              <a:rPr lang="ja-JP" altLang="en-US" sz="900"/>
              <a:t>ネ</a:t>
            </a:r>
            <a:r>
              <a:rPr lang="en-US" altLang="ja-JP" sz="900"/>
              <a:t>'</a:t>
            </a:r>
            <a:r>
              <a:rPr lang="ja-JP" altLang="en-US" sz="900"/>
              <a:t>ド</a:t>
            </a:r>
            <a:r>
              <a:rPr lang="en-US" altLang="ja-JP" sz="900"/>
              <a:t>"]</a:t>
            </a:r>
            <a:r>
              <a:rPr kumimoji="1" lang="ja-JP" altLang="en-US"/>
              <a:t>が定める、基本方針を示します。</a:t>
            </a:r>
            <a:endParaRPr kumimoji="1" lang="en-US" altLang="ja-JP"/>
          </a:p>
          <a:p>
            <a:r>
              <a:rPr lang="en-US" altLang="ja-JP" sz="900"/>
              <a:t>(</a:t>
            </a:r>
            <a:r>
              <a:rPr kumimoji="1" lang="en-US" altLang="ja-JP"/>
              <a:t>NEDO</a:t>
            </a:r>
            <a:r>
              <a:rPr lang="en-US" altLang="ja-JP" sz="900"/>
              <a:t>)[kana:"</a:t>
            </a:r>
            <a:r>
              <a:rPr lang="ja-JP" altLang="en-US" sz="900"/>
              <a:t>ネ</a:t>
            </a:r>
            <a:r>
              <a:rPr lang="en-US" altLang="ja-JP" sz="900"/>
              <a:t>'</a:t>
            </a:r>
            <a:r>
              <a:rPr lang="ja-JP" altLang="en-US" sz="900"/>
              <a:t>ド</a:t>
            </a:r>
            <a:r>
              <a:rPr lang="en-US" altLang="ja-JP" sz="900"/>
              <a:t>"]</a:t>
            </a:r>
            <a:r>
              <a:rPr lang="ja-JP" altLang="en-US" sz="900"/>
              <a:t>では、</a:t>
            </a:r>
            <a:r>
              <a:rPr kumimoji="1" lang="ja-JP" altLang="en-US"/>
              <a:t>研究開発データに関する</a:t>
            </a:r>
            <a:r>
              <a:rPr kumimoji="1" lang="en-US" altLang="ja-JP"/>
              <a:t>D.M.P</a:t>
            </a:r>
            <a:r>
              <a:rPr kumimoji="1" lang="ja-JP" altLang="en-US"/>
              <a:t>の作成を義務付けています。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u="none" strike="noStrike">
                <a:solidFill>
                  <a:srgbClr val="000000"/>
                </a:solidFill>
                <a:effectLst/>
              </a:rPr>
              <a:t>[break:"1.0s"]</a:t>
            </a:r>
            <a:endParaRPr kumimoji="1" lang="en-US" altLang="ja-JP"/>
          </a:p>
          <a:p>
            <a:r>
              <a:rPr kumimoji="1" lang="ja-JP" altLang="en-US"/>
              <a:t>スライド右は、</a:t>
            </a:r>
            <a:r>
              <a:rPr lang="en-US" altLang="ja-JP" sz="1200"/>
              <a:t>(</a:t>
            </a:r>
            <a:r>
              <a:rPr kumimoji="1" lang="en-US" altLang="ja-JP"/>
              <a:t>NEDO</a:t>
            </a:r>
            <a:r>
              <a:rPr lang="en-US" altLang="ja-JP" sz="1200"/>
              <a:t>)[kana:"</a:t>
            </a:r>
            <a:r>
              <a:rPr lang="ja-JP" altLang="en-US" sz="1200"/>
              <a:t>ネ</a:t>
            </a:r>
            <a:r>
              <a:rPr lang="en-US" altLang="ja-JP" sz="1200"/>
              <a:t>'</a:t>
            </a:r>
            <a:r>
              <a:rPr lang="ja-JP" altLang="en-US" sz="1200"/>
              <a:t>ド</a:t>
            </a:r>
            <a:r>
              <a:rPr lang="en-US" altLang="ja-JP" sz="1200"/>
              <a:t>"]</a:t>
            </a:r>
            <a:r>
              <a:rPr lang="ja-JP" altLang="en-US" sz="1200"/>
              <a:t>の</a:t>
            </a:r>
            <a:r>
              <a:rPr kumimoji="1" lang="en-US" altLang="ja-JP"/>
              <a:t>D.M.P</a:t>
            </a:r>
            <a:r>
              <a:rPr kumimoji="1" lang="ja-JP" altLang="en-US"/>
              <a:t>の提出様式です。</a:t>
            </a:r>
            <a:endParaRPr kumimoji="1"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[break:"1s"]</a:t>
            </a:r>
            <a:endParaRPr kumimoji="1" lang="en-US" altLang="ja-JP"/>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endParaRPr lang="en-US" altLang="ja-JP" sz="900" u="none" strike="noStrike">
              <a:solidFill>
                <a:srgbClr val="000000"/>
              </a:solidFill>
              <a:effectLst/>
            </a:endParaRPr>
          </a:p>
          <a:p>
            <a:pPr marL="171450" indent="-171450" latinLnBrk="1">
              <a:buFont typeface="Arial" panose="020B0604020202020204" pitchFamily="34" charset="0"/>
              <a:buChar char="•"/>
            </a:pPr>
            <a:r>
              <a:rPr lang="ja-JP" altLang="en-US" sz="900">
                <a:solidFill>
                  <a:srgbClr val="212529"/>
                </a:solidFill>
                <a:effectLst/>
                <a:latin typeface="BIZ UDPGothic" panose="020B0400000000000000" pitchFamily="34" charset="-128"/>
                <a:ea typeface="BIZ UDPGothic" panose="020B0400000000000000" pitchFamily="34" charset="-128"/>
              </a:rPr>
              <a:t>新エネルギー・産業技術総合開発機構（</a:t>
            </a:r>
            <a:r>
              <a:rPr lang="en-US" altLang="ja-JP" sz="900">
                <a:solidFill>
                  <a:srgbClr val="212529"/>
                </a:solidFill>
                <a:effectLst/>
                <a:latin typeface="BIZ UDPGothic" panose="020B0400000000000000" pitchFamily="34" charset="-128"/>
                <a:ea typeface="BIZ UDPGothic" panose="020B0400000000000000" pitchFamily="34" charset="-128"/>
              </a:rPr>
              <a:t>n.d.</a:t>
            </a:r>
            <a:r>
              <a:rPr lang="ja-JP" altLang="en-US" sz="900">
                <a:solidFill>
                  <a:srgbClr val="212529"/>
                </a:solidFill>
                <a:effectLst/>
                <a:latin typeface="BIZ UDPGothic" panose="020B0400000000000000" pitchFamily="34" charset="-128"/>
                <a:ea typeface="BIZ UDPGothic" panose="020B0400000000000000" pitchFamily="34" charset="-128"/>
              </a:rPr>
              <a:t>）「</a:t>
            </a:r>
            <a:r>
              <a:rPr lang="en-US" altLang="ja-JP" sz="900">
                <a:solidFill>
                  <a:srgbClr val="212529"/>
                </a:solidFill>
                <a:effectLst/>
                <a:latin typeface="BIZ UDPGothic" panose="020B0400000000000000" pitchFamily="34" charset="-128"/>
                <a:ea typeface="BIZ UDPGothic" panose="020B0400000000000000" pitchFamily="34" charset="-128"/>
              </a:rPr>
              <a:t>NEDO</a:t>
            </a:r>
            <a:r>
              <a:rPr lang="ja-JP" altLang="en-US" sz="900">
                <a:solidFill>
                  <a:srgbClr val="212529"/>
                </a:solidFill>
                <a:effectLst/>
                <a:latin typeface="BIZ UDPGothic" panose="020B0400000000000000" pitchFamily="34" charset="-128"/>
                <a:ea typeface="BIZ UDPGothic" panose="020B0400000000000000" pitchFamily="34" charset="-128"/>
              </a:rPr>
              <a:t>プロジェクトにおけるデータマネジメントに</a:t>
            </a:r>
            <a:r>
              <a:rPr lang="ja-JP" altLang="en-US" sz="900">
                <a:solidFill>
                  <a:srgbClr val="212529"/>
                </a:solidFill>
                <a:latin typeface="BIZ UDPGothic" panose="020B0400000000000000" pitchFamily="34" charset="-128"/>
                <a:ea typeface="BIZ UDPGothic" panose="020B0400000000000000" pitchFamily="34" charset="-128"/>
              </a:rPr>
              <a:t>ついて」</a:t>
            </a:r>
            <a:r>
              <a:rPr lang="en-US" altLang="ja-JP" sz="900">
                <a:solidFill>
                  <a:srgbClr val="212529"/>
                </a:solidFill>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3"/>
              </a:rPr>
              <a:t>https://www.nedo.go.jp/jyouhoukoukai/other_CA_00003.html</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a:latin typeface="BIZ UDPGothic" panose="020B0400000000000000" pitchFamily="34" charset="-128"/>
                <a:ea typeface="BIZ UDPGothic" panose="020B0400000000000000" pitchFamily="34" charset="-128"/>
              </a:rPr>
              <a:t>––––––</a:t>
            </a:r>
            <a:r>
              <a:rPr lang="ja-JP" altLang="en-US" sz="900">
                <a:solidFill>
                  <a:srgbClr val="212529"/>
                </a:solidFill>
                <a:latin typeface="BIZ UDPGothic" panose="020B0400000000000000" pitchFamily="34" charset="-128"/>
                <a:ea typeface="BIZ UDPGothic" panose="020B0400000000000000" pitchFamily="34" charset="-128"/>
              </a:rPr>
              <a:t>（</a:t>
            </a:r>
            <a:r>
              <a:rPr lang="en-US" altLang="ja-JP" sz="900">
                <a:solidFill>
                  <a:srgbClr val="212529"/>
                </a:solidFill>
                <a:latin typeface="BIZ UDPGothic" panose="020B0400000000000000" pitchFamily="34" charset="-128"/>
                <a:ea typeface="BIZ UDPGothic" panose="020B0400000000000000" pitchFamily="34" charset="-128"/>
              </a:rPr>
              <a:t>2018, 3, 27</a:t>
            </a:r>
            <a:r>
              <a:rPr lang="ja-JP" altLang="en-US" sz="900">
                <a:solidFill>
                  <a:srgbClr val="212529"/>
                </a:solidFill>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NEDO</a:t>
            </a:r>
            <a:r>
              <a:rPr lang="ja-JP" altLang="en-US" sz="900">
                <a:latin typeface="BIZ UDPGothic" panose="020B0400000000000000" pitchFamily="34" charset="-128"/>
                <a:ea typeface="BIZ UDPGothic" panose="020B0400000000000000" pitchFamily="34" charset="-128"/>
              </a:rPr>
              <a:t>プロジェクトにおけるデータマネジメントに係る基本方針」</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4"/>
              </a:rPr>
              <a:t>https://www.nedo.go.jp/content/100951445.pdf</a:t>
            </a:r>
            <a:endParaRPr lang="en-US" altLang="ja-JP" sz="900" u="none" strike="noStrike">
              <a:solidFill>
                <a:srgbClr val="000000"/>
              </a:solidFill>
              <a:effectLst/>
            </a:endParaRPr>
          </a:p>
          <a:p>
            <a:endParaRPr lang="en-US" altLang="ja-JP" sz="900" u="none" strike="noStrike">
              <a:solidFill>
                <a:srgbClr val="000000"/>
              </a:solidFill>
              <a:effectLst/>
            </a:endParaRPr>
          </a:p>
          <a:p>
            <a:r>
              <a:rPr lang="en-US" altLang="ja-JP" sz="900" u="none" strike="noStrike">
                <a:solidFill>
                  <a:srgbClr val="000000"/>
                </a:solidFill>
                <a:effectLst/>
              </a:rPr>
              <a:t>```</a:t>
            </a:r>
          </a:p>
        </p:txBody>
      </p:sp>
      <p:sp>
        <p:nvSpPr>
          <p:cNvPr id="4" name="スライド番号プレースホルダー 3"/>
          <p:cNvSpPr>
            <a:spLocks noGrp="1"/>
          </p:cNvSpPr>
          <p:nvPr>
            <p:ph type="sldNum" sz="quarter" idx="5"/>
          </p:nvPr>
        </p:nvSpPr>
        <p:spPr/>
        <p:txBody>
          <a:bodyPr/>
          <a:lstStyle/>
          <a:p>
            <a:pPr>
              <a:defRPr/>
            </a:pPr>
            <a:fld id="{2B6CEED4-5C69-4C45-AA28-9CCA2CCCA795}" type="slidenum">
              <a:rPr lang="ja-JP" altLang="en-US" smtClean="0"/>
              <a:pPr>
                <a:defRPr/>
              </a:pPr>
              <a:t>10</a:t>
            </a:fld>
            <a:endParaRPr lang="ja-JP" altLang="en-US"/>
          </a:p>
        </p:txBody>
      </p:sp>
    </p:spTree>
    <p:extLst>
      <p:ext uri="{BB962C8B-B14F-4D97-AF65-F5344CB8AC3E}">
        <p14:creationId xmlns:p14="http://schemas.microsoft.com/office/powerpoint/2010/main" val="1225512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1200"/>
              <a:t>Topic:</a:t>
            </a:r>
            <a:r>
              <a:rPr kumimoji="1" lang="ja-JP" altLang="en-US" sz="4800"/>
              <a:t>データ管理計画作成ツール</a:t>
            </a:r>
            <a:endParaRPr kumimoji="1" lang="en-US" altLang="ja-JP" sz="4800"/>
          </a:p>
          <a:p>
            <a:endParaRPr kumimoji="1" lang="en-US" altLang="ja-JP" sz="1200"/>
          </a:p>
          <a:p>
            <a:r>
              <a:rPr lang="en-US" altLang="ja-JP" sz="1200" u="none" strike="noStrike">
                <a:solidFill>
                  <a:srgbClr val="000000"/>
                </a:solidFill>
                <a:effectLst/>
              </a:rPr>
              <a:t>```text</a:t>
            </a:r>
            <a:endParaRPr kumimoji="1" lang="en-US" altLang="ja-JP" sz="1200" baseline="0"/>
          </a:p>
          <a:p>
            <a:r>
              <a:rPr kumimoji="1" lang="en-US" altLang="ja-JP" sz="1200" kern="1200">
                <a:solidFill>
                  <a:schemeClr val="tx1"/>
                </a:solidFill>
                <a:effectLst/>
                <a:cs typeface="+mn-cs"/>
              </a:rPr>
              <a:t>D.M.P</a:t>
            </a:r>
            <a:r>
              <a:rPr kumimoji="1" lang="ja-JP" altLang="ja-JP" sz="1200" kern="1200">
                <a:solidFill>
                  <a:schemeClr val="tx1"/>
                </a:solidFill>
                <a:effectLst/>
                <a:cs typeface="+mn-cs"/>
              </a:rPr>
              <a:t>を作成する際には、無料で使える</a:t>
            </a:r>
            <a:r>
              <a:rPr kumimoji="1" lang="ja-JP" altLang="en-US" sz="1200" kern="1200">
                <a:solidFill>
                  <a:schemeClr val="tx1"/>
                </a:solidFill>
                <a:effectLst/>
                <a:cs typeface="+mn-cs"/>
              </a:rPr>
              <a:t>、</a:t>
            </a:r>
            <a:r>
              <a:rPr lang="en-US" altLang="ja-JP" sz="1200"/>
              <a:t>(</a:t>
            </a:r>
            <a:r>
              <a:rPr lang="ja-JP" altLang="en-US" sz="1200"/>
              <a:t>データ</a:t>
            </a:r>
            <a:r>
              <a:rPr lang="en-US" altLang="ja-JP" sz="1200"/>
              <a:t>)[kana:"</a:t>
            </a:r>
            <a:r>
              <a:rPr lang="ja-JP" altLang="en-US" sz="1200"/>
              <a:t>デ</a:t>
            </a:r>
            <a:r>
              <a:rPr lang="en-US" altLang="ja-JP" sz="1200"/>
              <a:t>'</a:t>
            </a:r>
            <a:r>
              <a:rPr lang="ja-JP" altLang="en-US" sz="1200"/>
              <a:t>ータ</a:t>
            </a:r>
            <a:r>
              <a:rPr lang="en-US" altLang="ja-JP" sz="1200"/>
              <a:t>"]</a:t>
            </a:r>
            <a:r>
              <a:rPr lang="ja-JP" altLang="en-US" sz="1200"/>
              <a:t> </a:t>
            </a:r>
            <a:r>
              <a:rPr lang="en-US" altLang="ja-JP" sz="1200"/>
              <a:t>(</a:t>
            </a:r>
            <a:r>
              <a:rPr lang="ja-JP" altLang="en-US" sz="1200"/>
              <a:t>管理計画</a:t>
            </a:r>
            <a:r>
              <a:rPr lang="en-US" altLang="ja-JP" sz="1200"/>
              <a:t>)[kana:"</a:t>
            </a:r>
            <a:r>
              <a:rPr lang="ja-JP" altLang="en-US" sz="1200"/>
              <a:t>カンリケ</a:t>
            </a:r>
            <a:r>
              <a:rPr lang="en-US" altLang="ja-JP" sz="1200"/>
              <a:t>'</a:t>
            </a:r>
            <a:r>
              <a:rPr lang="ja-JP" altLang="en-US" sz="1200"/>
              <a:t>イカク</a:t>
            </a:r>
            <a:r>
              <a:rPr lang="en-US" altLang="ja-JP" sz="1200"/>
              <a:t>"]</a:t>
            </a:r>
            <a:r>
              <a:rPr kumimoji="1" lang="ja-JP" altLang="ja-JP" sz="1200" kern="1200">
                <a:solidFill>
                  <a:schemeClr val="tx1"/>
                </a:solidFill>
                <a:effectLst/>
                <a:cs typeface="+mn-cs"/>
              </a:rPr>
              <a:t>作成ツールを利用すると、作成の負担を抑えることができます。</a:t>
            </a:r>
            <a:endParaRPr kumimoji="1" lang="en-US" altLang="ja-JP" sz="1200" kern="1200">
              <a:solidFill>
                <a:schemeClr val="tx1"/>
              </a:solidFill>
              <a:effectLst/>
              <a:cs typeface="+mn-cs"/>
            </a:endParaRPr>
          </a:p>
          <a:p>
            <a:r>
              <a:rPr lang="en-US" altLang="ja-JP">
                <a:effectLst/>
              </a:rPr>
              <a:t>[break:</a:t>
            </a:r>
            <a:r>
              <a:rPr lang="en-US" altLang="ja-JP" sz="1200"/>
              <a:t>"</a:t>
            </a:r>
            <a:r>
              <a:rPr lang="en-US" altLang="ja-JP">
                <a:effectLst/>
              </a:rPr>
              <a:t>0.5s</a:t>
            </a:r>
            <a:r>
              <a:rPr lang="en-US" altLang="ja-JP" sz="1200"/>
              <a:t>"</a:t>
            </a:r>
            <a:r>
              <a:rPr lang="en-US" altLang="ja-JP">
                <a:effectLst/>
              </a:rPr>
              <a:t>]</a:t>
            </a:r>
            <a:br>
              <a:rPr lang="en-US" altLang="ja-JP"/>
            </a:br>
            <a:r>
              <a:rPr lang="en-US" altLang="ja-JP" sz="1200"/>
              <a:t>(</a:t>
            </a:r>
            <a:r>
              <a:rPr lang="ja-JP" altLang="en-US" sz="1200"/>
              <a:t>データ</a:t>
            </a:r>
            <a:r>
              <a:rPr lang="en-US" altLang="ja-JP" sz="1200"/>
              <a:t>)[kana:"</a:t>
            </a:r>
            <a:r>
              <a:rPr lang="ja-JP" altLang="en-US" sz="1200"/>
              <a:t>デ</a:t>
            </a:r>
            <a:r>
              <a:rPr lang="en-US" altLang="ja-JP" sz="1200"/>
              <a:t>'</a:t>
            </a:r>
            <a:r>
              <a:rPr lang="ja-JP" altLang="en-US" sz="1200"/>
              <a:t>ータ</a:t>
            </a:r>
            <a:r>
              <a:rPr lang="en-US" altLang="ja-JP" sz="1200"/>
              <a:t>"]</a:t>
            </a:r>
            <a:r>
              <a:rPr lang="ja-JP" altLang="en-US" sz="1200"/>
              <a:t> </a:t>
            </a:r>
            <a:r>
              <a:rPr lang="en-US" altLang="ja-JP" sz="1200"/>
              <a:t>(</a:t>
            </a:r>
            <a:r>
              <a:rPr lang="ja-JP" altLang="en-US" sz="1200"/>
              <a:t>管理計画</a:t>
            </a:r>
            <a:r>
              <a:rPr lang="en-US" altLang="ja-JP" sz="1200"/>
              <a:t>)[kana:"</a:t>
            </a:r>
            <a:r>
              <a:rPr lang="ja-JP" altLang="en-US" sz="1200"/>
              <a:t>カンリケ</a:t>
            </a:r>
            <a:r>
              <a:rPr lang="en-US" altLang="ja-JP" sz="1200"/>
              <a:t>'</a:t>
            </a:r>
            <a:r>
              <a:rPr lang="ja-JP" altLang="en-US" sz="1200"/>
              <a:t>イカク</a:t>
            </a:r>
            <a:r>
              <a:rPr lang="en-US" altLang="ja-JP" sz="1200"/>
              <a:t>"]</a:t>
            </a:r>
            <a:r>
              <a:rPr kumimoji="1" lang="ja-JP" altLang="ja-JP" sz="1200" kern="1200">
                <a:solidFill>
                  <a:schemeClr val="tx1"/>
                </a:solidFill>
                <a:effectLst/>
                <a:cs typeface="+mn-cs"/>
              </a:rPr>
              <a:t>作成ツール</a:t>
            </a:r>
            <a:r>
              <a:rPr kumimoji="1" lang="ja-JP" altLang="en-US" sz="1200" kern="1200">
                <a:solidFill>
                  <a:schemeClr val="tx1"/>
                </a:solidFill>
                <a:effectLst/>
                <a:cs typeface="+mn-cs"/>
              </a:rPr>
              <a:t>では、</a:t>
            </a:r>
            <a:r>
              <a:rPr kumimoji="1" lang="ja-JP" altLang="ja-JP" sz="1200" kern="1200">
                <a:solidFill>
                  <a:schemeClr val="tx1"/>
                </a:solidFill>
                <a:effectLst/>
                <a:cs typeface="+mn-cs"/>
              </a:rPr>
              <a:t>テンプレート等を用いて、</a:t>
            </a:r>
            <a:r>
              <a:rPr lang="en-US" altLang="ja-JP" sz="1200"/>
              <a:t>(</a:t>
            </a:r>
            <a:r>
              <a:rPr lang="ja-JP" altLang="en-US" sz="1200"/>
              <a:t>各</a:t>
            </a:r>
            <a:r>
              <a:rPr lang="en-US" altLang="ja-JP" sz="1200"/>
              <a:t>)[kana:"</a:t>
            </a:r>
            <a:r>
              <a:rPr lang="ja-JP" altLang="en-US" sz="1200"/>
              <a:t>カ</a:t>
            </a:r>
            <a:r>
              <a:rPr lang="en-US" altLang="ja-JP" sz="1200"/>
              <a:t>'</a:t>
            </a:r>
            <a:r>
              <a:rPr lang="ja-JP" altLang="en-US" sz="1200"/>
              <a:t>ク</a:t>
            </a:r>
            <a:r>
              <a:rPr lang="en-US" altLang="ja-JP" sz="1200"/>
              <a:t>"]</a:t>
            </a:r>
            <a:r>
              <a:rPr kumimoji="1" lang="ja-JP" altLang="ja-JP" sz="1200" kern="1200">
                <a:solidFill>
                  <a:schemeClr val="tx1"/>
                </a:solidFill>
                <a:effectLst/>
                <a:cs typeface="+mn-cs"/>
              </a:rPr>
              <a:t>助成機関等の要件に沿った</a:t>
            </a:r>
            <a:r>
              <a:rPr kumimoji="1" lang="en-US" altLang="ja-JP" sz="1200" kern="1200">
                <a:solidFill>
                  <a:schemeClr val="tx1"/>
                </a:solidFill>
                <a:effectLst/>
                <a:cs typeface="+mn-cs"/>
              </a:rPr>
              <a:t>D.M.P</a:t>
            </a:r>
            <a:r>
              <a:rPr kumimoji="1" lang="ja-JP" altLang="ja-JP" sz="1200" kern="1200">
                <a:solidFill>
                  <a:schemeClr val="tx1"/>
                </a:solidFill>
                <a:effectLst/>
                <a:cs typeface="+mn-cs"/>
              </a:rPr>
              <a:t>を</a:t>
            </a:r>
            <a:r>
              <a:rPr kumimoji="1" lang="ja-JP" altLang="en-US" sz="1200" kern="1200">
                <a:solidFill>
                  <a:schemeClr val="tx1"/>
                </a:solidFill>
                <a:effectLst/>
                <a:cs typeface="+mn-cs"/>
              </a:rPr>
              <a:t>、</a:t>
            </a:r>
            <a:r>
              <a:rPr kumimoji="1" lang="ja-JP" altLang="ja-JP" sz="1200" kern="1200">
                <a:solidFill>
                  <a:schemeClr val="tx1"/>
                </a:solidFill>
                <a:effectLst/>
                <a:cs typeface="+mn-cs"/>
              </a:rPr>
              <a:t>容易に作成することができます。</a:t>
            </a:r>
            <a:endParaRPr kumimoji="1" lang="en-US" altLang="ja-JP" sz="1200" kern="1200">
              <a:solidFill>
                <a:schemeClr val="tx1"/>
              </a:solidFill>
              <a:effectLst/>
              <a:cs typeface="+mn-cs"/>
            </a:endParaRPr>
          </a:p>
          <a:p>
            <a:r>
              <a:rPr lang="en-US" altLang="ja-JP">
                <a:effectLst/>
              </a:rPr>
              <a:t>[break:</a:t>
            </a:r>
            <a:r>
              <a:rPr lang="en-US" altLang="ja-JP" sz="1200"/>
              <a:t>"2</a:t>
            </a:r>
            <a:r>
              <a:rPr lang="en-US" altLang="ja-JP">
                <a:effectLst/>
              </a:rPr>
              <a:t>.0s</a:t>
            </a:r>
            <a:r>
              <a:rPr lang="en-US" altLang="ja-JP" sz="1200"/>
              <a:t>"</a:t>
            </a:r>
            <a:r>
              <a:rPr lang="en-US" altLang="ja-JP">
                <a:effectLst/>
              </a:rPr>
              <a:t>]</a:t>
            </a:r>
            <a:br>
              <a:rPr lang="en-US" altLang="ja-JP"/>
            </a:br>
            <a:r>
              <a:rPr lang="en-US" altLang="ja-JP" sz="1200"/>
              <a:t>(</a:t>
            </a:r>
            <a:r>
              <a:rPr lang="ja-JP" altLang="en-US" sz="1200"/>
              <a:t>データ</a:t>
            </a:r>
            <a:r>
              <a:rPr lang="en-US" altLang="ja-JP" sz="1200"/>
              <a:t>)[kana:"</a:t>
            </a:r>
            <a:r>
              <a:rPr lang="ja-JP" altLang="en-US" sz="1200"/>
              <a:t>デ</a:t>
            </a:r>
            <a:r>
              <a:rPr lang="en-US" altLang="ja-JP" sz="1200"/>
              <a:t>'</a:t>
            </a:r>
            <a:r>
              <a:rPr lang="ja-JP" altLang="en-US" sz="1200"/>
              <a:t>ータ</a:t>
            </a:r>
            <a:r>
              <a:rPr lang="en-US" altLang="ja-JP" sz="1200"/>
              <a:t>"]</a:t>
            </a:r>
            <a:r>
              <a:rPr lang="ja-JP" altLang="en-US" sz="1200"/>
              <a:t> </a:t>
            </a:r>
            <a:r>
              <a:rPr lang="en-US" altLang="ja-JP" sz="1200"/>
              <a:t>(</a:t>
            </a:r>
            <a:r>
              <a:rPr lang="ja-JP" altLang="en-US" sz="1200"/>
              <a:t>管理計画</a:t>
            </a:r>
            <a:r>
              <a:rPr lang="en-US" altLang="ja-JP" sz="1200"/>
              <a:t>)[kana:"</a:t>
            </a:r>
            <a:r>
              <a:rPr lang="ja-JP" altLang="en-US" sz="1200"/>
              <a:t>カンリケ</a:t>
            </a:r>
            <a:r>
              <a:rPr lang="en-US" altLang="ja-JP" sz="1200"/>
              <a:t>'</a:t>
            </a:r>
            <a:r>
              <a:rPr lang="ja-JP" altLang="en-US" sz="1200"/>
              <a:t>イカク</a:t>
            </a:r>
            <a:r>
              <a:rPr lang="en-US" altLang="ja-JP" sz="1200"/>
              <a:t>"]</a:t>
            </a:r>
            <a:r>
              <a:rPr kumimoji="1" lang="ja-JP" altLang="ja-JP" sz="1200" kern="1200">
                <a:solidFill>
                  <a:schemeClr val="tx1"/>
                </a:solidFill>
                <a:effectLst/>
                <a:cs typeface="+mn-cs"/>
              </a:rPr>
              <a:t>作成ツールの例</a:t>
            </a:r>
            <a:r>
              <a:rPr kumimoji="1" lang="ja-JP" altLang="en-US" sz="1200" kern="1200">
                <a:solidFill>
                  <a:schemeClr val="tx1"/>
                </a:solidFill>
                <a:effectLst/>
                <a:cs typeface="+mn-cs"/>
              </a:rPr>
              <a:t>、</a:t>
            </a:r>
            <a:r>
              <a:rPr kumimoji="1" lang="ja-JP" altLang="ja-JP" sz="1200" kern="1200">
                <a:solidFill>
                  <a:schemeClr val="tx1"/>
                </a:solidFill>
                <a:effectLst/>
                <a:cs typeface="+mn-cs"/>
              </a:rPr>
              <a:t>を紹介します。</a:t>
            </a:r>
            <a:endParaRPr kumimoji="1" lang="en-US" altLang="ja-JP" sz="1200" kern="1200">
              <a:solidFill>
                <a:schemeClr val="tx1"/>
              </a:solidFill>
              <a:effectLst/>
              <a:cs typeface="+mn-cs"/>
            </a:endParaRPr>
          </a:p>
          <a:p>
            <a:r>
              <a:rPr lang="en-US" altLang="ja-JP" sz="1200"/>
              <a:t>[break:"0.5s"]</a:t>
            </a:r>
            <a:endParaRPr kumimoji="1" lang="ja-JP" altLang="ja-JP" sz="1200" kern="1200">
              <a:solidFill>
                <a:schemeClr val="tx1"/>
              </a:solidFill>
              <a:effectLst/>
              <a:cs typeface="+mn-cs"/>
            </a:endParaRPr>
          </a:p>
          <a:p>
            <a:r>
              <a:rPr kumimoji="1" lang="ja-JP" altLang="ja-JP" sz="1200" kern="1200">
                <a:solidFill>
                  <a:schemeClr val="tx1"/>
                </a:solidFill>
                <a:effectLst/>
                <a:cs typeface="+mn-cs"/>
              </a:rPr>
              <a:t>英国の</a:t>
            </a:r>
            <a:r>
              <a:rPr kumimoji="1" lang="ja-JP" altLang="en-US" sz="1200" kern="1200">
                <a:solidFill>
                  <a:schemeClr val="tx1"/>
                </a:solidFill>
                <a:effectLst/>
                <a:cs typeface="+mn-cs"/>
              </a:rPr>
              <a:t>、</a:t>
            </a:r>
            <a:r>
              <a:rPr kumimoji="1" lang="en-US" altLang="ja-JP" sz="1200" kern="1200">
                <a:solidFill>
                  <a:schemeClr val="tx1"/>
                </a:solidFill>
                <a:effectLst/>
                <a:cs typeface="+mn-cs"/>
              </a:rPr>
              <a:t>(Digital)[ruby:</a:t>
            </a:r>
            <a:r>
              <a:rPr lang="en-US" altLang="ja-JP" sz="1200"/>
              <a:t>"</a:t>
            </a:r>
            <a:r>
              <a:rPr lang="ja-JP" altLang="en-US" sz="1200"/>
              <a:t>でじたる</a:t>
            </a:r>
            <a:r>
              <a:rPr lang="en-US" altLang="ja-JP" sz="1200"/>
              <a:t>"]</a:t>
            </a:r>
            <a:r>
              <a:rPr kumimoji="1" lang="ja-JP" altLang="ja-JP" sz="1200" kern="1200">
                <a:solidFill>
                  <a:schemeClr val="tx1"/>
                </a:solidFill>
                <a:effectLst/>
                <a:cs typeface="+mn-cs"/>
              </a:rPr>
              <a:t>・キュレーション・センター</a:t>
            </a:r>
            <a:r>
              <a:rPr kumimoji="1" lang="ja-JP" altLang="en-US" sz="1200" kern="1200">
                <a:solidFill>
                  <a:schemeClr val="tx1"/>
                </a:solidFill>
                <a:effectLst/>
                <a:cs typeface="+mn-cs"/>
              </a:rPr>
              <a:t>が提供しているのが</a:t>
            </a:r>
            <a:r>
              <a:rPr kumimoji="1" lang="en-US" altLang="ja-JP" sz="1200" kern="1200">
                <a:solidFill>
                  <a:schemeClr val="tx1"/>
                </a:solidFill>
                <a:effectLst/>
                <a:cs typeface="+mn-cs"/>
              </a:rPr>
              <a:t>DMP</a:t>
            </a:r>
            <a:r>
              <a:rPr kumimoji="1" lang="ja-JP" altLang="en-US" sz="1200" kern="1200">
                <a:solidFill>
                  <a:schemeClr val="tx1"/>
                </a:solidFill>
                <a:effectLst/>
                <a:cs typeface="+mn-cs"/>
              </a:rPr>
              <a:t>オンライン</a:t>
            </a:r>
            <a:r>
              <a:rPr lang="en-US" altLang="ja-JP" sz="1200"/>
              <a:t>[break:"0.05s"]</a:t>
            </a:r>
            <a:r>
              <a:rPr lang="ja-JP" altLang="en-US" sz="1200"/>
              <a:t>、</a:t>
            </a:r>
            <a:r>
              <a:rPr kumimoji="1" lang="ja-JP" altLang="ja-JP" sz="1200" kern="1200">
                <a:solidFill>
                  <a:schemeClr val="tx1"/>
                </a:solidFill>
                <a:effectLst/>
                <a:cs typeface="+mn-cs"/>
              </a:rPr>
              <a:t>カリフォルニア大学</a:t>
            </a:r>
            <a:r>
              <a:rPr kumimoji="1" lang="ja-JP" altLang="en-US" sz="1200" kern="1200">
                <a:solidFill>
                  <a:schemeClr val="tx1"/>
                </a:solidFill>
                <a:effectLst/>
                <a:cs typeface="+mn-cs"/>
              </a:rPr>
              <a:t>が提供しているのが</a:t>
            </a:r>
            <a:r>
              <a:rPr kumimoji="1" lang="en-US" altLang="ja-JP" sz="1200" kern="1200">
                <a:solidFill>
                  <a:schemeClr val="tx1"/>
                </a:solidFill>
                <a:effectLst/>
                <a:cs typeface="+mn-cs"/>
              </a:rPr>
              <a:t>DMP</a:t>
            </a:r>
            <a:r>
              <a:rPr kumimoji="1" lang="ja-JP" altLang="en-US" sz="1200" kern="1200">
                <a:solidFill>
                  <a:schemeClr val="tx1"/>
                </a:solidFill>
                <a:effectLst/>
                <a:cs typeface="+mn-cs"/>
              </a:rPr>
              <a:t>ツール</a:t>
            </a:r>
            <a:r>
              <a:rPr lang="en-US" altLang="ja-JP" sz="1200"/>
              <a:t>[break:"0.05s"]</a:t>
            </a:r>
            <a:r>
              <a:rPr lang="ja-JP" altLang="en-US" sz="1200"/>
              <a:t>、</a:t>
            </a:r>
            <a:r>
              <a:rPr kumimoji="1" lang="ja-JP" altLang="en-US" sz="1200" kern="1200">
                <a:solidFill>
                  <a:schemeClr val="tx1"/>
                </a:solidFill>
                <a:effectLst/>
                <a:cs typeface="+mn-cs"/>
              </a:rPr>
              <a:t>というツールです。</a:t>
            </a:r>
            <a:endParaRPr kumimoji="1" lang="en-US" altLang="ja-JP" sz="1200" kern="1200">
              <a:solidFill>
                <a:schemeClr val="tx1"/>
              </a:solidFill>
              <a:effectLst/>
              <a:cs typeface="+mn-cs"/>
            </a:endParaRPr>
          </a:p>
          <a:p>
            <a:r>
              <a:rPr kumimoji="1" lang="ja-JP" altLang="en-US" sz="1200" kern="1200">
                <a:solidFill>
                  <a:schemeClr val="tx1"/>
                </a:solidFill>
                <a:effectLst/>
                <a:cs typeface="+mn-cs"/>
              </a:rPr>
              <a:t>いずれも</a:t>
            </a:r>
            <a:r>
              <a:rPr kumimoji="1" lang="ja-JP" altLang="ja-JP" sz="1200" kern="1200">
                <a:solidFill>
                  <a:schemeClr val="tx1"/>
                </a:solidFill>
                <a:effectLst/>
                <a:cs typeface="+mn-cs"/>
              </a:rPr>
              <a:t>無料でアカウントを作成することができます。</a:t>
            </a:r>
            <a:endParaRPr kumimoji="1" lang="en-US" altLang="ja-JP" sz="1200" kern="120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a:t>[break:"0.5s"]</a:t>
            </a:r>
            <a:endParaRPr kumimoji="1" lang="en-US" altLang="ja-JP" sz="1200" kern="1200">
              <a:solidFill>
                <a:schemeClr val="tx1"/>
              </a:solidFill>
              <a:effectLst/>
              <a:cs typeface="+mn-cs"/>
            </a:endParaRPr>
          </a:p>
          <a:p>
            <a:r>
              <a:rPr kumimoji="1" lang="ja-JP" altLang="en-US" sz="1200" kern="1200">
                <a:solidFill>
                  <a:schemeClr val="tx1"/>
                </a:solidFill>
                <a:effectLst/>
                <a:cs typeface="+mn-cs"/>
              </a:rPr>
              <a:t>なお、例に挙げたツールは海外で開発されたもののため、日本語対応が十分でない場合がありますので、ご注意ください。</a:t>
            </a:r>
            <a:endParaRPr kumimoji="1" lang="en-US" altLang="ja-JP" sz="1200" i="0"/>
          </a:p>
          <a:p>
            <a:r>
              <a:rPr lang="en-US" altLang="ja-JP" sz="1200" u="none" strike="noStrike">
                <a:solidFill>
                  <a:srgbClr val="000000"/>
                </a:solidFill>
                <a:effectLst/>
              </a:rPr>
              <a:t>```</a:t>
            </a:r>
          </a:p>
          <a:p>
            <a:endParaRPr kumimoji="1" lang="en-US" altLang="ja-JP" sz="1200" u="none" strike="noStrike">
              <a:solidFill>
                <a:srgbClr val="000000"/>
              </a:solidFill>
              <a:effectLst/>
            </a:endParaRPr>
          </a:p>
          <a:p>
            <a:r>
              <a:rPr lang="en-US" altLang="ja-JP" sz="1200" u="none" strike="noStrike">
                <a:solidFill>
                  <a:srgbClr val="000000"/>
                </a:solidFill>
                <a:effectLst/>
              </a:rPr>
              <a:t>```description</a:t>
            </a:r>
          </a:p>
          <a:p>
            <a:r>
              <a:rPr kumimoji="1" lang="ja-JP" altLang="ja-JP" sz="1200" kern="1200">
                <a:solidFill>
                  <a:schemeClr val="tx1"/>
                </a:solidFill>
                <a:effectLst/>
                <a:cs typeface="+mn-cs"/>
              </a:rPr>
              <a:t>データ管理計画を作成する際には、無料で使えるツールを利用すると、作成の負担を抑えることができます。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テンプレート等を用いて、各助成機関等の要件に沿った計画書を容易に作成することができます。</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データ管理計画作成ツールの例を紹介します。</a:t>
            </a:r>
          </a:p>
          <a:p>
            <a:r>
              <a:rPr kumimoji="1" lang="ja-JP" altLang="ja-JP" sz="1200" kern="1200">
                <a:solidFill>
                  <a:schemeClr val="tx1"/>
                </a:solidFill>
                <a:effectLst/>
                <a:cs typeface="+mn-cs"/>
              </a:rPr>
              <a:t>英国のデジタル・キュレーション・センター</a:t>
            </a:r>
            <a:r>
              <a:rPr kumimoji="1" lang="ja-JP" altLang="en-US" sz="1200" kern="1200">
                <a:solidFill>
                  <a:schemeClr val="tx1"/>
                </a:solidFill>
                <a:effectLst/>
                <a:cs typeface="+mn-cs"/>
              </a:rPr>
              <a:t>が提供しているのが</a:t>
            </a:r>
            <a:r>
              <a:rPr kumimoji="1" lang="en-US" altLang="ja-JP" sz="1200" kern="1200" err="1">
                <a:solidFill>
                  <a:schemeClr val="tx1"/>
                </a:solidFill>
                <a:effectLst/>
                <a:cs typeface="+mn-cs"/>
              </a:rPr>
              <a:t>DMPOnline</a:t>
            </a:r>
            <a:r>
              <a:rPr kumimoji="1" lang="ja-JP" altLang="en-US" sz="1200" kern="1200">
                <a:solidFill>
                  <a:schemeClr val="tx1"/>
                </a:solidFill>
                <a:effectLst/>
                <a:cs typeface="+mn-cs"/>
              </a:rPr>
              <a:t>、</a:t>
            </a:r>
            <a:r>
              <a:rPr kumimoji="1" lang="ja-JP" altLang="ja-JP" sz="1200" kern="1200">
                <a:solidFill>
                  <a:schemeClr val="tx1"/>
                </a:solidFill>
                <a:effectLst/>
                <a:cs typeface="+mn-cs"/>
              </a:rPr>
              <a:t>カリフォルニア大学</a:t>
            </a:r>
            <a:r>
              <a:rPr kumimoji="1" lang="ja-JP" altLang="en-US" sz="1200" kern="1200">
                <a:solidFill>
                  <a:schemeClr val="tx1"/>
                </a:solidFill>
                <a:effectLst/>
                <a:cs typeface="+mn-cs"/>
              </a:rPr>
              <a:t>が提供しているのが</a:t>
            </a:r>
            <a:r>
              <a:rPr kumimoji="1" lang="en-US" altLang="ja-JP" sz="1200" kern="1200" err="1">
                <a:solidFill>
                  <a:schemeClr val="tx1"/>
                </a:solidFill>
                <a:effectLst/>
                <a:cs typeface="+mn-cs"/>
              </a:rPr>
              <a:t>DMPTool</a:t>
            </a:r>
            <a:r>
              <a:rPr kumimoji="1" lang="ja-JP" altLang="en-US" sz="1200" kern="1200">
                <a:solidFill>
                  <a:schemeClr val="tx1"/>
                </a:solidFill>
                <a:effectLst/>
                <a:cs typeface="+mn-cs"/>
              </a:rPr>
              <a:t>というツールです。</a:t>
            </a:r>
            <a:endParaRPr kumimoji="1" lang="en-US" altLang="ja-JP" sz="1200" kern="120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a:solidFill>
                  <a:schemeClr val="tx1"/>
                </a:solidFill>
                <a:effectLst/>
                <a:cs typeface="+mn-cs"/>
              </a:rPr>
              <a:t>いずれも</a:t>
            </a:r>
            <a:r>
              <a:rPr kumimoji="1" lang="ja-JP" altLang="ja-JP" sz="1200" kern="1200">
                <a:solidFill>
                  <a:schemeClr val="tx1"/>
                </a:solidFill>
                <a:effectLst/>
                <a:cs typeface="+mn-cs"/>
              </a:rPr>
              <a:t>無料でアカウントを作成することができます。</a:t>
            </a:r>
            <a:endParaRPr kumimoji="1" lang="en-US" altLang="ja-JP" sz="1200" kern="120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kern="1200">
              <a:solidFill>
                <a:schemeClr val="tx1"/>
              </a:solidFill>
              <a:effectLst/>
              <a:cs typeface="+mn-cs"/>
            </a:endParaRPr>
          </a:p>
          <a:p>
            <a:r>
              <a:rPr kumimoji="1" lang="en-US" altLang="ja-JP" sz="1200"/>
              <a:t>DMP</a:t>
            </a:r>
            <a:r>
              <a:rPr kumimoji="1" lang="ja-JP" altLang="en-US" sz="1200"/>
              <a:t>作成補助ツールや、</a:t>
            </a:r>
            <a:r>
              <a:rPr kumimoji="1" lang="en-US" altLang="ja-JP" sz="1200"/>
              <a:t>DMP</a:t>
            </a:r>
            <a:r>
              <a:rPr kumimoji="1" lang="ja-JP" altLang="en-US" sz="1200"/>
              <a:t>公開サイトでは、他者が作成・提出した</a:t>
            </a:r>
            <a:r>
              <a:rPr kumimoji="1" lang="en-US" altLang="ja-JP" sz="1200"/>
              <a:t>DMP</a:t>
            </a:r>
            <a:r>
              <a:rPr kumimoji="1" lang="ja-JP" altLang="en-US" sz="1200"/>
              <a:t>を閲覧できる場合があります。</a:t>
            </a:r>
            <a:endParaRPr kumimoji="1" lang="en-US" altLang="ja-JP" sz="1200"/>
          </a:p>
          <a:p>
            <a:r>
              <a:rPr kumimoji="1" lang="ja-JP" altLang="en-US" sz="1200"/>
              <a:t>例えば、同じ分野の</a:t>
            </a:r>
            <a:r>
              <a:rPr kumimoji="1" lang="en-US" altLang="ja-JP" sz="1200"/>
              <a:t>DMP</a:t>
            </a:r>
            <a:r>
              <a:rPr kumimoji="1" lang="ja-JP" altLang="en-US" sz="1200"/>
              <a:t>や同じ申請先の</a:t>
            </a:r>
            <a:r>
              <a:rPr kumimoji="1" lang="en-US" altLang="ja-JP" sz="1200"/>
              <a:t>DMP</a:t>
            </a:r>
            <a:r>
              <a:rPr kumimoji="1" lang="ja-JP" altLang="en-US" sz="1200"/>
              <a:t>を参照すると、自身の研究プロジェクトを円滑に進めるためのヒントが得られるかもしれません。</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kern="1200">
              <a:solidFill>
                <a:schemeClr val="tx1"/>
              </a:solidFill>
              <a:effectLst/>
              <a:cs typeface="+mn-cs"/>
            </a:endParaRPr>
          </a:p>
          <a:p>
            <a:r>
              <a:rPr kumimoji="1" lang="ja-JP" altLang="en-US" sz="1200" kern="1200">
                <a:solidFill>
                  <a:schemeClr val="tx1"/>
                </a:solidFill>
                <a:effectLst/>
                <a:cs typeface="+mn-cs"/>
              </a:rPr>
              <a:t>なお、例に挙げたツールは海外で開発されたもののため、日本語対応が十分でない場合がありますので、ご注意ください。</a:t>
            </a:r>
            <a:endParaRPr kumimoji="1" lang="en-US" altLang="ja-JP" sz="1200" kern="1200">
              <a:solidFill>
                <a:schemeClr val="tx1"/>
              </a:solidFill>
              <a:effectLst/>
              <a:cs typeface="+mn-cs"/>
            </a:endParaRPr>
          </a:p>
          <a:p>
            <a:endParaRPr kumimoji="1" lang="en-US" altLang="ja-JP" sz="1200" i="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err="1">
                <a:latin typeface="BIZ UDPGothic" panose="020B0400000000000000" pitchFamily="34" charset="-128"/>
                <a:ea typeface="BIZ UDPGothic" panose="020B0400000000000000" pitchFamily="34" charset="-128"/>
              </a:rPr>
              <a:t>DMPOnline</a:t>
            </a:r>
            <a:r>
              <a:rPr lang="ja-JP" altLang="en-US" sz="1200">
                <a:latin typeface="BIZ UDPGothic" panose="020B0400000000000000" pitchFamily="34" charset="-128"/>
                <a:ea typeface="BIZ UDPGothic" panose="020B0400000000000000" pitchFamily="34" charset="-128"/>
              </a:rPr>
              <a:t>（デジタル・キュレーション・センター）</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3"/>
              </a:rPr>
              <a:t>https://dmponline.dcc.ac.uk</a:t>
            </a:r>
            <a:r>
              <a:rPr lang="en-US" altLang="ja-JP" sz="1200">
                <a:latin typeface="BIZ UDPGothic" panose="020B0400000000000000" pitchFamily="34" charset="-128"/>
                <a:ea typeface="BIZ UDPGothic" panose="020B0400000000000000" pitchFamily="34" charset="-128"/>
              </a:rPr>
              <a:t> </a:t>
            </a:r>
            <a:endParaRPr lang="fr-FR" altLang="ja-JP" sz="1200">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err="1">
                <a:latin typeface="BIZ UDPGothic" panose="020B0400000000000000" pitchFamily="34" charset="-128"/>
                <a:ea typeface="BIZ UDPGothic" panose="020B0400000000000000" pitchFamily="34" charset="-128"/>
              </a:rPr>
              <a:t>DMPTool</a:t>
            </a:r>
            <a:r>
              <a:rPr lang="ja-JP" altLang="en-US" sz="1200">
                <a:latin typeface="BIZ UDPGothic" panose="020B0400000000000000" pitchFamily="34" charset="-128"/>
                <a:ea typeface="BIZ UDPGothic" panose="020B0400000000000000" pitchFamily="34" charset="-128"/>
              </a:rPr>
              <a:t>（カリフォルニア大学キュレーション・センター）</a:t>
            </a:r>
            <a:r>
              <a:rPr lang="es-419" altLang="ja-JP" sz="1200">
                <a:latin typeface="BIZ UDPGothic" panose="020B0400000000000000" pitchFamily="34" charset="-128"/>
                <a:ea typeface="BIZ UDPGothic" panose="020B0400000000000000" pitchFamily="34" charset="-128"/>
              </a:rPr>
              <a:t> </a:t>
            </a:r>
            <a:r>
              <a:rPr lang="es-419" altLang="ja-JP" sz="1200">
                <a:latin typeface="BIZ UDPGothic" panose="020B0400000000000000" pitchFamily="34" charset="-128"/>
                <a:ea typeface="BIZ UDPGothic" panose="020B0400000000000000" pitchFamily="34" charset="-128"/>
                <a:hlinkClick r:id="rId4"/>
              </a:rPr>
              <a:t>https://dmptool.org</a:t>
            </a:r>
            <a:endParaRPr kumimoji="1" lang="en-US" altLang="ja-JP" sz="120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a:latin typeface="BIZ UDPGothic" panose="020B0400000000000000" pitchFamily="34" charset="-128"/>
                <a:ea typeface="BIZ UDPGothic" panose="020B0400000000000000" pitchFamily="34" charset="-128"/>
              </a:rPr>
              <a:t>吉田幸苗</a:t>
            </a:r>
            <a:r>
              <a:rPr lang="en-US" altLang="ja-JP" sz="1200">
                <a:latin typeface="BIZ UDPGothic" panose="020B0400000000000000" pitchFamily="34" charset="-128"/>
                <a:ea typeface="BIZ UDPGothic" panose="020B0400000000000000" pitchFamily="34" charset="-128"/>
              </a:rPr>
              <a:t>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2021, 2, 10</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3</a:t>
            </a:r>
            <a:r>
              <a:rPr lang="ja-JP" altLang="en-US" sz="1200">
                <a:latin typeface="BIZ UDPGothic" panose="020B0400000000000000" pitchFamily="34" charset="-128"/>
                <a:ea typeface="BIZ UDPGothic" panose="020B0400000000000000" pitchFamily="34" charset="-128"/>
              </a:rPr>
              <a:t>章</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2</a:t>
            </a:r>
            <a:r>
              <a:rPr lang="ja-JP" altLang="en-US" sz="1200">
                <a:latin typeface="BIZ UDPGothic" panose="020B0400000000000000" pitchFamily="34" charset="-128"/>
                <a:ea typeface="BIZ UDPGothic" panose="020B0400000000000000" pitchFamily="34" charset="-128"/>
              </a:rPr>
              <a:t>版」</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教材「研究データ管理サービスの設計と実践」</a:t>
            </a:r>
            <a:r>
              <a:rPr lang="en-US" altLang="ja-JP" sz="1200">
                <a:latin typeface="BIZ UDPGothic" panose="020B0400000000000000" pitchFamily="34" charset="-128"/>
                <a:ea typeface="BIZ UDPGothic" panose="020B0400000000000000" pitchFamily="34" charset="-128"/>
              </a:rPr>
              <a:t>』p.30. </a:t>
            </a:r>
            <a:r>
              <a:rPr lang="en-US" altLang="ja-JP" sz="1200">
                <a:latin typeface="BIZ UDPGothic" panose="020B0400000000000000" pitchFamily="34" charset="-128"/>
                <a:ea typeface="BIZ UDPGothic" panose="020B0400000000000000" pitchFamily="34" charset="-128"/>
                <a:hlinkClick r:id="rId5"/>
              </a:rPr>
              <a:t>https://jpcoar.repo.nii.ac.jp/records/607</a:t>
            </a:r>
            <a:r>
              <a:rPr lang="en-US" altLang="ja-JP" sz="1200">
                <a:latin typeface="BIZ UDPGothic" panose="020B0400000000000000" pitchFamily="34" charset="-128"/>
                <a:ea typeface="BIZ UDPGothic" panose="020B0400000000000000" pitchFamily="34" charset="-128"/>
              </a:rPr>
              <a:t>.</a:t>
            </a:r>
            <a:endParaRPr lang="ja-JP" altLang="en-US" sz="1200">
              <a:latin typeface="BIZ UDPGothic" panose="020B0400000000000000" pitchFamily="34" charset="-128"/>
              <a:ea typeface="BIZ UDPGothic" panose="020B0400000000000000" pitchFamily="34" charset="-128"/>
            </a:endParaRPr>
          </a:p>
          <a:p>
            <a:endParaRPr kumimoji="1" lang="en-US" altLang="ja-JP" sz="1200"/>
          </a:p>
          <a:p>
            <a:r>
              <a:rPr lang="en-US" altLang="ja-JP" sz="1200" u="none" strike="noStrike">
                <a:solidFill>
                  <a:srgbClr val="000000"/>
                </a:solidFill>
                <a:effectLst/>
              </a:rPr>
              <a:t>```</a:t>
            </a:r>
            <a:endParaRPr kumimoji="1" lang="en-US" altLang="ja-JP" sz="1200" baseline="0"/>
          </a:p>
        </p:txBody>
      </p:sp>
      <p:sp>
        <p:nvSpPr>
          <p:cNvPr id="4" name="スライド番号プレースホルダー 3"/>
          <p:cNvSpPr>
            <a:spLocks noGrp="1"/>
          </p:cNvSpPr>
          <p:nvPr>
            <p:ph type="sldNum" sz="quarter" idx="10"/>
          </p:nvPr>
        </p:nvSpPr>
        <p:spPr/>
        <p:txBody>
          <a:bodyPr/>
          <a:lstStyle/>
          <a:p>
            <a:fld id="{02A533E8-CEFB-4333-8701-ECD923891AD4}" type="slidenum">
              <a:rPr kumimoji="1" lang="ja-JP" altLang="en-US" smtClean="0"/>
              <a:t>11</a:t>
            </a:fld>
            <a:endParaRPr kumimoji="1" lang="ja-JP" altLang="en-US"/>
          </a:p>
        </p:txBody>
      </p:sp>
    </p:spTree>
    <p:extLst>
      <p:ext uri="{BB962C8B-B14F-4D97-AF65-F5344CB8AC3E}">
        <p14:creationId xmlns:p14="http://schemas.microsoft.com/office/powerpoint/2010/main" val="3382585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a:t>Topic:</a:t>
            </a:r>
            <a:r>
              <a:rPr kumimoji="1" lang="ja-JP" altLang="en-US" sz="900"/>
              <a:t>データ管理計画作成ツール</a:t>
            </a:r>
            <a:endParaRPr kumimoji="1" lang="en-US" altLang="ja-JP" sz="900"/>
          </a:p>
          <a:p>
            <a:endParaRPr kumimoji="1" lang="en-US" altLang="ja-JP" sz="900"/>
          </a:p>
          <a:p>
            <a:r>
              <a:rPr lang="en-US" altLang="ja-JP" sz="900" u="none" strike="noStrike">
                <a:solidFill>
                  <a:srgbClr val="000000"/>
                </a:solidFill>
                <a:effectLst/>
              </a:rPr>
              <a:t>```text</a:t>
            </a:r>
            <a:endParaRPr kumimoji="1" lang="en-US" altLang="ja-JP" baseline="0"/>
          </a:p>
          <a:p>
            <a:r>
              <a:rPr kumimoji="1" lang="ja-JP" altLang="en-US"/>
              <a:t>前のスライドで紹介した、</a:t>
            </a:r>
            <a:r>
              <a:rPr kumimoji="1" lang="en-US" altLang="ja-JP"/>
              <a:t>DMP(</a:t>
            </a:r>
            <a:r>
              <a:rPr kumimoji="1" lang="ja-JP" altLang="en-US"/>
              <a:t>作成</a:t>
            </a:r>
            <a:r>
              <a:rPr kumimoji="1" lang="en-US" altLang="ja-JP"/>
              <a:t>)[kana:"</a:t>
            </a:r>
            <a:r>
              <a:rPr kumimoji="1" lang="ja-JP" altLang="en-US"/>
              <a:t>サク</a:t>
            </a:r>
            <a:r>
              <a:rPr kumimoji="1" lang="en-US" altLang="ja-JP"/>
              <a:t>' </a:t>
            </a:r>
            <a:r>
              <a:rPr kumimoji="1" lang="ja-JP" altLang="en-US"/>
              <a:t>セー</a:t>
            </a:r>
            <a:r>
              <a:rPr kumimoji="1" lang="en-US" altLang="ja-JP"/>
              <a:t>"]</a:t>
            </a:r>
            <a:r>
              <a:rPr kumimoji="1" lang="ja-JP" altLang="en-US"/>
              <a:t>補助ツールや、</a:t>
            </a:r>
            <a:r>
              <a:rPr kumimoji="1" lang="en-US" altLang="ja-JP"/>
              <a:t>DMP</a:t>
            </a:r>
            <a:r>
              <a:rPr kumimoji="1" lang="ja-JP" altLang="en-US"/>
              <a:t>公開サイトでは、他者が作成・提出した</a:t>
            </a:r>
            <a:r>
              <a:rPr kumimoji="1" lang="en-US" altLang="ja-JP"/>
              <a:t>DMP</a:t>
            </a:r>
            <a:r>
              <a:rPr kumimoji="1" lang="ja-JP" altLang="en-US"/>
              <a:t>を閲覧できる場合があります。</a:t>
            </a:r>
            <a:endParaRPr kumimoji="1" lang="en-US" altLang="ja-JP"/>
          </a:p>
          <a:p>
            <a:r>
              <a:rPr lang="en-US" altLang="ja-JP" b="0" i="0">
                <a:solidFill>
                  <a:srgbClr val="333333"/>
                </a:solidFill>
                <a:effectLst/>
                <a:latin typeface="Meiryo UI" panose="020B0604030504040204" pitchFamily="50" charset="-128"/>
                <a:ea typeface="Meiryo UI" panose="020B0604030504040204" pitchFamily="50" charset="-128"/>
              </a:rPr>
              <a:t>[break:"1.0s"]</a:t>
            </a:r>
            <a:endParaRPr kumimoji="1" lang="en-US" altLang="ja-JP"/>
          </a:p>
          <a:p>
            <a:r>
              <a:rPr kumimoji="1" lang="ja-JP" altLang="en-US"/>
              <a:t>例えば、同じ分野の</a:t>
            </a:r>
            <a:r>
              <a:rPr kumimoji="1" lang="en-US" altLang="ja-JP"/>
              <a:t>DMP</a:t>
            </a:r>
            <a:r>
              <a:rPr kumimoji="1" lang="ja-JP" altLang="en-US"/>
              <a:t>や、同じ申請先の</a:t>
            </a:r>
            <a:r>
              <a:rPr kumimoji="1" lang="en-US" altLang="ja-JP"/>
              <a:t>DMP</a:t>
            </a:r>
            <a:r>
              <a:rPr kumimoji="1" lang="ja-JP" altLang="en-US"/>
              <a:t>を参照すると、自身の研究プロジェクトを円滑に進めるためのヒントが得られるかもしれません。</a:t>
            </a:r>
            <a:endParaRPr kumimoji="1" lang="en-US" altLang="ja-JP"/>
          </a:p>
          <a:p>
            <a:r>
              <a:rPr lang="en-US" altLang="ja-JP" b="0" i="0">
                <a:solidFill>
                  <a:srgbClr val="333333"/>
                </a:solidFill>
                <a:effectLst/>
                <a:latin typeface="Meiryo UI" panose="020B0604030504040204" pitchFamily="50" charset="-128"/>
                <a:ea typeface="Meiryo UI" panose="020B0604030504040204" pitchFamily="50" charset="-128"/>
              </a:rPr>
              <a:t>[break:"0.5s"]</a:t>
            </a:r>
            <a:endParaRPr kumimoji="1" lang="en-US" altLang="ja-JP"/>
          </a:p>
          <a:p>
            <a:r>
              <a:rPr kumimoji="1" lang="ja-JP" altLang="en-US"/>
              <a:t>必要に応じて、自身の</a:t>
            </a:r>
            <a:r>
              <a:rPr kumimoji="1" lang="en-US" altLang="ja-JP"/>
              <a:t>DMP</a:t>
            </a:r>
            <a:r>
              <a:rPr kumimoji="1" lang="ja-JP" altLang="en-US"/>
              <a:t> </a:t>
            </a:r>
            <a:r>
              <a:rPr kumimoji="1" lang="en-US" altLang="ja-JP"/>
              <a:t>(</a:t>
            </a:r>
            <a:r>
              <a:rPr kumimoji="1" lang="ja-JP" altLang="en-US"/>
              <a:t>作成</a:t>
            </a:r>
            <a:r>
              <a:rPr kumimoji="1" lang="en-US" altLang="ja-JP"/>
              <a:t>)[kana:"</a:t>
            </a:r>
            <a:r>
              <a:rPr kumimoji="1" lang="ja-JP" altLang="en-US"/>
              <a:t>サク</a:t>
            </a:r>
            <a:r>
              <a:rPr kumimoji="1" lang="en-US" altLang="ja-JP"/>
              <a:t>' </a:t>
            </a:r>
            <a:r>
              <a:rPr kumimoji="1" lang="ja-JP" altLang="en-US"/>
              <a:t>セー</a:t>
            </a:r>
            <a:r>
              <a:rPr kumimoji="1" lang="en-US" altLang="ja-JP"/>
              <a:t>"]</a:t>
            </a:r>
            <a:r>
              <a:rPr kumimoji="1" lang="ja-JP" altLang="en-US"/>
              <a:t>の参考にしてください。</a:t>
            </a:r>
            <a:endParaRPr kumimoji="1" lang="en-US" altLang="ja-JP"/>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pPr marL="171450" indent="-171450">
              <a:buFont typeface="Arial" panose="020B0604020202020204" pitchFamily="34" charset="0"/>
              <a:buChar char="•"/>
            </a:pPr>
            <a:r>
              <a:rPr lang="fr-FR" altLang="ja-JP" sz="900" err="1">
                <a:latin typeface="BIZ UDPGothic" panose="020B0400000000000000" pitchFamily="34" charset="-128"/>
                <a:ea typeface="BIZ UDPGothic" panose="020B0400000000000000" pitchFamily="34" charset="-128"/>
              </a:rPr>
              <a:t>DMPonline</a:t>
            </a:r>
            <a:r>
              <a:rPr lang="fr-FR" altLang="ja-JP" sz="900">
                <a:latin typeface="BIZ UDPGothic" panose="020B0400000000000000" pitchFamily="34" charset="-128"/>
                <a:ea typeface="BIZ UDPGothic" panose="020B0400000000000000" pitchFamily="34" charset="-128"/>
              </a:rPr>
              <a:t> - Public </a:t>
            </a:r>
            <a:r>
              <a:rPr lang="fr-FR" altLang="ja-JP" sz="900" err="1">
                <a:latin typeface="BIZ UDPGothic" panose="020B0400000000000000" pitchFamily="34" charset="-128"/>
                <a:ea typeface="BIZ UDPGothic" panose="020B0400000000000000" pitchFamily="34" charset="-128"/>
              </a:rPr>
              <a:t>DMPs</a:t>
            </a:r>
            <a:r>
              <a:rPr lang="ja-JP" altLang="en-US" sz="900">
                <a:latin typeface="BIZ UDPGothic" panose="020B0400000000000000" pitchFamily="34" charset="-128"/>
                <a:ea typeface="BIZ UDPGothic" panose="020B0400000000000000" pitchFamily="34" charset="-128"/>
              </a:rPr>
              <a:t>　 </a:t>
            </a:r>
            <a:r>
              <a:rPr lang="fr-FR" altLang="ja-JP" sz="900">
                <a:latin typeface="BIZ UDPGothic" panose="020B0400000000000000" pitchFamily="34" charset="-128"/>
                <a:ea typeface="BIZ UDPGothic" panose="020B0400000000000000" pitchFamily="34" charset="-128"/>
                <a:hlinkClick r:id="rId3"/>
              </a:rPr>
              <a:t>https://dmponline.dcc.ac.uk/public_plans</a:t>
            </a:r>
            <a:endParaRPr lang="fr-FR"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err="1">
                <a:latin typeface="BIZ UDPGothic" panose="020B0400000000000000" pitchFamily="34" charset="-128"/>
                <a:ea typeface="BIZ UDPGothic" panose="020B0400000000000000" pitchFamily="34" charset="-128"/>
              </a:rPr>
              <a:t>DMPTool</a:t>
            </a:r>
            <a:r>
              <a:rPr lang="en-US" altLang="ja-JP" sz="900">
                <a:latin typeface="BIZ UDPGothic" panose="020B0400000000000000" pitchFamily="34" charset="-128"/>
                <a:ea typeface="BIZ UDPGothic" panose="020B0400000000000000" pitchFamily="34" charset="-128"/>
              </a:rPr>
              <a:t> - Public DMPs</a:t>
            </a:r>
            <a:r>
              <a:rPr lang="ja-JP" altLang="en-US"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4"/>
              </a:rPr>
              <a:t>https://dmptool.org/public_plans</a:t>
            </a:r>
            <a:endParaRPr lang="en-US" altLang="ja-JP" sz="900">
              <a:latin typeface="BIZ UDPGothic" panose="020B0400000000000000" pitchFamily="34" charset="-128"/>
              <a:ea typeface="BIZ UDPGothic" panose="020B0400000000000000"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a:latin typeface="BIZ UDPGothic" panose="020B0400000000000000" pitchFamily="34" charset="-128"/>
                <a:ea typeface="BIZ UDPGothic" panose="020B0400000000000000" pitchFamily="34" charset="-128"/>
              </a:rPr>
              <a:t>西薗由依</a:t>
            </a:r>
            <a:r>
              <a:rPr lang="en-US" altLang="ja-JP" sz="900">
                <a:latin typeface="BIZ UDPGothic" panose="020B0400000000000000" pitchFamily="34" charset="-128"/>
                <a:ea typeface="BIZ UDPGothic" panose="020B0400000000000000" pitchFamily="34" charset="-128"/>
              </a:rPr>
              <a:t> 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2020, 10, 29</a:t>
            </a:r>
            <a:r>
              <a:rPr lang="ja-JP" altLang="en-US" sz="900">
                <a:latin typeface="BIZ UDPGothic" panose="020B0400000000000000" pitchFamily="34" charset="-128"/>
                <a:ea typeface="BIZ UDPGothic" panose="020B0400000000000000" pitchFamily="34" charset="-128"/>
              </a:rPr>
              <a:t>）「研究者のための研究データマネジメント</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研究前</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申請書類（</a:t>
            </a:r>
            <a:r>
              <a:rPr lang="en-US" altLang="ja-JP" sz="900">
                <a:latin typeface="BIZ UDPGothic" panose="020B0400000000000000" pitchFamily="34" charset="-128"/>
                <a:ea typeface="BIZ UDPGothic" panose="020B0400000000000000" pitchFamily="34" charset="-128"/>
              </a:rPr>
              <a:t>DMP</a:t>
            </a:r>
            <a:r>
              <a:rPr lang="ja-JP" altLang="en-US" sz="900">
                <a:latin typeface="BIZ UDPGothic" panose="020B0400000000000000" pitchFamily="34" charset="-128"/>
                <a:ea typeface="BIZ UDPGothic" panose="020B0400000000000000" pitchFamily="34" charset="-128"/>
              </a:rPr>
              <a:t>）の作成」</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教材「研究者のための研究データマネジメント」</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5"/>
              </a:rPr>
              <a:t>https://jpcoar.repo.nii.ac.jp/records/294</a:t>
            </a:r>
            <a:endParaRPr lang="en-US" altLang="ja-JP" sz="900" u="none" strike="noStrike">
              <a:solidFill>
                <a:srgbClr val="000000"/>
              </a:solidFill>
              <a:effectLst/>
            </a:endParaRPr>
          </a:p>
          <a:p>
            <a:endParaRPr lang="en-US" altLang="ja-JP" sz="900" u="none" strike="noStrike">
              <a:solidFill>
                <a:srgbClr val="000000"/>
              </a:solidFill>
              <a:effectLst/>
            </a:endParaRPr>
          </a:p>
          <a:p>
            <a:r>
              <a:rPr lang="en-US" altLang="ja-JP" sz="900" u="none" strike="noStrike">
                <a:solidFill>
                  <a:srgbClr val="000000"/>
                </a:solidFill>
                <a:effectLst/>
              </a:rPr>
              <a:t>```</a:t>
            </a:r>
            <a:endParaRPr kumimoji="1" lang="en-US" altLang="ja-JP" baseline="0"/>
          </a:p>
        </p:txBody>
      </p:sp>
      <p:sp>
        <p:nvSpPr>
          <p:cNvPr id="4" name="スライド番号プレースホルダー 3"/>
          <p:cNvSpPr>
            <a:spLocks noGrp="1"/>
          </p:cNvSpPr>
          <p:nvPr>
            <p:ph type="sldNum" sz="quarter" idx="10"/>
          </p:nvPr>
        </p:nvSpPr>
        <p:spPr/>
        <p:txBody>
          <a:bodyPr/>
          <a:lstStyle/>
          <a:p>
            <a:fld id="{6DA7919C-4912-4735-87B6-4DACAAD3F1B7}" type="slidenum">
              <a:rPr kumimoji="1" lang="ja-JP" altLang="en-US" smtClean="0"/>
              <a:t>12</a:t>
            </a:fld>
            <a:endParaRPr kumimoji="1" lang="ja-JP" altLang="en-US"/>
          </a:p>
        </p:txBody>
      </p:sp>
    </p:spTree>
    <p:extLst>
      <p:ext uri="{BB962C8B-B14F-4D97-AF65-F5344CB8AC3E}">
        <p14:creationId xmlns:p14="http://schemas.microsoft.com/office/powerpoint/2010/main" val="2101895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a:t>Topic:</a:t>
            </a:r>
            <a:r>
              <a:rPr kumimoji="1" lang="ja-JP" altLang="en-US" sz="900"/>
              <a:t>データ管理計画作成ツール</a:t>
            </a:r>
            <a:endParaRPr kumimoji="1" lang="en-US" altLang="ja-JP" sz="900"/>
          </a:p>
          <a:p>
            <a:endParaRPr kumimoji="1" lang="en-US" altLang="ja-JP" sz="900"/>
          </a:p>
          <a:p>
            <a:r>
              <a:rPr lang="en-US" altLang="ja-JP" sz="900" u="none" strike="noStrike">
                <a:solidFill>
                  <a:srgbClr val="000000"/>
                </a:solidFill>
                <a:effectLst/>
              </a:rPr>
              <a:t>```text</a:t>
            </a:r>
            <a:endParaRPr kumimoji="1" lang="en-US" altLang="ja-JP" baseline="0"/>
          </a:p>
          <a:p>
            <a:r>
              <a:rPr kumimoji="1" lang="en-US" altLang="ja-JP"/>
              <a:t>(</a:t>
            </a:r>
            <a:r>
              <a:rPr kumimoji="1" lang="ja-JP" altLang="en-US"/>
              <a:t>こちらが</a:t>
            </a:r>
            <a:r>
              <a:rPr kumimoji="1" lang="en-US" altLang="ja-JP"/>
              <a:t>)[</a:t>
            </a:r>
            <a:r>
              <a:rPr kumimoji="1" lang="en-US" altLang="ja-JP" err="1"/>
              <a:t>rate:"fast";kana</a:t>
            </a:r>
            <a:r>
              <a:rPr kumimoji="1" lang="en-US" altLang="ja-JP"/>
              <a:t>:"</a:t>
            </a:r>
            <a:r>
              <a:rPr kumimoji="1" lang="ja-JP" altLang="en-US"/>
              <a:t>コチ</a:t>
            </a:r>
            <a:r>
              <a:rPr kumimoji="1" lang="en-US" altLang="ja-JP"/>
              <a:t>'</a:t>
            </a:r>
            <a:r>
              <a:rPr kumimoji="1" lang="ja-JP" altLang="en-US"/>
              <a:t> ラ ガ</a:t>
            </a:r>
            <a:r>
              <a:rPr kumimoji="1" lang="en-US" altLang="ja-JP"/>
              <a:t>"]</a:t>
            </a:r>
            <a:r>
              <a:rPr kumimoji="1" lang="ja-JP" altLang="en-US"/>
              <a:t>参照資料です。</a:t>
            </a:r>
            <a:endParaRPr kumimoji="1" lang="en-US" altLang="ja-JP"/>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r>
              <a:rPr lang="ja-JP" altLang="en-US" sz="900" u="none" strike="noStrike">
                <a:solidFill>
                  <a:srgbClr val="000000"/>
                </a:solidFill>
                <a:effectLst/>
              </a:rPr>
              <a:t>こちらが参照資料です。</a:t>
            </a:r>
            <a:endParaRPr lang="en-US" altLang="ja-JP" sz="900" u="none" strike="noStrike">
              <a:solidFill>
                <a:srgbClr val="000000"/>
              </a:solidFill>
              <a:effectLst/>
            </a:endParaRPr>
          </a:p>
          <a:p>
            <a:pPr marL="171450" indent="-171450">
              <a:buSzPct val="10000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科学技術振興機構（</a:t>
            </a:r>
            <a:r>
              <a:rPr lang="en-US" altLang="ja-JP" sz="900">
                <a:latin typeface="BIZ UDPGothic" panose="020B0400000000000000" pitchFamily="34" charset="-128"/>
                <a:ea typeface="BIZ UDPGothic" panose="020B0400000000000000" pitchFamily="34" charset="-128"/>
              </a:rPr>
              <a:t>2022, 4, 1</a:t>
            </a:r>
            <a:r>
              <a:rPr lang="ja-JP" altLang="en-US" sz="900">
                <a:latin typeface="BIZ UDPGothic" panose="020B0400000000000000" pitchFamily="34" charset="-128"/>
                <a:ea typeface="BIZ UDPGothic" panose="020B0400000000000000" pitchFamily="34" charset="-128"/>
              </a:rPr>
              <a:t>）「オープンサイエンス促進に向けた研究成果の取扱いに関する </a:t>
            </a:r>
            <a:r>
              <a:rPr lang="en-US" altLang="ja-JP" sz="900">
                <a:latin typeface="BIZ UDPGothic" panose="020B0400000000000000" pitchFamily="34" charset="-128"/>
                <a:ea typeface="BIZ UDPGothic" panose="020B0400000000000000" pitchFamily="34" charset="-128"/>
              </a:rPr>
              <a:t>JST </a:t>
            </a:r>
            <a:r>
              <a:rPr lang="ja-JP" altLang="en-US" sz="900">
                <a:latin typeface="BIZ UDPGothic" panose="020B0400000000000000" pitchFamily="34" charset="-128"/>
                <a:ea typeface="BIZ UDPGothic" panose="020B0400000000000000" pitchFamily="34" charset="-128"/>
              </a:rPr>
              <a:t>の基本方針」</a:t>
            </a:r>
            <a:r>
              <a:rPr lang="en-US" altLang="ja-JP" sz="900">
                <a:latin typeface="BIZ UDPGothic" panose="020B0400000000000000" pitchFamily="34" charset="-128"/>
                <a:ea typeface="BIZ UDPGothic" panose="020B0400000000000000" pitchFamily="34" charset="-128"/>
                <a:hlinkClick r:id="rId3"/>
              </a:rPr>
              <a:t>https://www.jst.go.jp/pr/intro/openscience/policy_openscience_r4.pdf</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2023, 8, 1</a:t>
            </a:r>
            <a:r>
              <a:rPr lang="ja-JP" altLang="en-US" sz="900">
                <a:latin typeface="BIZ UDPGothic" panose="020B0400000000000000" pitchFamily="34" charset="-128"/>
                <a:ea typeface="BIZ UDPGothic" panose="020B0400000000000000" pitchFamily="34" charset="-128"/>
              </a:rPr>
              <a:t>）「オープンサイエンス促進に向けた研究成果の取扱いに関する </a:t>
            </a:r>
            <a:r>
              <a:rPr lang="en-US" altLang="ja-JP" sz="900">
                <a:latin typeface="BIZ UDPGothic" panose="020B0400000000000000" pitchFamily="34" charset="-128"/>
                <a:ea typeface="BIZ UDPGothic" panose="020B0400000000000000" pitchFamily="34" charset="-128"/>
              </a:rPr>
              <a:t>JST </a:t>
            </a:r>
            <a:r>
              <a:rPr lang="ja-JP" altLang="en-US" sz="900">
                <a:latin typeface="BIZ UDPGothic" panose="020B0400000000000000" pitchFamily="34" charset="-128"/>
                <a:ea typeface="BIZ UDPGothic" panose="020B0400000000000000" pitchFamily="34" charset="-128"/>
              </a:rPr>
              <a:t>の基本方針ガイドライン」</a:t>
            </a:r>
            <a:r>
              <a:rPr lang="en-US" altLang="ja-JP" sz="900">
                <a:latin typeface="BIZ UDPGothic" panose="020B0400000000000000" pitchFamily="34" charset="-128"/>
                <a:ea typeface="BIZ UDPGothic" panose="020B0400000000000000" pitchFamily="34" charset="-128"/>
                <a:hlinkClick r:id="rId4"/>
              </a:rPr>
              <a:t>https://www.jst.go.jp/pr/intro/openscience/guideline_openscience_r4.pdf</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solidFill>
                  <a:srgbClr val="212529"/>
                </a:solidFill>
                <a:effectLst/>
                <a:latin typeface="BIZ UDPGothic" panose="020B0400000000000000" pitchFamily="34" charset="-128"/>
                <a:ea typeface="BIZ UDPGothic" panose="020B0400000000000000" pitchFamily="34" charset="-128"/>
              </a:rPr>
              <a:t>新エネルギー・産業技術総合開発機構（</a:t>
            </a:r>
            <a:r>
              <a:rPr lang="en-US" altLang="ja-JP" sz="900">
                <a:solidFill>
                  <a:srgbClr val="212529"/>
                </a:solidFill>
                <a:effectLst/>
                <a:latin typeface="BIZ UDPGothic" panose="020B0400000000000000" pitchFamily="34" charset="-128"/>
                <a:ea typeface="BIZ UDPGothic" panose="020B0400000000000000" pitchFamily="34" charset="-128"/>
              </a:rPr>
              <a:t>n.d.</a:t>
            </a:r>
            <a:r>
              <a:rPr lang="ja-JP" altLang="en-US" sz="900">
                <a:solidFill>
                  <a:srgbClr val="212529"/>
                </a:solidFill>
                <a:effectLst/>
                <a:latin typeface="BIZ UDPGothic" panose="020B0400000000000000" pitchFamily="34" charset="-128"/>
                <a:ea typeface="BIZ UDPGothic" panose="020B0400000000000000" pitchFamily="34" charset="-128"/>
              </a:rPr>
              <a:t>）「</a:t>
            </a:r>
            <a:r>
              <a:rPr lang="en-US" altLang="ja-JP" sz="900">
                <a:solidFill>
                  <a:srgbClr val="212529"/>
                </a:solidFill>
                <a:effectLst/>
                <a:latin typeface="BIZ UDPGothic" panose="020B0400000000000000" pitchFamily="34" charset="-128"/>
                <a:ea typeface="BIZ UDPGothic" panose="020B0400000000000000" pitchFamily="34" charset="-128"/>
              </a:rPr>
              <a:t>NEDO</a:t>
            </a:r>
            <a:r>
              <a:rPr lang="ja-JP" altLang="en-US" sz="900">
                <a:solidFill>
                  <a:srgbClr val="212529"/>
                </a:solidFill>
                <a:effectLst/>
                <a:latin typeface="BIZ UDPGothic" panose="020B0400000000000000" pitchFamily="34" charset="-128"/>
                <a:ea typeface="BIZ UDPGothic" panose="020B0400000000000000" pitchFamily="34" charset="-128"/>
              </a:rPr>
              <a:t>プロジェクトにおけるデータマネジメントに</a:t>
            </a:r>
            <a:r>
              <a:rPr lang="ja-JP" altLang="en-US" sz="900">
                <a:solidFill>
                  <a:srgbClr val="212529"/>
                </a:solidFill>
                <a:latin typeface="BIZ UDPGothic" panose="020B0400000000000000" pitchFamily="34" charset="-128"/>
                <a:ea typeface="BIZ UDPGothic" panose="020B0400000000000000" pitchFamily="34" charset="-128"/>
              </a:rPr>
              <a:t>ついて」</a:t>
            </a:r>
            <a:r>
              <a:rPr lang="en-US" altLang="ja-JP" sz="900">
                <a:latin typeface="BIZ UDPGothic" panose="020B0400000000000000" pitchFamily="34" charset="-128"/>
                <a:ea typeface="BIZ UDPGothic" panose="020B0400000000000000" pitchFamily="34" charset="-128"/>
                <a:hlinkClick r:id="rId5"/>
              </a:rPr>
              <a:t>https://www.nedo.go.jp/jyouhoukoukai/other_CA_00003.html</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a:latin typeface="BIZ UDPGothic" panose="020B0400000000000000" pitchFamily="34" charset="-128"/>
                <a:ea typeface="BIZ UDPGothic" panose="020B0400000000000000" pitchFamily="34" charset="-128"/>
              </a:rPr>
              <a:t>––––––</a:t>
            </a:r>
            <a:r>
              <a:rPr lang="ja-JP" altLang="en-US" sz="900">
                <a:solidFill>
                  <a:srgbClr val="212529"/>
                </a:solidFill>
                <a:latin typeface="BIZ UDPGothic" panose="020B0400000000000000" pitchFamily="34" charset="-128"/>
                <a:ea typeface="BIZ UDPGothic" panose="020B0400000000000000" pitchFamily="34" charset="-128"/>
              </a:rPr>
              <a:t>（</a:t>
            </a:r>
            <a:r>
              <a:rPr lang="en-US" altLang="ja-JP" sz="900">
                <a:solidFill>
                  <a:srgbClr val="212529"/>
                </a:solidFill>
                <a:latin typeface="BIZ UDPGothic" panose="020B0400000000000000" pitchFamily="34" charset="-128"/>
                <a:ea typeface="BIZ UDPGothic" panose="020B0400000000000000" pitchFamily="34" charset="-128"/>
              </a:rPr>
              <a:t>2018, 3, 27</a:t>
            </a:r>
            <a:r>
              <a:rPr lang="ja-JP" altLang="en-US" sz="900">
                <a:solidFill>
                  <a:srgbClr val="212529"/>
                </a:solidFill>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NEDO</a:t>
            </a:r>
            <a:r>
              <a:rPr lang="ja-JP" altLang="en-US" sz="900">
                <a:latin typeface="BIZ UDPGothic" panose="020B0400000000000000" pitchFamily="34" charset="-128"/>
                <a:ea typeface="BIZ UDPGothic" panose="020B0400000000000000" pitchFamily="34" charset="-128"/>
              </a:rPr>
              <a:t>プロジェクトにおけるデータマネジメントに係る基本方針」</a:t>
            </a:r>
            <a:r>
              <a:rPr lang="en-US" altLang="ja-JP" sz="900">
                <a:latin typeface="BIZ UDPGothic" panose="020B0400000000000000" pitchFamily="34" charset="-128"/>
                <a:ea typeface="BIZ UDPGothic" panose="020B0400000000000000" pitchFamily="34" charset="-128"/>
                <a:hlinkClick r:id="rId6"/>
              </a:rPr>
              <a:t>https://www.nedo.go.jp/content/100951445.pdf</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内閣府研究データ基盤整備と国際展開ワーキング・グループ（</a:t>
            </a:r>
            <a:r>
              <a:rPr lang="en-US" altLang="ja-JP" sz="900">
                <a:latin typeface="BIZ UDPGothic" panose="020B0400000000000000" pitchFamily="34" charset="-128"/>
                <a:ea typeface="BIZ UDPGothic" panose="020B0400000000000000" pitchFamily="34" charset="-128"/>
              </a:rPr>
              <a:t>2019, 10</a:t>
            </a:r>
            <a:r>
              <a:rPr lang="ja-JP" altLang="en-US" sz="90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研究データ基盤整備と国際展開に関する戦略</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rPr>
              <a:t>pp.20-21. </a:t>
            </a:r>
            <a:r>
              <a:rPr lang="en-US" altLang="ja-JP" sz="900">
                <a:latin typeface="BIZ UDPGothic" panose="020B0400000000000000" pitchFamily="34" charset="-128"/>
                <a:ea typeface="BIZ UDPGothic" panose="020B0400000000000000" pitchFamily="34" charset="-128"/>
                <a:hlinkClick r:id="rId7"/>
              </a:rPr>
              <a:t>https://www8.cao.go.jp/cstp/tyousakai/kokusaiopen/houkokusho.pdf</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西薗由依</a:t>
            </a:r>
            <a:r>
              <a:rPr lang="en-US" altLang="ja-JP" sz="900">
                <a:latin typeface="BIZ UDPGothic" panose="020B0400000000000000" pitchFamily="34" charset="-128"/>
                <a:ea typeface="BIZ UDPGothic" panose="020B0400000000000000" pitchFamily="34" charset="-128"/>
              </a:rPr>
              <a:t> 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2020, 10, 29</a:t>
            </a:r>
            <a:r>
              <a:rPr lang="ja-JP" altLang="en-US" sz="900">
                <a:latin typeface="BIZ UDPGothic" panose="020B0400000000000000" pitchFamily="34" charset="-128"/>
                <a:ea typeface="BIZ UDPGothic" panose="020B0400000000000000" pitchFamily="34" charset="-128"/>
              </a:rPr>
              <a:t>）「研究者のための研究データマネジメント</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研究前</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申請書類（</a:t>
            </a:r>
            <a:r>
              <a:rPr lang="en-US" altLang="ja-JP" sz="900">
                <a:latin typeface="BIZ UDPGothic" panose="020B0400000000000000" pitchFamily="34" charset="-128"/>
                <a:ea typeface="BIZ UDPGothic" panose="020B0400000000000000" pitchFamily="34" charset="-128"/>
              </a:rPr>
              <a:t>DMP</a:t>
            </a:r>
            <a:r>
              <a:rPr lang="ja-JP" altLang="en-US" sz="900">
                <a:latin typeface="BIZ UDPGothic" panose="020B0400000000000000" pitchFamily="34" charset="-128"/>
                <a:ea typeface="BIZ UDPGothic" panose="020B0400000000000000" pitchFamily="34" charset="-128"/>
              </a:rPr>
              <a:t>）の作成」</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教材「研究者のための研究データマネジメント」</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8"/>
              </a:rPr>
              <a:t>https://jpcoar.repo.nii.ac.jp/records/294</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日本医療研究開発機構（</a:t>
            </a:r>
            <a:r>
              <a:rPr lang="en-US" altLang="ja-JP" sz="900">
                <a:latin typeface="BIZ UDPGothic" panose="020B0400000000000000" pitchFamily="34" charset="-128"/>
                <a:ea typeface="BIZ UDPGothic" panose="020B0400000000000000" pitchFamily="34" charset="-128"/>
              </a:rPr>
              <a:t>2021, 3, 11</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AMED</a:t>
            </a:r>
            <a:r>
              <a:rPr lang="ja-JP" altLang="en-US" sz="900">
                <a:latin typeface="BIZ UDPGothic" panose="020B0400000000000000" pitchFamily="34" charset="-128"/>
                <a:ea typeface="BIZ UDPGothic" panose="020B0400000000000000" pitchFamily="34" charset="-128"/>
              </a:rPr>
              <a:t>研究データ利用に係るガイドライン</a:t>
            </a:r>
            <a:r>
              <a:rPr lang="en-US" altLang="ja-JP" sz="900">
                <a:latin typeface="BIZ UDPGothic" panose="020B0400000000000000" pitchFamily="34" charset="-128"/>
                <a:ea typeface="BIZ UDPGothic" panose="020B0400000000000000" pitchFamily="34" charset="-128"/>
              </a:rPr>
              <a:t>2.0</a:t>
            </a:r>
            <a:r>
              <a:rPr lang="ja-JP" altLang="en-US" sz="900">
                <a:latin typeface="BIZ UDPGothic" panose="020B0400000000000000" pitchFamily="34" charset="-128"/>
                <a:ea typeface="BIZ UDPGothic" panose="020B0400000000000000" pitchFamily="34" charset="-128"/>
              </a:rPr>
              <a:t>版」</a:t>
            </a:r>
            <a:r>
              <a:rPr lang="en-US" altLang="ja-JP" sz="900">
                <a:latin typeface="BIZ UDPGothic" panose="020B0400000000000000" pitchFamily="34" charset="-128"/>
                <a:ea typeface="BIZ UDPGothic" panose="020B0400000000000000" pitchFamily="34" charset="-128"/>
                <a:hlinkClick r:id="rId9"/>
              </a:rPr>
              <a:t>https://www.amed.go.jp/content/000089256.pdf</a:t>
            </a:r>
            <a:endParaRPr lang="en-US" altLang="ja-JP" sz="900">
              <a:effectLst/>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a:latin typeface="BIZ UDPGothic" panose="020B0400000000000000" pitchFamily="34" charset="-128"/>
                <a:ea typeface="BIZ UDPGothic" panose="020B0400000000000000" pitchFamily="34" charset="-128"/>
              </a:rPr>
              <a:t>––––––––</a:t>
            </a:r>
            <a:r>
              <a:rPr lang="ja-JP" altLang="en-US" sz="900">
                <a:effectLst/>
                <a:latin typeface="BIZ UDPGothic" panose="020B0400000000000000" pitchFamily="34" charset="-128"/>
                <a:ea typeface="BIZ UDPGothic" panose="020B0400000000000000" pitchFamily="34" charset="-128"/>
              </a:rPr>
              <a:t>（</a:t>
            </a:r>
            <a:r>
              <a:rPr lang="en-US" altLang="ja-JP" sz="900">
                <a:effectLst/>
                <a:latin typeface="BIZ UDPGothic" panose="020B0400000000000000" pitchFamily="34" charset="-128"/>
                <a:ea typeface="BIZ UDPGothic" panose="020B0400000000000000" pitchFamily="34" charset="-128"/>
              </a:rPr>
              <a:t>2023, 10, 16</a:t>
            </a:r>
            <a:r>
              <a:rPr lang="ja-JP" altLang="en-US" sz="900">
                <a:effectLst/>
                <a:latin typeface="BIZ UDPGothic" panose="020B0400000000000000" pitchFamily="34" charset="-128"/>
                <a:ea typeface="BIZ UDPGothic" panose="020B0400000000000000" pitchFamily="34" charset="-128"/>
              </a:rPr>
              <a:t>）「</a:t>
            </a:r>
            <a:r>
              <a:rPr lang="en-US" altLang="ja-JP" sz="900">
                <a:effectLst/>
                <a:latin typeface="BIZ UDPGothic" panose="020B0400000000000000" pitchFamily="34" charset="-128"/>
                <a:ea typeface="BIZ UDPGothic" panose="020B0400000000000000" pitchFamily="34" charset="-128"/>
              </a:rPr>
              <a:t>AMED</a:t>
            </a:r>
            <a:r>
              <a:rPr lang="ja-JP" altLang="en-US" sz="900">
                <a:effectLst/>
                <a:latin typeface="BIZ UDPGothic" panose="020B0400000000000000" pitchFamily="34" charset="-128"/>
                <a:ea typeface="BIZ UDPGothic" panose="020B0400000000000000" pitchFamily="34" charset="-128"/>
              </a:rPr>
              <a:t>における研究開発データの取扱いに関する基本方針、</a:t>
            </a:r>
            <a:r>
              <a:rPr lang="en-US" altLang="ja-JP" sz="900">
                <a:effectLst/>
                <a:latin typeface="BIZ UDPGothic" panose="020B0400000000000000" pitchFamily="34" charset="-128"/>
                <a:ea typeface="BIZ UDPGothic" panose="020B0400000000000000" pitchFamily="34" charset="-128"/>
              </a:rPr>
              <a:t>AMED</a:t>
            </a:r>
            <a:r>
              <a:rPr lang="ja-JP" altLang="en-US" sz="900">
                <a:effectLst/>
                <a:latin typeface="BIZ UDPGothic" panose="020B0400000000000000" pitchFamily="34" charset="-128"/>
                <a:ea typeface="BIZ UDPGothic" panose="020B0400000000000000" pitchFamily="34" charset="-128"/>
              </a:rPr>
              <a:t>研究データ利活用に係るガイドライン、データマネジメントプラン」</a:t>
            </a:r>
            <a:r>
              <a:rPr lang="en-US" altLang="ja-JP" sz="900">
                <a:latin typeface="BIZ UDPGothic" panose="020B0400000000000000" pitchFamily="34" charset="-128"/>
                <a:ea typeface="BIZ UDPGothic" panose="020B0400000000000000" pitchFamily="34" charset="-128"/>
                <a:hlinkClick r:id="rId10"/>
              </a:rPr>
              <a:t>https://www.amed.go.jp/koubo/datamanagement.html</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日本学術振興会（</a:t>
            </a:r>
            <a:r>
              <a:rPr lang="en-US" altLang="ja-JP" sz="900">
                <a:latin typeface="BIZ UDPGothic" panose="020B0400000000000000" pitchFamily="34" charset="-128"/>
                <a:ea typeface="BIZ UDPGothic" panose="020B0400000000000000" pitchFamily="34" charset="-128"/>
              </a:rPr>
              <a:t>2023, 7</a:t>
            </a:r>
            <a:r>
              <a:rPr lang="ja-JP" altLang="en-US" sz="900">
                <a:latin typeface="BIZ UDPGothic" panose="020B0400000000000000" pitchFamily="34" charset="-128"/>
                <a:ea typeface="BIZ UDPGothic" panose="020B0400000000000000" pitchFamily="34" charset="-128"/>
              </a:rPr>
              <a:t>）「科研費の最近の動向及び令和</a:t>
            </a:r>
            <a:r>
              <a:rPr lang="en-US" altLang="ja-JP" sz="900">
                <a:latin typeface="BIZ UDPGothic" panose="020B0400000000000000" pitchFamily="34" charset="-128"/>
                <a:ea typeface="BIZ UDPGothic" panose="020B0400000000000000" pitchFamily="34" charset="-128"/>
              </a:rPr>
              <a:t>6</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2024</a:t>
            </a:r>
            <a:r>
              <a:rPr lang="ja-JP" altLang="en-US" sz="900">
                <a:latin typeface="BIZ UDPGothic" panose="020B0400000000000000" pitchFamily="34" charset="-128"/>
                <a:ea typeface="BIZ UDPGothic" panose="020B0400000000000000" pitchFamily="34" charset="-128"/>
              </a:rPr>
              <a:t>）年度公募について」</a:t>
            </a:r>
            <a:r>
              <a:rPr lang="en-US" altLang="ja-JP" sz="900">
                <a:latin typeface="BIZ UDPGothic" panose="020B0400000000000000" pitchFamily="34" charset="-128"/>
                <a:ea typeface="BIZ UDPGothic" panose="020B0400000000000000" pitchFamily="34" charset="-128"/>
              </a:rPr>
              <a:t>, p.20. </a:t>
            </a:r>
            <a:r>
              <a:rPr lang="en-US" altLang="ja-JP" sz="900">
                <a:latin typeface="BIZ UDPGothic" panose="020B0400000000000000" pitchFamily="34" charset="-128"/>
                <a:ea typeface="BIZ UDPGothic" panose="020B0400000000000000" pitchFamily="34" charset="-128"/>
                <a:hlinkClick r:id="rId11"/>
              </a:rPr>
              <a:t>https://www.jsps.go.jp/file/storage/kaken_g_737/siryou2.pdf</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）「令和４</a:t>
            </a:r>
            <a:r>
              <a:rPr lang="en-US" altLang="ja-JP" sz="900">
                <a:latin typeface="BIZ UDPGothic" panose="020B0400000000000000" pitchFamily="34" charset="-128"/>
                <a:ea typeface="BIZ UDPGothic" panose="020B0400000000000000" pitchFamily="34" charset="-128"/>
              </a:rPr>
              <a:t>(2022)</a:t>
            </a:r>
            <a:r>
              <a:rPr lang="ja-JP" altLang="en-US" sz="900">
                <a:latin typeface="BIZ UDPGothic" panose="020B0400000000000000" pitchFamily="34" charset="-128"/>
                <a:ea typeface="BIZ UDPGothic" panose="020B0400000000000000" pitchFamily="34" charset="-128"/>
              </a:rPr>
              <a:t>年度交付申請時に使用する様式</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補助金</a:t>
            </a:r>
            <a:r>
              <a:rPr lang="en-US" altLang="ja-JP" sz="900">
                <a:latin typeface="BIZ UDPGothic" panose="020B0400000000000000" pitchFamily="34" charset="-128"/>
                <a:ea typeface="BIZ UDPGothic" panose="020B0400000000000000" pitchFamily="34" charset="-128"/>
              </a:rPr>
              <a:t>)(A</a:t>
            </a:r>
            <a:r>
              <a:rPr lang="ja-JP" altLang="en-US" sz="900">
                <a:latin typeface="BIZ UDPGothic" panose="020B0400000000000000" pitchFamily="34" charset="-128"/>
                <a:ea typeface="BIZ UDPGothic" panose="020B0400000000000000" pitchFamily="34" charset="-128"/>
              </a:rPr>
              <a:t>様式</a:t>
            </a:r>
            <a:r>
              <a:rPr lang="en-US" altLang="ja-JP" sz="900">
                <a:latin typeface="BIZ UDPGothic" panose="020B0400000000000000" pitchFamily="34" charset="-128"/>
                <a:ea typeface="BIZ UDPGothic" panose="020B0400000000000000" pitchFamily="34" charset="-128"/>
              </a:rPr>
              <a:t>). A-18.</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hlinkClick r:id="rId12"/>
              </a:rPr>
              <a:t>https://www.jsps.go.jp/j-grantsinaid/17_koufu/index.html</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文部科学省科学技術・学術審議会学術分科会学術情報委員会（</a:t>
            </a:r>
            <a:r>
              <a:rPr lang="en-US" altLang="ja-JP" sz="900">
                <a:latin typeface="BIZ UDPGothic" panose="020B0400000000000000" pitchFamily="34" charset="-128"/>
                <a:ea typeface="BIZ UDPGothic" panose="020B0400000000000000" pitchFamily="34" charset="-128"/>
              </a:rPr>
              <a:t>2016, 2, 26</a:t>
            </a:r>
            <a:r>
              <a:rPr lang="ja-JP" altLang="en-US" sz="900">
                <a:latin typeface="BIZ UDPGothic" panose="020B0400000000000000" pitchFamily="34" charset="-128"/>
                <a:ea typeface="BIZ UDPGothic" panose="020B0400000000000000" pitchFamily="34" charset="-128"/>
              </a:rPr>
              <a:t>）「学術情報のオープン化の推進について（審議まとめ）」</a:t>
            </a:r>
            <a:r>
              <a:rPr lang="en-US" altLang="ja-JP" sz="900">
                <a:latin typeface="BIZ UDPGothic" panose="020B0400000000000000" pitchFamily="34" charset="-128"/>
                <a:ea typeface="BIZ UDPGothic" panose="020B0400000000000000" pitchFamily="34" charset="-128"/>
              </a:rPr>
              <a:t>, p.17. </a:t>
            </a:r>
            <a:r>
              <a:rPr lang="en-US" altLang="ja-JP" sz="900">
                <a:latin typeface="BIZ UDPGothic" panose="020B0400000000000000" pitchFamily="34" charset="-128"/>
                <a:ea typeface="BIZ UDPGothic" panose="020B0400000000000000" pitchFamily="34" charset="-128"/>
                <a:hlinkClick r:id="rId13"/>
              </a:rPr>
              <a:t>https://www.mext.go.jp/component/b_menu/shingi/toushin/__icsFiles/afieldfile/2016/04/08/1368804_1_1_1.pdf</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吉田幸苗</a:t>
            </a:r>
            <a:r>
              <a:rPr lang="en-US" altLang="ja-JP" sz="900">
                <a:latin typeface="BIZ UDPGothic" panose="020B0400000000000000" pitchFamily="34" charset="-128"/>
                <a:ea typeface="BIZ UDPGothic" panose="020B0400000000000000" pitchFamily="34" charset="-128"/>
              </a:rPr>
              <a:t> 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2021, 2, 10</a:t>
            </a:r>
            <a:r>
              <a:rPr lang="ja-JP" altLang="en-US" sz="900">
                <a:latin typeface="BIZ UDPGothic" panose="020B0400000000000000" pitchFamily="34" charset="-128"/>
                <a:ea typeface="BIZ UDPGothic" panose="020B0400000000000000" pitchFamily="34" charset="-128"/>
              </a:rPr>
              <a:t>）「研究データ管理サービスの設計と実践</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3</a:t>
            </a:r>
            <a:r>
              <a:rPr lang="ja-JP" altLang="en-US" sz="900">
                <a:latin typeface="BIZ UDPGothic" panose="020B0400000000000000" pitchFamily="34" charset="-128"/>
                <a:ea typeface="BIZ UDPGothic" panose="020B0400000000000000" pitchFamily="34" charset="-128"/>
              </a:rPr>
              <a:t>章</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2</a:t>
            </a:r>
            <a:r>
              <a:rPr lang="ja-JP" altLang="en-US" sz="900">
                <a:latin typeface="BIZ UDPGothic" panose="020B0400000000000000" pitchFamily="34" charset="-128"/>
                <a:ea typeface="BIZ UDPGothic" panose="020B0400000000000000" pitchFamily="34" charset="-128"/>
              </a:rPr>
              <a:t>版」</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教材「研究データ管理サービスの設計と実践」</a:t>
            </a:r>
            <a:r>
              <a:rPr lang="en-US" altLang="ja-JP" sz="900">
                <a:latin typeface="BIZ UDPGothic" panose="020B0400000000000000" pitchFamily="34" charset="-128"/>
                <a:ea typeface="BIZ UDPGothic" panose="020B0400000000000000" pitchFamily="34" charset="-128"/>
              </a:rPr>
              <a:t>』, p.16. </a:t>
            </a:r>
            <a:r>
              <a:rPr lang="en-US" altLang="ja-JP" sz="900">
                <a:latin typeface="BIZ UDPGothic" panose="020B0400000000000000" pitchFamily="34" charset="-128"/>
                <a:ea typeface="BIZ UDPGothic" panose="020B0400000000000000" pitchFamily="34" charset="-128"/>
                <a:hlinkClick r:id="rId14"/>
              </a:rPr>
              <a:t>https://jpcoar.repo.nii.ac.jp/records/607</a:t>
            </a:r>
            <a:endParaRPr lang="en-US" altLang="ja-JP" sz="900" u="none" strike="noStrike">
              <a:solidFill>
                <a:srgbClr val="000000"/>
              </a:solidFill>
              <a:effectLst/>
            </a:endParaRPr>
          </a:p>
          <a:p>
            <a:pPr marL="171450" indent="-171450">
              <a:buFont typeface="Arial" panose="020B0604020202020204" pitchFamily="34" charset="0"/>
              <a:buChar char="•"/>
            </a:pPr>
            <a:endParaRPr lang="en-US" altLang="ja-JP" sz="900" u="none" strike="noStrike">
              <a:solidFill>
                <a:srgbClr val="000000"/>
              </a:solidFill>
              <a:effectLst/>
            </a:endParaRPr>
          </a:p>
          <a:p>
            <a:r>
              <a:rPr lang="en-US" altLang="ja-JP" sz="900" u="none" strike="noStrike">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038E312A-AD09-7041-A505-BF77C0AC648B}" type="slidenum">
              <a:rPr lang="ja-JP" altLang="en-US" smtClean="0"/>
              <a:pPr/>
              <a:t>13</a:t>
            </a:fld>
            <a:endParaRPr lang="ja-JP" altLang="en-US"/>
          </a:p>
        </p:txBody>
      </p:sp>
    </p:spTree>
    <p:extLst>
      <p:ext uri="{BB962C8B-B14F-4D97-AF65-F5344CB8AC3E}">
        <p14:creationId xmlns:p14="http://schemas.microsoft.com/office/powerpoint/2010/main" val="2731258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B50EE4D4-3281-F3BE-AFDF-51010B08B2B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1588"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2555776" y="1707654"/>
            <a:ext cx="6120680" cy="1782198"/>
          </a:xfrm>
        </p:spPr>
        <p:txBody>
          <a:bodyPr>
            <a:noAutofit/>
          </a:bodyPr>
          <a:lstStyle>
            <a:lvl1pPr algn="l">
              <a:defRPr sz="4800">
                <a:effectLst/>
              </a:defRPr>
            </a:lvl1pPr>
          </a:lstStyle>
          <a:p>
            <a:r>
              <a:rPr lang="ja-JP" altLang="en-US"/>
              <a:t>マスター タイトルの書式設定</a:t>
            </a:r>
          </a:p>
        </p:txBody>
      </p:sp>
      <p:sp>
        <p:nvSpPr>
          <p:cNvPr id="3" name="サブタイトル 2"/>
          <p:cNvSpPr>
            <a:spLocks noGrp="1"/>
          </p:cNvSpPr>
          <p:nvPr>
            <p:ph type="subTitle" idx="1"/>
          </p:nvPr>
        </p:nvSpPr>
        <p:spPr>
          <a:xfrm>
            <a:off x="1371600" y="3813888"/>
            <a:ext cx="6400800" cy="469218"/>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7C1C8743-CA8E-B64A-31EE-B445A4CF536C}"/>
              </a:ext>
            </a:extLst>
          </p:cNvPr>
          <p:cNvSpPr>
            <a:spLocks noGrp="1"/>
          </p:cNvSpPr>
          <p:nvPr>
            <p:ph type="dt" sz="half" idx="10"/>
          </p:nvPr>
        </p:nvSpPr>
        <p:spPr>
          <a:xfrm>
            <a:off x="457200" y="4767263"/>
            <a:ext cx="2135188" cy="274637"/>
          </a:xfrm>
        </p:spPr>
        <p:txBody>
          <a:bodyPr/>
          <a:lstStyle>
            <a:lvl1pPr>
              <a:defRPr/>
            </a:lvl1pPr>
          </a:lstStyle>
          <a:p>
            <a:pPr>
              <a:defRPr/>
            </a:pPr>
            <a:fld id="{2BDDF02A-ECFE-7B49-AE7A-05C65C7F21CF}"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9215B5B4-6A1B-5CFA-4795-9DEEDC7446CA}"/>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C4BD30E9-6AB0-29B5-0BBE-1FF85048F57C}"/>
              </a:ext>
            </a:extLst>
          </p:cNvPr>
          <p:cNvSpPr>
            <a:spLocks noGrp="1"/>
          </p:cNvSpPr>
          <p:nvPr>
            <p:ph type="sldNum" sz="quarter" idx="12"/>
          </p:nvPr>
        </p:nvSpPr>
        <p:spPr/>
        <p:txBody>
          <a:bodyPr/>
          <a:lstStyle>
            <a:lvl1pPr>
              <a:defRPr/>
            </a:lvl1pPr>
          </a:lstStyle>
          <a:p>
            <a:pPr>
              <a:defRPr/>
            </a:pPr>
            <a:fld id="{DBBB8AAA-FBB0-FE4E-8C0F-C189D8F22BCF}" type="slidenum">
              <a:rPr lang="ja-JP" altLang="en-US"/>
              <a:pPr>
                <a:defRPr/>
              </a:pPr>
              <a:t>‹#›</a:t>
            </a:fld>
            <a:endParaRPr lang="ja-JP" altLang="en-US"/>
          </a:p>
        </p:txBody>
      </p:sp>
    </p:spTree>
    <p:extLst>
      <p:ext uri="{BB962C8B-B14F-4D97-AF65-F5344CB8AC3E}">
        <p14:creationId xmlns:p14="http://schemas.microsoft.com/office/powerpoint/2010/main" val="150297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843558"/>
          </a:xfrm>
          <a:solidFill>
            <a:schemeClr val="accent1"/>
          </a:solidFill>
        </p:spPr>
        <p:txBody>
          <a:bodyPr/>
          <a:lstStyle>
            <a:lvl1pPr>
              <a:defRPr>
                <a:solidFill>
                  <a:schemeClr val="bg1"/>
                </a:solidFill>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8792C019-AB37-3C78-CAEC-043AD9C27570}"/>
              </a:ext>
            </a:extLst>
          </p:cNvPr>
          <p:cNvSpPr>
            <a:spLocks noGrp="1"/>
          </p:cNvSpPr>
          <p:nvPr>
            <p:ph type="dt" sz="half" idx="10"/>
          </p:nvPr>
        </p:nvSpPr>
        <p:spPr/>
        <p:txBody>
          <a:bodyPr/>
          <a:lstStyle>
            <a:lvl1pPr>
              <a:defRPr/>
            </a:lvl1pPr>
          </a:lstStyle>
          <a:p>
            <a:pPr>
              <a:defRPr/>
            </a:pPr>
            <a:fld id="{6E918B1B-3735-864B-ABC0-3CF35B77A7AC}"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43D71FD1-761E-4FB7-EE6A-98AD30DBA115}"/>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B907DEE3-4245-6F52-DF6B-312134B55085}"/>
              </a:ext>
            </a:extLst>
          </p:cNvPr>
          <p:cNvSpPr>
            <a:spLocks noGrp="1"/>
          </p:cNvSpPr>
          <p:nvPr>
            <p:ph type="sldNum" sz="quarter" idx="12"/>
          </p:nvPr>
        </p:nvSpPr>
        <p:spPr/>
        <p:txBody>
          <a:bodyPr/>
          <a:lstStyle>
            <a:lvl1pPr>
              <a:defRPr/>
            </a:lvl1pPr>
          </a:lstStyle>
          <a:p>
            <a:pPr>
              <a:defRPr/>
            </a:pPr>
            <a:fld id="{8C6CC197-2DB5-D845-9896-A7AC5B82BBC6}" type="slidenum">
              <a:rPr lang="ja-JP" altLang="en-US"/>
              <a:pPr>
                <a:defRPr/>
              </a:pPr>
              <a:t>‹#›</a:t>
            </a:fld>
            <a:endParaRPr lang="ja-JP" altLang="en-US"/>
          </a:p>
        </p:txBody>
      </p:sp>
    </p:spTree>
    <p:extLst>
      <p:ext uri="{BB962C8B-B14F-4D97-AF65-F5344CB8AC3E}">
        <p14:creationId xmlns:p14="http://schemas.microsoft.com/office/powerpoint/2010/main" val="3788017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4CFE9226-1B94-4047-AB51-A1C62C3AA576}"/>
              </a:ext>
            </a:extLst>
          </p:cNvPr>
          <p:cNvSpPr>
            <a:spLocks noGrp="1"/>
          </p:cNvSpPr>
          <p:nvPr>
            <p:ph type="dt" sz="half" idx="10"/>
          </p:nvPr>
        </p:nvSpPr>
        <p:spPr/>
        <p:txBody>
          <a:bodyPr/>
          <a:lstStyle>
            <a:lvl1pPr>
              <a:defRPr/>
            </a:lvl1pPr>
          </a:lstStyle>
          <a:p>
            <a:pPr>
              <a:defRPr/>
            </a:pPr>
            <a:fld id="{3D14A613-F092-8F46-8632-0B52F0498ECB}"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0062F4CB-F9DE-363D-C526-65BD6CDB92B9}"/>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608459E2-7AAE-CF78-F562-F1CDA0EC99D1}"/>
              </a:ext>
            </a:extLst>
          </p:cNvPr>
          <p:cNvSpPr>
            <a:spLocks noGrp="1"/>
          </p:cNvSpPr>
          <p:nvPr>
            <p:ph type="sldNum" sz="quarter" idx="12"/>
          </p:nvPr>
        </p:nvSpPr>
        <p:spPr/>
        <p:txBody>
          <a:bodyPr/>
          <a:lstStyle>
            <a:lvl1pPr>
              <a:defRPr/>
            </a:lvl1pPr>
          </a:lstStyle>
          <a:p>
            <a:pPr>
              <a:defRPr/>
            </a:pPr>
            <a:fld id="{6BBB752A-0C67-6747-9BB1-9B843D488E41}" type="slidenum">
              <a:rPr lang="ja-JP" altLang="en-US"/>
              <a:pPr>
                <a:defRPr/>
              </a:pPr>
              <a:t>‹#›</a:t>
            </a:fld>
            <a:endParaRPr lang="ja-JP" altLang="en-US"/>
          </a:p>
        </p:txBody>
      </p:sp>
    </p:spTree>
    <p:extLst>
      <p:ext uri="{BB962C8B-B14F-4D97-AF65-F5344CB8AC3E}">
        <p14:creationId xmlns:p14="http://schemas.microsoft.com/office/powerpoint/2010/main" val="239494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4EC0018B-565B-F4E4-76C9-0DB2E333E466}"/>
              </a:ext>
            </a:extLst>
          </p:cNvPr>
          <p:cNvSpPr>
            <a:spLocks noGrp="1"/>
          </p:cNvSpPr>
          <p:nvPr>
            <p:ph type="dt" sz="half" idx="10"/>
          </p:nvPr>
        </p:nvSpPr>
        <p:spPr/>
        <p:txBody>
          <a:bodyPr/>
          <a:lstStyle>
            <a:lvl1pPr>
              <a:defRPr/>
            </a:lvl1pPr>
          </a:lstStyle>
          <a:p>
            <a:pPr>
              <a:defRPr/>
            </a:pPr>
            <a:fld id="{A28A975E-1ABB-1B42-8546-1D5227976FC9}"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4A34B22F-99C6-A6E1-9ED0-D263DFCEBF74}"/>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C5307C90-71D9-8C3B-1FE9-92C14E84412D}"/>
              </a:ext>
            </a:extLst>
          </p:cNvPr>
          <p:cNvSpPr>
            <a:spLocks noGrp="1"/>
          </p:cNvSpPr>
          <p:nvPr>
            <p:ph type="sldNum" sz="quarter" idx="12"/>
          </p:nvPr>
        </p:nvSpPr>
        <p:spPr/>
        <p:txBody>
          <a:bodyPr/>
          <a:lstStyle>
            <a:lvl1pPr>
              <a:defRPr/>
            </a:lvl1pPr>
          </a:lstStyle>
          <a:p>
            <a:pPr>
              <a:defRPr/>
            </a:pPr>
            <a:fld id="{DE36DD9E-0803-6644-9667-658980F2927B}" type="slidenum">
              <a:rPr lang="ja-JP" altLang="en-US"/>
              <a:pPr>
                <a:defRPr/>
              </a:pPr>
              <a:t>‹#›</a:t>
            </a:fld>
            <a:endParaRPr lang="ja-JP" altLang="en-US"/>
          </a:p>
        </p:txBody>
      </p:sp>
    </p:spTree>
    <p:extLst>
      <p:ext uri="{BB962C8B-B14F-4D97-AF65-F5344CB8AC3E}">
        <p14:creationId xmlns:p14="http://schemas.microsoft.com/office/powerpoint/2010/main" val="4052692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F9CDCB0D-FE0F-2FA3-7B53-084D8015E5CE}"/>
              </a:ext>
            </a:extLst>
          </p:cNvPr>
          <p:cNvSpPr>
            <a:spLocks noGrp="1"/>
          </p:cNvSpPr>
          <p:nvPr>
            <p:ph type="dt" sz="half" idx="10"/>
          </p:nvPr>
        </p:nvSpPr>
        <p:spPr/>
        <p:txBody>
          <a:bodyPr/>
          <a:lstStyle>
            <a:lvl1pPr>
              <a:defRPr/>
            </a:lvl1pPr>
          </a:lstStyle>
          <a:p>
            <a:pPr>
              <a:defRPr/>
            </a:pPr>
            <a:fld id="{4AC38566-F060-B649-823F-45B4D52A4421}" type="datetimeFigureOut">
              <a:rPr lang="ja-JP" altLang="en-US"/>
              <a:pPr>
                <a:defRPr/>
              </a:pPr>
              <a:t>2024/11/26</a:t>
            </a:fld>
            <a:endParaRPr lang="ja-JP" altLang="en-US"/>
          </a:p>
        </p:txBody>
      </p:sp>
      <p:sp>
        <p:nvSpPr>
          <p:cNvPr id="8" name="フッター プレースホルダー 4">
            <a:extLst>
              <a:ext uri="{FF2B5EF4-FFF2-40B4-BE49-F238E27FC236}">
                <a16:creationId xmlns:a16="http://schemas.microsoft.com/office/drawing/2014/main" id="{A1267750-EB2F-596F-BD57-8DD9CC1E71E1}"/>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5747AB20-35B5-0F09-EACB-D2D1B5343122}"/>
              </a:ext>
            </a:extLst>
          </p:cNvPr>
          <p:cNvSpPr>
            <a:spLocks noGrp="1"/>
          </p:cNvSpPr>
          <p:nvPr>
            <p:ph type="sldNum" sz="quarter" idx="12"/>
          </p:nvPr>
        </p:nvSpPr>
        <p:spPr/>
        <p:txBody>
          <a:bodyPr/>
          <a:lstStyle>
            <a:lvl1pPr>
              <a:defRPr/>
            </a:lvl1pPr>
          </a:lstStyle>
          <a:p>
            <a:pPr>
              <a:defRPr/>
            </a:pPr>
            <a:fld id="{1BF45C1E-FB9D-9841-9298-106AC6C0126F}" type="slidenum">
              <a:rPr lang="ja-JP" altLang="en-US"/>
              <a:pPr>
                <a:defRPr/>
              </a:pPr>
              <a:t>‹#›</a:t>
            </a:fld>
            <a:endParaRPr lang="ja-JP" altLang="en-US"/>
          </a:p>
        </p:txBody>
      </p:sp>
    </p:spTree>
    <p:extLst>
      <p:ext uri="{BB962C8B-B14F-4D97-AF65-F5344CB8AC3E}">
        <p14:creationId xmlns:p14="http://schemas.microsoft.com/office/powerpoint/2010/main" val="2865871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99501F65-D5BD-8EA6-BE72-FEB416225AE2}"/>
              </a:ext>
            </a:extLst>
          </p:cNvPr>
          <p:cNvSpPr>
            <a:spLocks noGrp="1"/>
          </p:cNvSpPr>
          <p:nvPr>
            <p:ph type="dt" sz="half" idx="10"/>
          </p:nvPr>
        </p:nvSpPr>
        <p:spPr/>
        <p:txBody>
          <a:bodyPr/>
          <a:lstStyle>
            <a:lvl1pPr>
              <a:defRPr/>
            </a:lvl1pPr>
          </a:lstStyle>
          <a:p>
            <a:pPr>
              <a:defRPr/>
            </a:pPr>
            <a:fld id="{D96E53F8-2466-4341-AAFB-1B7242C3E9BF}" type="datetimeFigureOut">
              <a:rPr lang="ja-JP" altLang="en-US"/>
              <a:pPr>
                <a:defRPr/>
              </a:pPr>
              <a:t>2024/11/26</a:t>
            </a:fld>
            <a:endParaRPr lang="ja-JP" altLang="en-US"/>
          </a:p>
        </p:txBody>
      </p:sp>
      <p:sp>
        <p:nvSpPr>
          <p:cNvPr id="4" name="フッター プレースホルダー 4">
            <a:extLst>
              <a:ext uri="{FF2B5EF4-FFF2-40B4-BE49-F238E27FC236}">
                <a16:creationId xmlns:a16="http://schemas.microsoft.com/office/drawing/2014/main" id="{DF58286D-5ED1-861A-13B3-3AD427829B8B}"/>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C2045188-4326-B730-F931-6F0D3789C4C1}"/>
              </a:ext>
            </a:extLst>
          </p:cNvPr>
          <p:cNvSpPr>
            <a:spLocks noGrp="1"/>
          </p:cNvSpPr>
          <p:nvPr>
            <p:ph type="sldNum" sz="quarter" idx="12"/>
          </p:nvPr>
        </p:nvSpPr>
        <p:spPr/>
        <p:txBody>
          <a:bodyPr/>
          <a:lstStyle>
            <a:lvl1pPr>
              <a:defRPr/>
            </a:lvl1pPr>
          </a:lstStyle>
          <a:p>
            <a:pPr>
              <a:defRPr/>
            </a:pPr>
            <a:fld id="{476724FE-2E5E-A84A-8FB9-C3239BC441F1}" type="slidenum">
              <a:rPr lang="ja-JP" altLang="en-US"/>
              <a:pPr>
                <a:defRPr/>
              </a:pPr>
              <a:t>‹#›</a:t>
            </a:fld>
            <a:endParaRPr lang="ja-JP" altLang="en-US"/>
          </a:p>
        </p:txBody>
      </p:sp>
    </p:spTree>
    <p:extLst>
      <p:ext uri="{BB962C8B-B14F-4D97-AF65-F5344CB8AC3E}">
        <p14:creationId xmlns:p14="http://schemas.microsoft.com/office/powerpoint/2010/main" val="2824408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CBC90037-C937-996D-BB04-F758F938A210}"/>
              </a:ext>
            </a:extLst>
          </p:cNvPr>
          <p:cNvSpPr>
            <a:spLocks noGrp="1"/>
          </p:cNvSpPr>
          <p:nvPr>
            <p:ph type="dt" sz="half" idx="10"/>
          </p:nvPr>
        </p:nvSpPr>
        <p:spPr/>
        <p:txBody>
          <a:bodyPr/>
          <a:lstStyle>
            <a:lvl1pPr>
              <a:defRPr/>
            </a:lvl1pPr>
          </a:lstStyle>
          <a:p>
            <a:pPr>
              <a:defRPr/>
            </a:pPr>
            <a:fld id="{30BD96A5-4348-C347-A0E0-F87D05AA429B}" type="datetimeFigureOut">
              <a:rPr lang="ja-JP" altLang="en-US"/>
              <a:pPr>
                <a:defRPr/>
              </a:pPr>
              <a:t>2024/11/26</a:t>
            </a:fld>
            <a:endParaRPr lang="ja-JP" altLang="en-US"/>
          </a:p>
        </p:txBody>
      </p:sp>
      <p:sp>
        <p:nvSpPr>
          <p:cNvPr id="3" name="フッター プレースホルダー 4">
            <a:extLst>
              <a:ext uri="{FF2B5EF4-FFF2-40B4-BE49-F238E27FC236}">
                <a16:creationId xmlns:a16="http://schemas.microsoft.com/office/drawing/2014/main" id="{21DBFE14-7D29-2F77-797D-40B416F95C5A}"/>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B42311DC-5A4B-727B-D80B-39076EAA433E}"/>
              </a:ext>
            </a:extLst>
          </p:cNvPr>
          <p:cNvSpPr>
            <a:spLocks noGrp="1"/>
          </p:cNvSpPr>
          <p:nvPr>
            <p:ph type="sldNum" sz="quarter" idx="12"/>
          </p:nvPr>
        </p:nvSpPr>
        <p:spPr/>
        <p:txBody>
          <a:bodyPr/>
          <a:lstStyle>
            <a:lvl1pPr>
              <a:defRPr/>
            </a:lvl1pPr>
          </a:lstStyle>
          <a:p>
            <a:pPr>
              <a:defRPr/>
            </a:pPr>
            <a:fld id="{32689F51-85AF-CF4C-8168-132E1B1AF237}" type="slidenum">
              <a:rPr lang="ja-JP" altLang="en-US"/>
              <a:pPr>
                <a:defRPr/>
              </a:pPr>
              <a:t>‹#›</a:t>
            </a:fld>
            <a:endParaRPr lang="ja-JP" altLang="en-US"/>
          </a:p>
        </p:txBody>
      </p:sp>
    </p:spTree>
    <p:extLst>
      <p:ext uri="{BB962C8B-B14F-4D97-AF65-F5344CB8AC3E}">
        <p14:creationId xmlns:p14="http://schemas.microsoft.com/office/powerpoint/2010/main" val="2528002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C8DF5D44-25FD-3FB8-75CD-B99C24FD0421}"/>
              </a:ext>
            </a:extLst>
          </p:cNvPr>
          <p:cNvSpPr>
            <a:spLocks noGrp="1"/>
          </p:cNvSpPr>
          <p:nvPr>
            <p:ph type="dt" sz="half" idx="10"/>
          </p:nvPr>
        </p:nvSpPr>
        <p:spPr/>
        <p:txBody>
          <a:bodyPr/>
          <a:lstStyle>
            <a:lvl1pPr>
              <a:defRPr/>
            </a:lvl1pPr>
          </a:lstStyle>
          <a:p>
            <a:pPr>
              <a:defRPr/>
            </a:pPr>
            <a:fld id="{2162863F-8401-BB4D-BF6B-AAAC2A4497FD}"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4DCF0CF2-4D66-BFC6-126C-6A891CCB531C}"/>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31145842-CDA0-A776-173E-2C45A69F58C2}"/>
              </a:ext>
            </a:extLst>
          </p:cNvPr>
          <p:cNvSpPr>
            <a:spLocks noGrp="1"/>
          </p:cNvSpPr>
          <p:nvPr>
            <p:ph type="sldNum" sz="quarter" idx="12"/>
          </p:nvPr>
        </p:nvSpPr>
        <p:spPr/>
        <p:txBody>
          <a:bodyPr/>
          <a:lstStyle>
            <a:lvl1pPr>
              <a:defRPr/>
            </a:lvl1pPr>
          </a:lstStyle>
          <a:p>
            <a:pPr>
              <a:defRPr/>
            </a:pPr>
            <a:fld id="{D2F942E1-5365-FC48-A6DE-BEAEC01C22FF}" type="slidenum">
              <a:rPr lang="ja-JP" altLang="en-US"/>
              <a:pPr>
                <a:defRPr/>
              </a:pPr>
              <a:t>‹#›</a:t>
            </a:fld>
            <a:endParaRPr lang="ja-JP" altLang="en-US"/>
          </a:p>
        </p:txBody>
      </p:sp>
    </p:spTree>
    <p:extLst>
      <p:ext uri="{BB962C8B-B14F-4D97-AF65-F5344CB8AC3E}">
        <p14:creationId xmlns:p14="http://schemas.microsoft.com/office/powerpoint/2010/main" val="631259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557950E5-CE64-6619-A624-5B1C28717BE8}"/>
              </a:ext>
            </a:extLst>
          </p:cNvPr>
          <p:cNvSpPr>
            <a:spLocks noGrp="1"/>
          </p:cNvSpPr>
          <p:nvPr>
            <p:ph type="dt" sz="half" idx="10"/>
          </p:nvPr>
        </p:nvSpPr>
        <p:spPr/>
        <p:txBody>
          <a:bodyPr/>
          <a:lstStyle>
            <a:lvl1pPr>
              <a:defRPr/>
            </a:lvl1pPr>
          </a:lstStyle>
          <a:p>
            <a:pPr>
              <a:defRPr/>
            </a:pPr>
            <a:fld id="{B2FD7984-D540-164C-BB9B-D4984EC41880}"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CE486AEA-A589-5238-D7D5-D30750BEDFC9}"/>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D35A5D80-B7BA-E57D-B4FF-3277D73E6711}"/>
              </a:ext>
            </a:extLst>
          </p:cNvPr>
          <p:cNvSpPr>
            <a:spLocks noGrp="1"/>
          </p:cNvSpPr>
          <p:nvPr>
            <p:ph type="sldNum" sz="quarter" idx="12"/>
          </p:nvPr>
        </p:nvSpPr>
        <p:spPr/>
        <p:txBody>
          <a:bodyPr/>
          <a:lstStyle>
            <a:lvl1pPr>
              <a:defRPr/>
            </a:lvl1pPr>
          </a:lstStyle>
          <a:p>
            <a:pPr>
              <a:defRPr/>
            </a:pPr>
            <a:fld id="{47540A52-027B-194D-8783-3EB259181A65}" type="slidenum">
              <a:rPr lang="ja-JP" altLang="en-US"/>
              <a:pPr>
                <a:defRPr/>
              </a:pPr>
              <a:t>‹#›</a:t>
            </a:fld>
            <a:endParaRPr lang="ja-JP" altLang="en-US"/>
          </a:p>
        </p:txBody>
      </p:sp>
    </p:spTree>
    <p:extLst>
      <p:ext uri="{BB962C8B-B14F-4D97-AF65-F5344CB8AC3E}">
        <p14:creationId xmlns:p14="http://schemas.microsoft.com/office/powerpoint/2010/main" val="3422052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04694764-A0EE-1C02-8359-F916B7EF2716}"/>
              </a:ext>
            </a:extLst>
          </p:cNvPr>
          <p:cNvSpPr>
            <a:spLocks noGrp="1"/>
          </p:cNvSpPr>
          <p:nvPr>
            <p:ph type="dt" sz="half" idx="10"/>
          </p:nvPr>
        </p:nvSpPr>
        <p:spPr/>
        <p:txBody>
          <a:bodyPr/>
          <a:lstStyle>
            <a:lvl1pPr>
              <a:defRPr/>
            </a:lvl1pPr>
          </a:lstStyle>
          <a:p>
            <a:pPr>
              <a:defRPr/>
            </a:pPr>
            <a:fld id="{E08EE8C1-1149-B944-9DFF-9C9627F0AB21}"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075796D9-D663-4041-35CF-C5B482FADA4E}"/>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D8B150BD-9630-79EE-DD20-BAB9ED9A9887}"/>
              </a:ext>
            </a:extLst>
          </p:cNvPr>
          <p:cNvSpPr>
            <a:spLocks noGrp="1"/>
          </p:cNvSpPr>
          <p:nvPr>
            <p:ph type="sldNum" sz="quarter" idx="12"/>
          </p:nvPr>
        </p:nvSpPr>
        <p:spPr/>
        <p:txBody>
          <a:bodyPr/>
          <a:lstStyle>
            <a:lvl1pPr>
              <a:defRPr/>
            </a:lvl1pPr>
          </a:lstStyle>
          <a:p>
            <a:pPr>
              <a:defRPr/>
            </a:pPr>
            <a:fld id="{64E44A0C-2854-BF48-AB97-57FB4D53596A}" type="slidenum">
              <a:rPr lang="ja-JP" altLang="en-US"/>
              <a:pPr>
                <a:defRPr/>
              </a:pPr>
              <a:t>‹#›</a:t>
            </a:fld>
            <a:endParaRPr lang="ja-JP" altLang="en-US"/>
          </a:p>
        </p:txBody>
      </p:sp>
    </p:spTree>
    <p:extLst>
      <p:ext uri="{BB962C8B-B14F-4D97-AF65-F5344CB8AC3E}">
        <p14:creationId xmlns:p14="http://schemas.microsoft.com/office/powerpoint/2010/main" val="2556250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0FFB6628-7991-D398-9332-D1B41F29253A}"/>
              </a:ext>
            </a:extLst>
          </p:cNvPr>
          <p:cNvSpPr>
            <a:spLocks noGrp="1"/>
          </p:cNvSpPr>
          <p:nvPr>
            <p:ph type="dt" sz="half" idx="10"/>
          </p:nvPr>
        </p:nvSpPr>
        <p:spPr/>
        <p:txBody>
          <a:bodyPr/>
          <a:lstStyle>
            <a:lvl1pPr>
              <a:defRPr/>
            </a:lvl1pPr>
          </a:lstStyle>
          <a:p>
            <a:pPr>
              <a:defRPr/>
            </a:pPr>
            <a:fld id="{2E15A23F-C3B7-6F4A-A811-B972D1C4BBE8}"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1DC8DD17-D5AE-75AE-BFBC-8DFBAC880B7C}"/>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8B941A7C-143F-E60D-8F3F-F4D2BD580B69}"/>
              </a:ext>
            </a:extLst>
          </p:cNvPr>
          <p:cNvSpPr>
            <a:spLocks noGrp="1"/>
          </p:cNvSpPr>
          <p:nvPr>
            <p:ph type="sldNum" sz="quarter" idx="12"/>
          </p:nvPr>
        </p:nvSpPr>
        <p:spPr/>
        <p:txBody>
          <a:bodyPr/>
          <a:lstStyle>
            <a:lvl1pPr>
              <a:defRPr/>
            </a:lvl1pPr>
          </a:lstStyle>
          <a:p>
            <a:pPr>
              <a:defRPr/>
            </a:pPr>
            <a:fld id="{2E5BD440-CE1A-D643-AA65-68C3E68BC192}" type="slidenum">
              <a:rPr lang="ja-JP" altLang="en-US"/>
              <a:pPr>
                <a:defRPr/>
              </a:pPr>
              <a:t>‹#›</a:t>
            </a:fld>
            <a:endParaRPr lang="ja-JP" altLang="en-US"/>
          </a:p>
        </p:txBody>
      </p:sp>
    </p:spTree>
    <p:extLst>
      <p:ext uri="{BB962C8B-B14F-4D97-AF65-F5344CB8AC3E}">
        <p14:creationId xmlns:p14="http://schemas.microsoft.com/office/powerpoint/2010/main" val="2053189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457200" y="3057814"/>
            <a:ext cx="8229600" cy="1080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solidFill>
                <a:schemeClr val="bg1"/>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a:xfrm>
            <a:off x="457200" y="2085696"/>
            <a:ext cx="8229600" cy="972108"/>
          </a:xfrm>
        </p:spPr>
        <p:txBody>
          <a:bodyPr/>
          <a:lstStyle>
            <a:lvl1pPr>
              <a:defRPr sz="3000" b="0" i="0">
                <a:solidFill>
                  <a:schemeClr val="tx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4" name="日付プレースホルダー 3"/>
          <p:cNvSpPr>
            <a:spLocks noGrp="1"/>
          </p:cNvSpPr>
          <p:nvPr>
            <p:ph type="dt" sz="half" idx="10"/>
          </p:nvPr>
        </p:nvSpPr>
        <p:spPr/>
        <p:txBody>
          <a:bodyPr/>
          <a:lstStyle>
            <a:lvl1pPr>
              <a:defRPr/>
            </a:lvl1pPr>
          </a:lstStyle>
          <a:p>
            <a:fld id="{E2B6C56D-0D0A-4123-AFFE-8937855C6424}" type="datetimeFigureOut">
              <a:rPr kumimoji="1" lang="ja-JP" altLang="en-US" smtClean="0"/>
              <a:t>2024/11/26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7B8C932E-AC58-4854-9B1B-85042BDAAB13}" type="slidenum">
              <a:rPr kumimoji="1" lang="ja-JP" altLang="en-US" smtClean="0"/>
              <a:t>‹#›</a:t>
            </a:fld>
            <a:endParaRPr kumimoji="1" lang="ja-JP" altLang="en-US"/>
          </a:p>
        </p:txBody>
      </p:sp>
    </p:spTree>
    <p:extLst>
      <p:ext uri="{BB962C8B-B14F-4D97-AF65-F5344CB8AC3E}">
        <p14:creationId xmlns:p14="http://schemas.microsoft.com/office/powerpoint/2010/main" val="180188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F5D9E2E0-3090-F25B-FFF6-DC8CDE92759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1588"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2555776" y="1707654"/>
            <a:ext cx="6120680" cy="1782198"/>
          </a:xfrm>
        </p:spPr>
        <p:txBody>
          <a:bodyPr>
            <a:noAutofit/>
          </a:bodyPr>
          <a:lstStyle>
            <a:lvl1pPr algn="l">
              <a:defRPr sz="4800">
                <a:effectLst/>
              </a:defRPr>
            </a:lvl1pPr>
          </a:lstStyle>
          <a:p>
            <a:r>
              <a:rPr lang="ja-JP" altLang="en-US"/>
              <a:t>マスター タイトルの書式設定</a:t>
            </a:r>
          </a:p>
        </p:txBody>
      </p:sp>
      <p:sp>
        <p:nvSpPr>
          <p:cNvPr id="3" name="サブタイトル 2"/>
          <p:cNvSpPr>
            <a:spLocks noGrp="1"/>
          </p:cNvSpPr>
          <p:nvPr>
            <p:ph type="subTitle" idx="1"/>
          </p:nvPr>
        </p:nvSpPr>
        <p:spPr>
          <a:xfrm>
            <a:off x="1371600" y="3813888"/>
            <a:ext cx="6400800" cy="469218"/>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D8DC1B39-F85D-CE2E-8844-9FF9D5D40920}"/>
              </a:ext>
            </a:extLst>
          </p:cNvPr>
          <p:cNvSpPr>
            <a:spLocks noGrp="1"/>
          </p:cNvSpPr>
          <p:nvPr>
            <p:ph type="dt" sz="half" idx="10"/>
          </p:nvPr>
        </p:nvSpPr>
        <p:spPr>
          <a:xfrm>
            <a:off x="457200" y="4767263"/>
            <a:ext cx="2135188" cy="274637"/>
          </a:xfrm>
        </p:spPr>
        <p:txBody>
          <a:bodyPr/>
          <a:lstStyle>
            <a:lvl1pPr>
              <a:defRPr smtClean="0"/>
            </a:lvl1pPr>
          </a:lstStyle>
          <a:p>
            <a:pPr>
              <a:defRPr/>
            </a:pPr>
            <a:fld id="{640B98BF-74EF-ED42-ABA3-1474F257E50C}"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3BD1CC23-A0BF-9BFD-B49E-81E43E98D4B8}"/>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969B61F8-F7BF-9341-3079-15EBFC3AE593}"/>
              </a:ext>
            </a:extLst>
          </p:cNvPr>
          <p:cNvSpPr>
            <a:spLocks noGrp="1"/>
          </p:cNvSpPr>
          <p:nvPr>
            <p:ph type="sldNum" sz="quarter" idx="12"/>
          </p:nvPr>
        </p:nvSpPr>
        <p:spPr/>
        <p:txBody>
          <a:bodyPr/>
          <a:lstStyle>
            <a:lvl1pPr>
              <a:defRPr smtClean="0"/>
            </a:lvl1pPr>
          </a:lstStyle>
          <a:p>
            <a:pPr>
              <a:defRPr/>
            </a:pPr>
            <a:fld id="{6E98FAA6-4B62-A34B-ADF0-30801800EF3C}" type="slidenum">
              <a:rPr lang="ja-JP" altLang="en-US"/>
              <a:pPr>
                <a:defRPr/>
              </a:pPr>
              <a:t>‹#›</a:t>
            </a:fld>
            <a:endParaRPr lang="ja-JP" altLang="en-US"/>
          </a:p>
        </p:txBody>
      </p:sp>
    </p:spTree>
    <p:extLst>
      <p:ext uri="{BB962C8B-B14F-4D97-AF65-F5344CB8AC3E}">
        <p14:creationId xmlns:p14="http://schemas.microsoft.com/office/powerpoint/2010/main" val="280038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E6D7717E-0284-B08E-2899-0E8B749DC230}"/>
              </a:ext>
            </a:extLst>
          </p:cNvPr>
          <p:cNvSpPr>
            <a:spLocks noGrp="1"/>
          </p:cNvSpPr>
          <p:nvPr>
            <p:ph type="dt" sz="half" idx="10"/>
          </p:nvPr>
        </p:nvSpPr>
        <p:spPr/>
        <p:txBody>
          <a:bodyPr/>
          <a:lstStyle>
            <a:lvl1pPr>
              <a:defRPr/>
            </a:lvl1pPr>
          </a:lstStyle>
          <a:p>
            <a:pPr>
              <a:defRPr/>
            </a:pPr>
            <a:fld id="{49D53C70-D5D2-FC48-878F-DF96F22341C7}"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875159D8-B88E-9D93-E75B-90B4676E7BD0}"/>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76FEB5E8-846F-D474-B4E4-930858A96323}"/>
              </a:ext>
            </a:extLst>
          </p:cNvPr>
          <p:cNvSpPr>
            <a:spLocks noGrp="1"/>
          </p:cNvSpPr>
          <p:nvPr>
            <p:ph type="sldNum" sz="quarter" idx="12"/>
          </p:nvPr>
        </p:nvSpPr>
        <p:spPr/>
        <p:txBody>
          <a:bodyPr/>
          <a:lstStyle>
            <a:lvl1pPr>
              <a:defRPr/>
            </a:lvl1pPr>
          </a:lstStyle>
          <a:p>
            <a:pPr>
              <a:defRPr/>
            </a:pPr>
            <a:fld id="{CF5244AC-74C0-0448-8E0A-923A14CA5AC8}" type="slidenum">
              <a:rPr lang="ja-JP" altLang="en-US"/>
              <a:pPr>
                <a:defRPr/>
              </a:pPr>
              <a:t>‹#›</a:t>
            </a:fld>
            <a:endParaRPr lang="ja-JP" altLang="en-US"/>
          </a:p>
        </p:txBody>
      </p:sp>
    </p:spTree>
    <p:extLst>
      <p:ext uri="{BB962C8B-B14F-4D97-AF65-F5344CB8AC3E}">
        <p14:creationId xmlns:p14="http://schemas.microsoft.com/office/powerpoint/2010/main" val="107041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69276013-A198-E822-5B09-DFC4EC755779}"/>
              </a:ext>
            </a:extLst>
          </p:cNvPr>
          <p:cNvSpPr>
            <a:spLocks noGrp="1"/>
          </p:cNvSpPr>
          <p:nvPr>
            <p:ph type="dt" sz="half" idx="10"/>
          </p:nvPr>
        </p:nvSpPr>
        <p:spPr/>
        <p:txBody>
          <a:bodyPr/>
          <a:lstStyle>
            <a:lvl1pPr>
              <a:defRPr/>
            </a:lvl1pPr>
          </a:lstStyle>
          <a:p>
            <a:pPr>
              <a:defRPr/>
            </a:pPr>
            <a:fld id="{E9FEE08C-A77E-194C-8E19-588BBA2F4A38}"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4BCD1911-AA88-ED79-92B9-96931000C0FD}"/>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39005A83-59D7-F215-4D50-1C9E8B2F8D98}"/>
              </a:ext>
            </a:extLst>
          </p:cNvPr>
          <p:cNvSpPr>
            <a:spLocks noGrp="1"/>
          </p:cNvSpPr>
          <p:nvPr>
            <p:ph type="sldNum" sz="quarter" idx="12"/>
          </p:nvPr>
        </p:nvSpPr>
        <p:spPr/>
        <p:txBody>
          <a:bodyPr/>
          <a:lstStyle>
            <a:lvl1pPr>
              <a:defRPr/>
            </a:lvl1pPr>
          </a:lstStyle>
          <a:p>
            <a:pPr>
              <a:defRPr/>
            </a:pPr>
            <a:fld id="{53D0461B-2AAC-8C42-9AA1-D746F1F97D91}" type="slidenum">
              <a:rPr lang="ja-JP" altLang="en-US"/>
              <a:pPr>
                <a:defRPr/>
              </a:pPr>
              <a:t>‹#›</a:t>
            </a:fld>
            <a:endParaRPr lang="ja-JP" altLang="en-US"/>
          </a:p>
        </p:txBody>
      </p:sp>
    </p:spTree>
    <p:extLst>
      <p:ext uri="{BB962C8B-B14F-4D97-AF65-F5344CB8AC3E}">
        <p14:creationId xmlns:p14="http://schemas.microsoft.com/office/powerpoint/2010/main" val="1583797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5F5BCF57-2051-2F72-E87F-63D9AB4BB602}"/>
              </a:ext>
            </a:extLst>
          </p:cNvPr>
          <p:cNvSpPr>
            <a:spLocks noGrp="1"/>
          </p:cNvSpPr>
          <p:nvPr>
            <p:ph type="dt" sz="half" idx="10"/>
          </p:nvPr>
        </p:nvSpPr>
        <p:spPr/>
        <p:txBody>
          <a:bodyPr/>
          <a:lstStyle>
            <a:lvl1pPr>
              <a:defRPr/>
            </a:lvl1pPr>
          </a:lstStyle>
          <a:p>
            <a:pPr>
              <a:defRPr/>
            </a:pPr>
            <a:fld id="{2D616D4D-FC41-E747-A684-7C3B2A8372A3}"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C37A3177-6722-F12B-5B23-73E4C7C722A7}"/>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94A59499-5D61-1D82-B62D-859F33602236}"/>
              </a:ext>
            </a:extLst>
          </p:cNvPr>
          <p:cNvSpPr>
            <a:spLocks noGrp="1"/>
          </p:cNvSpPr>
          <p:nvPr>
            <p:ph type="sldNum" sz="quarter" idx="12"/>
          </p:nvPr>
        </p:nvSpPr>
        <p:spPr/>
        <p:txBody>
          <a:bodyPr/>
          <a:lstStyle>
            <a:lvl1pPr>
              <a:defRPr/>
            </a:lvl1pPr>
          </a:lstStyle>
          <a:p>
            <a:pPr>
              <a:defRPr/>
            </a:pPr>
            <a:fld id="{7420BCD4-74CB-0E4B-897B-4D9C1A227CA0}" type="slidenum">
              <a:rPr lang="ja-JP" altLang="en-US"/>
              <a:pPr>
                <a:defRPr/>
              </a:pPr>
              <a:t>‹#›</a:t>
            </a:fld>
            <a:endParaRPr lang="ja-JP" altLang="en-US"/>
          </a:p>
        </p:txBody>
      </p:sp>
    </p:spTree>
    <p:extLst>
      <p:ext uri="{BB962C8B-B14F-4D97-AF65-F5344CB8AC3E}">
        <p14:creationId xmlns:p14="http://schemas.microsoft.com/office/powerpoint/2010/main" val="3170422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DE38BA78-7A71-8F6D-954C-1895359D8F7B}"/>
              </a:ext>
            </a:extLst>
          </p:cNvPr>
          <p:cNvSpPr>
            <a:spLocks noGrp="1"/>
          </p:cNvSpPr>
          <p:nvPr>
            <p:ph type="dt" sz="half" idx="10"/>
          </p:nvPr>
        </p:nvSpPr>
        <p:spPr/>
        <p:txBody>
          <a:bodyPr/>
          <a:lstStyle>
            <a:lvl1pPr>
              <a:defRPr/>
            </a:lvl1pPr>
          </a:lstStyle>
          <a:p>
            <a:pPr>
              <a:defRPr/>
            </a:pPr>
            <a:fld id="{5F021889-8336-CF4C-91D4-8D7C8534641B}" type="datetimeFigureOut">
              <a:rPr lang="ja-JP" altLang="en-US"/>
              <a:pPr>
                <a:defRPr/>
              </a:pPr>
              <a:t>2024/11/26</a:t>
            </a:fld>
            <a:endParaRPr lang="ja-JP" altLang="en-US"/>
          </a:p>
        </p:txBody>
      </p:sp>
      <p:sp>
        <p:nvSpPr>
          <p:cNvPr id="8" name="フッター プレースホルダー 4">
            <a:extLst>
              <a:ext uri="{FF2B5EF4-FFF2-40B4-BE49-F238E27FC236}">
                <a16:creationId xmlns:a16="http://schemas.microsoft.com/office/drawing/2014/main" id="{BEC16542-A3AD-4629-D2F7-3BD41534FE75}"/>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E44E022B-0286-909C-BC84-94A45D92079C}"/>
              </a:ext>
            </a:extLst>
          </p:cNvPr>
          <p:cNvSpPr>
            <a:spLocks noGrp="1"/>
          </p:cNvSpPr>
          <p:nvPr>
            <p:ph type="sldNum" sz="quarter" idx="12"/>
          </p:nvPr>
        </p:nvSpPr>
        <p:spPr/>
        <p:txBody>
          <a:bodyPr/>
          <a:lstStyle>
            <a:lvl1pPr>
              <a:defRPr/>
            </a:lvl1pPr>
          </a:lstStyle>
          <a:p>
            <a:pPr>
              <a:defRPr/>
            </a:pPr>
            <a:fld id="{EC6AEDF5-7AAF-7240-9D23-9299FB29133C}" type="slidenum">
              <a:rPr lang="ja-JP" altLang="en-US"/>
              <a:pPr>
                <a:defRPr/>
              </a:pPr>
              <a:t>‹#›</a:t>
            </a:fld>
            <a:endParaRPr lang="ja-JP" altLang="en-US"/>
          </a:p>
        </p:txBody>
      </p:sp>
    </p:spTree>
    <p:extLst>
      <p:ext uri="{BB962C8B-B14F-4D97-AF65-F5344CB8AC3E}">
        <p14:creationId xmlns:p14="http://schemas.microsoft.com/office/powerpoint/2010/main" val="11103843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D6CEF515-5D30-B624-95DD-E7CD4E3C5306}"/>
              </a:ext>
            </a:extLst>
          </p:cNvPr>
          <p:cNvSpPr>
            <a:spLocks noGrp="1"/>
          </p:cNvSpPr>
          <p:nvPr>
            <p:ph type="dt" sz="half" idx="10"/>
          </p:nvPr>
        </p:nvSpPr>
        <p:spPr/>
        <p:txBody>
          <a:bodyPr/>
          <a:lstStyle>
            <a:lvl1pPr>
              <a:defRPr/>
            </a:lvl1pPr>
          </a:lstStyle>
          <a:p>
            <a:pPr>
              <a:defRPr/>
            </a:pPr>
            <a:fld id="{1A589DCA-C27B-4647-BF42-837C50239DD0}" type="datetimeFigureOut">
              <a:rPr lang="ja-JP" altLang="en-US"/>
              <a:pPr>
                <a:defRPr/>
              </a:pPr>
              <a:t>2024/11/26</a:t>
            </a:fld>
            <a:endParaRPr lang="ja-JP" altLang="en-US"/>
          </a:p>
        </p:txBody>
      </p:sp>
      <p:sp>
        <p:nvSpPr>
          <p:cNvPr id="4" name="フッター プレースホルダー 4">
            <a:extLst>
              <a:ext uri="{FF2B5EF4-FFF2-40B4-BE49-F238E27FC236}">
                <a16:creationId xmlns:a16="http://schemas.microsoft.com/office/drawing/2014/main" id="{4F3A1675-FCA2-91A0-9449-3FA6E31EFB23}"/>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540CA735-AD72-124F-1414-FD57965BB469}"/>
              </a:ext>
            </a:extLst>
          </p:cNvPr>
          <p:cNvSpPr>
            <a:spLocks noGrp="1"/>
          </p:cNvSpPr>
          <p:nvPr>
            <p:ph type="sldNum" sz="quarter" idx="12"/>
          </p:nvPr>
        </p:nvSpPr>
        <p:spPr/>
        <p:txBody>
          <a:bodyPr/>
          <a:lstStyle>
            <a:lvl1pPr>
              <a:defRPr/>
            </a:lvl1pPr>
          </a:lstStyle>
          <a:p>
            <a:pPr>
              <a:defRPr/>
            </a:pPr>
            <a:fld id="{86E5A6AA-DEDC-E349-A982-12E217EF7981}" type="slidenum">
              <a:rPr lang="ja-JP" altLang="en-US"/>
              <a:pPr>
                <a:defRPr/>
              </a:pPr>
              <a:t>‹#›</a:t>
            </a:fld>
            <a:endParaRPr lang="ja-JP" altLang="en-US"/>
          </a:p>
        </p:txBody>
      </p:sp>
    </p:spTree>
    <p:extLst>
      <p:ext uri="{BB962C8B-B14F-4D97-AF65-F5344CB8AC3E}">
        <p14:creationId xmlns:p14="http://schemas.microsoft.com/office/powerpoint/2010/main" val="26712592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A496EBCC-7199-5878-86BA-B573F458DB35}"/>
              </a:ext>
            </a:extLst>
          </p:cNvPr>
          <p:cNvSpPr>
            <a:spLocks noGrp="1"/>
          </p:cNvSpPr>
          <p:nvPr>
            <p:ph type="dt" sz="half" idx="10"/>
          </p:nvPr>
        </p:nvSpPr>
        <p:spPr/>
        <p:txBody>
          <a:bodyPr/>
          <a:lstStyle>
            <a:lvl1pPr>
              <a:defRPr/>
            </a:lvl1pPr>
          </a:lstStyle>
          <a:p>
            <a:pPr>
              <a:defRPr/>
            </a:pPr>
            <a:fld id="{8628040D-4A15-8D49-97AA-CC278B4E0898}" type="datetimeFigureOut">
              <a:rPr lang="ja-JP" altLang="en-US"/>
              <a:pPr>
                <a:defRPr/>
              </a:pPr>
              <a:t>2024/11/26</a:t>
            </a:fld>
            <a:endParaRPr lang="ja-JP" altLang="en-US"/>
          </a:p>
        </p:txBody>
      </p:sp>
      <p:sp>
        <p:nvSpPr>
          <p:cNvPr id="3" name="フッター プレースホルダー 4">
            <a:extLst>
              <a:ext uri="{FF2B5EF4-FFF2-40B4-BE49-F238E27FC236}">
                <a16:creationId xmlns:a16="http://schemas.microsoft.com/office/drawing/2014/main" id="{047C6CF9-73E1-7859-15FB-F8AE15D5A15C}"/>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A0FFE9D1-8EB6-13D6-B69A-D73371C7DCE8}"/>
              </a:ext>
            </a:extLst>
          </p:cNvPr>
          <p:cNvSpPr>
            <a:spLocks noGrp="1"/>
          </p:cNvSpPr>
          <p:nvPr>
            <p:ph type="sldNum" sz="quarter" idx="12"/>
          </p:nvPr>
        </p:nvSpPr>
        <p:spPr/>
        <p:txBody>
          <a:bodyPr/>
          <a:lstStyle>
            <a:lvl1pPr>
              <a:defRPr/>
            </a:lvl1pPr>
          </a:lstStyle>
          <a:p>
            <a:pPr>
              <a:defRPr/>
            </a:pPr>
            <a:fld id="{7479168F-A1CD-DE42-8526-62D4DC157279}" type="slidenum">
              <a:rPr lang="ja-JP" altLang="en-US"/>
              <a:pPr>
                <a:defRPr/>
              </a:pPr>
              <a:t>‹#›</a:t>
            </a:fld>
            <a:endParaRPr lang="ja-JP" altLang="en-US"/>
          </a:p>
        </p:txBody>
      </p:sp>
    </p:spTree>
    <p:extLst>
      <p:ext uri="{BB962C8B-B14F-4D97-AF65-F5344CB8AC3E}">
        <p14:creationId xmlns:p14="http://schemas.microsoft.com/office/powerpoint/2010/main" val="21249877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83D7FC4A-7243-B7DC-D29D-B473281D08FD}"/>
              </a:ext>
            </a:extLst>
          </p:cNvPr>
          <p:cNvSpPr>
            <a:spLocks noGrp="1"/>
          </p:cNvSpPr>
          <p:nvPr>
            <p:ph type="dt" sz="half" idx="10"/>
          </p:nvPr>
        </p:nvSpPr>
        <p:spPr/>
        <p:txBody>
          <a:bodyPr/>
          <a:lstStyle>
            <a:lvl1pPr>
              <a:defRPr/>
            </a:lvl1pPr>
          </a:lstStyle>
          <a:p>
            <a:pPr>
              <a:defRPr/>
            </a:pPr>
            <a:fld id="{2D0549CA-BFB5-5B49-A3C2-0FE31B4F1C2A}"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14632AF1-A66E-F8E2-71B7-401B8E69F09D}"/>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A08A4892-62BA-EB39-B5C8-18D26DCA61DA}"/>
              </a:ext>
            </a:extLst>
          </p:cNvPr>
          <p:cNvSpPr>
            <a:spLocks noGrp="1"/>
          </p:cNvSpPr>
          <p:nvPr>
            <p:ph type="sldNum" sz="quarter" idx="12"/>
          </p:nvPr>
        </p:nvSpPr>
        <p:spPr/>
        <p:txBody>
          <a:bodyPr/>
          <a:lstStyle>
            <a:lvl1pPr>
              <a:defRPr/>
            </a:lvl1pPr>
          </a:lstStyle>
          <a:p>
            <a:pPr>
              <a:defRPr/>
            </a:pPr>
            <a:fld id="{29E9AC04-6CFA-534E-807E-5ECB34B1B178}" type="slidenum">
              <a:rPr lang="ja-JP" altLang="en-US"/>
              <a:pPr>
                <a:defRPr/>
              </a:pPr>
              <a:t>‹#›</a:t>
            </a:fld>
            <a:endParaRPr lang="ja-JP" altLang="en-US"/>
          </a:p>
        </p:txBody>
      </p:sp>
    </p:spTree>
    <p:extLst>
      <p:ext uri="{BB962C8B-B14F-4D97-AF65-F5344CB8AC3E}">
        <p14:creationId xmlns:p14="http://schemas.microsoft.com/office/powerpoint/2010/main" val="2192679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53E9280E-F7D2-C513-79C1-6E4854662509}"/>
              </a:ext>
            </a:extLst>
          </p:cNvPr>
          <p:cNvSpPr>
            <a:spLocks noGrp="1"/>
          </p:cNvSpPr>
          <p:nvPr>
            <p:ph type="dt" sz="half" idx="10"/>
          </p:nvPr>
        </p:nvSpPr>
        <p:spPr/>
        <p:txBody>
          <a:bodyPr/>
          <a:lstStyle>
            <a:lvl1pPr>
              <a:defRPr/>
            </a:lvl1pPr>
          </a:lstStyle>
          <a:p>
            <a:pPr>
              <a:defRPr/>
            </a:pPr>
            <a:fld id="{8E2A25B0-9737-924F-B063-ABA8E5F1CD4A}" type="datetimeFigureOut">
              <a:rPr lang="ja-JP" altLang="en-US"/>
              <a:pPr>
                <a:defRPr/>
              </a:pPr>
              <a:t>2024/11/26</a:t>
            </a:fld>
            <a:endParaRPr lang="ja-JP" altLang="en-US"/>
          </a:p>
        </p:txBody>
      </p:sp>
      <p:sp>
        <p:nvSpPr>
          <p:cNvPr id="6" name="フッター プレースホルダー 4">
            <a:extLst>
              <a:ext uri="{FF2B5EF4-FFF2-40B4-BE49-F238E27FC236}">
                <a16:creationId xmlns:a16="http://schemas.microsoft.com/office/drawing/2014/main" id="{ECDE15BB-4E98-922B-F60D-6B42225F0999}"/>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405550C8-66A6-2132-0794-C126E702A3CA}"/>
              </a:ext>
            </a:extLst>
          </p:cNvPr>
          <p:cNvSpPr>
            <a:spLocks noGrp="1"/>
          </p:cNvSpPr>
          <p:nvPr>
            <p:ph type="sldNum" sz="quarter" idx="12"/>
          </p:nvPr>
        </p:nvSpPr>
        <p:spPr/>
        <p:txBody>
          <a:bodyPr/>
          <a:lstStyle>
            <a:lvl1pPr>
              <a:defRPr/>
            </a:lvl1pPr>
          </a:lstStyle>
          <a:p>
            <a:pPr>
              <a:defRPr/>
            </a:pPr>
            <a:fld id="{4E8C5FBA-1329-B24D-B805-0F9E0D83EE19}" type="slidenum">
              <a:rPr lang="ja-JP" altLang="en-US"/>
              <a:pPr>
                <a:defRPr/>
              </a:pPr>
              <a:t>‹#›</a:t>
            </a:fld>
            <a:endParaRPr lang="ja-JP" altLang="en-US"/>
          </a:p>
        </p:txBody>
      </p:sp>
    </p:spTree>
    <p:extLst>
      <p:ext uri="{BB962C8B-B14F-4D97-AF65-F5344CB8AC3E}">
        <p14:creationId xmlns:p14="http://schemas.microsoft.com/office/powerpoint/2010/main" val="2986847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4144FAFB-1247-C400-80F4-4242151B6838}"/>
              </a:ext>
            </a:extLst>
          </p:cNvPr>
          <p:cNvSpPr>
            <a:spLocks noGrp="1"/>
          </p:cNvSpPr>
          <p:nvPr>
            <p:ph type="dt" sz="half" idx="10"/>
          </p:nvPr>
        </p:nvSpPr>
        <p:spPr/>
        <p:txBody>
          <a:bodyPr/>
          <a:lstStyle>
            <a:lvl1pPr>
              <a:defRPr/>
            </a:lvl1pPr>
          </a:lstStyle>
          <a:p>
            <a:pPr>
              <a:defRPr/>
            </a:pPr>
            <a:fld id="{63567708-72DD-9B41-9A34-8A1840391F50}"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D3F311E9-5634-6FA2-D9C1-D623FA588711}"/>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F9690169-7FCD-A4A3-000F-B71CC6B529A3}"/>
              </a:ext>
            </a:extLst>
          </p:cNvPr>
          <p:cNvSpPr>
            <a:spLocks noGrp="1"/>
          </p:cNvSpPr>
          <p:nvPr>
            <p:ph type="sldNum" sz="quarter" idx="12"/>
          </p:nvPr>
        </p:nvSpPr>
        <p:spPr/>
        <p:txBody>
          <a:bodyPr/>
          <a:lstStyle>
            <a:lvl1pPr>
              <a:defRPr/>
            </a:lvl1pPr>
          </a:lstStyle>
          <a:p>
            <a:pPr>
              <a:defRPr/>
            </a:pPr>
            <a:fld id="{C30157A1-C0DD-5F44-BAD5-69DFC40238A3}" type="slidenum">
              <a:rPr lang="ja-JP" altLang="en-US"/>
              <a:pPr>
                <a:defRPr/>
              </a:pPr>
              <a:t>‹#›</a:t>
            </a:fld>
            <a:endParaRPr lang="ja-JP" altLang="en-US"/>
          </a:p>
        </p:txBody>
      </p:sp>
    </p:spTree>
    <p:extLst>
      <p:ext uri="{BB962C8B-B14F-4D97-AF65-F5344CB8AC3E}">
        <p14:creationId xmlns:p14="http://schemas.microsoft.com/office/powerpoint/2010/main" val="1843646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293A7A3-C81D-306C-804B-43494A125A43}"/>
              </a:ext>
            </a:extLst>
          </p:cNvPr>
          <p:cNvSpPr>
            <a:spLocks noGrp="1"/>
          </p:cNvSpPr>
          <p:nvPr>
            <p:ph type="dt" sz="half" idx="10"/>
          </p:nvPr>
        </p:nvSpPr>
        <p:spPr/>
        <p:txBody>
          <a:bodyPr/>
          <a:lstStyle>
            <a:lvl1pPr>
              <a:defRPr/>
            </a:lvl1pPr>
          </a:lstStyle>
          <a:p>
            <a:pPr>
              <a:defRPr/>
            </a:pPr>
            <a:fld id="{C1B7C9D1-0D5D-FB44-B9BA-D2112A6459A7}"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A00BD00C-294E-93AF-B299-985AC1E9478A}"/>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79DEDB3B-21BB-6A35-82F5-FC98F884ED68}"/>
              </a:ext>
            </a:extLst>
          </p:cNvPr>
          <p:cNvSpPr>
            <a:spLocks noGrp="1"/>
          </p:cNvSpPr>
          <p:nvPr>
            <p:ph type="sldNum" sz="quarter" idx="12"/>
          </p:nvPr>
        </p:nvSpPr>
        <p:spPr/>
        <p:txBody>
          <a:bodyPr/>
          <a:lstStyle>
            <a:lvl1pPr>
              <a:defRPr/>
            </a:lvl1pPr>
          </a:lstStyle>
          <a:p>
            <a:pPr>
              <a:defRPr/>
            </a:pPr>
            <a:fld id="{025E0E55-6FA0-0A41-8BB5-2F3D2166F114}" type="slidenum">
              <a:rPr lang="ja-JP" altLang="en-US"/>
              <a:pPr>
                <a:defRPr/>
              </a:pPr>
              <a:t>‹#›</a:t>
            </a:fld>
            <a:endParaRPr lang="ja-JP" altLang="en-US"/>
          </a:p>
        </p:txBody>
      </p:sp>
    </p:spTree>
    <p:extLst>
      <p:ext uri="{BB962C8B-B14F-4D97-AF65-F5344CB8AC3E}">
        <p14:creationId xmlns:p14="http://schemas.microsoft.com/office/powerpoint/2010/main" val="82871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92F1969F-D648-5A7A-7E01-D1A5251C3EF7}"/>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05E3E7FA-A738-A725-8ACD-F3A35C6A88C0}"/>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C7DDA91B-34E4-0840-50BD-1B0B0851B6C7}"/>
              </a:ext>
            </a:extLst>
          </p:cNvPr>
          <p:cNvSpPr>
            <a:spLocks noGrp="1"/>
          </p:cNvSpPr>
          <p:nvPr>
            <p:ph type="dt" sz="half" idx="2"/>
          </p:nvPr>
        </p:nvSpPr>
        <p:spPr>
          <a:xfrm>
            <a:off x="1547813" y="4767263"/>
            <a:ext cx="14859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BIZ UDPGothic" panose="020B0400000000000000" pitchFamily="34" charset="-128"/>
                <a:ea typeface="BIZ UDPGothic" panose="020B0400000000000000" pitchFamily="34" charset="-128"/>
              </a:defRPr>
            </a:lvl1pPr>
          </a:lstStyle>
          <a:p>
            <a:pPr>
              <a:defRPr/>
            </a:pPr>
            <a:fld id="{96DA9C16-9E60-3346-B736-6CEAF97EFB4E}" type="datetimeFigureOut">
              <a:rPr lang="ja-JP" altLang="en-US"/>
              <a:pPr>
                <a:defRPr/>
              </a:pPr>
              <a:t>2024/11/26</a:t>
            </a:fld>
            <a:endParaRPr lang="ja-JP" altLang="en-US"/>
          </a:p>
        </p:txBody>
      </p:sp>
      <p:sp>
        <p:nvSpPr>
          <p:cNvPr id="5" name="フッター プレースホルダー 4">
            <a:extLst>
              <a:ext uri="{FF2B5EF4-FFF2-40B4-BE49-F238E27FC236}">
                <a16:creationId xmlns:a16="http://schemas.microsoft.com/office/drawing/2014/main" id="{103840A8-2801-CCD8-5FE2-9ED5BC528D96}"/>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BDC2E695-BD78-AC1E-B4B3-DF799EF8753D}"/>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BIZ UDPGothic" panose="020B0400000000000000" pitchFamily="34" charset="-128"/>
                <a:ea typeface="BIZ UDPGothic" panose="020B0400000000000000" pitchFamily="34" charset="-128"/>
              </a:defRPr>
            </a:lvl1pPr>
          </a:lstStyle>
          <a:p>
            <a:pPr>
              <a:defRPr/>
            </a:pPr>
            <a:fld id="{B4DDC57E-B42C-0D46-824E-29D824D82C1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4"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16" r:id="rId12"/>
  </p:sldLayoutIdLst>
  <p:txStyles>
    <p:titleStyle>
      <a:lvl1pPr algn="ctr" rtl="0" eaLnBrk="0" fontAlgn="base" hangingPunct="0">
        <a:spcBef>
          <a:spcPct val="0"/>
        </a:spcBef>
        <a:spcAft>
          <a:spcPct val="0"/>
        </a:spcAft>
        <a:defRPr kumimoji="1" sz="36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36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1pPr>
      <a:lvl2pPr marL="742950" indent="-285750" algn="l" rtl="0" eaLnBrk="0" fontAlgn="base" hangingPunct="0">
        <a:spcBef>
          <a:spcPct val="20000"/>
        </a:spcBef>
        <a:spcAft>
          <a:spcPct val="0"/>
        </a:spcAft>
        <a:buFont typeface="Arial" panose="020B0604020202020204" pitchFamily="34" charset="0"/>
        <a:buChar char="–"/>
        <a:defRPr kumimoji="1" sz="28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2pPr>
      <a:lvl3pPr marL="1143000" indent="-228600" algn="l" rtl="0" eaLnBrk="0" fontAlgn="base" hangingPunct="0">
        <a:spcBef>
          <a:spcPct val="20000"/>
        </a:spcBef>
        <a:spcAft>
          <a:spcPct val="0"/>
        </a:spcAft>
        <a:buFont typeface="Arial" panose="020B0604020202020204" pitchFamily="34" charset="0"/>
        <a:buChar char="•"/>
        <a:defRPr kumimoji="1" sz="24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3pPr>
      <a:lvl4pPr marL="16002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4pPr>
      <a:lvl5pPr marL="20574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ゴシック" panose="020B0400000000000000" pitchFamily="34" charset="-128"/>
          <a:ea typeface="BIZ UDPゴシック" panose="020B0400000000000000" pitchFamily="34" charset="-128"/>
          <a:cs typeface="BIZ UDPGothic" panose="020B0400000000000000" pitchFamily="34"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2" descr="\\storage\home\nakajima\jobs\wdupt\OWL_contentsDIR\PWPテンプレート\Ring\jpg_temp_files\header_temp.jpg">
            <a:extLst>
              <a:ext uri="{FF2B5EF4-FFF2-40B4-BE49-F238E27FC236}">
                <a16:creationId xmlns:a16="http://schemas.microsoft.com/office/drawing/2014/main" id="{70443E9B-2362-F7CD-2C68-A1BD3EC26AD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r="63"/>
          <a:stretch>
            <a:fillRect/>
          </a:stretch>
        </p:blipFill>
        <p:spPr bwMode="auto">
          <a:xfrm>
            <a:off x="0" y="3940175"/>
            <a:ext cx="878522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タイトル プレースホルダー 1">
            <a:extLst>
              <a:ext uri="{FF2B5EF4-FFF2-40B4-BE49-F238E27FC236}">
                <a16:creationId xmlns:a16="http://schemas.microsoft.com/office/drawing/2014/main" id="{97D77670-A9FC-91D0-2543-56A133524954}"/>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3316" name="テキスト プレースホルダー 2">
            <a:extLst>
              <a:ext uri="{FF2B5EF4-FFF2-40B4-BE49-F238E27FC236}">
                <a16:creationId xmlns:a16="http://schemas.microsoft.com/office/drawing/2014/main" id="{B2B3DDD1-5347-25B0-752D-3F342577169A}"/>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99207888-2160-FC38-AFDC-34F8F3EB56D1}"/>
              </a:ext>
            </a:extLst>
          </p:cNvPr>
          <p:cNvSpPr>
            <a:spLocks noGrp="1"/>
          </p:cNvSpPr>
          <p:nvPr>
            <p:ph type="dt" sz="half" idx="2"/>
          </p:nvPr>
        </p:nvSpPr>
        <p:spPr>
          <a:xfrm>
            <a:off x="1547813" y="4767263"/>
            <a:ext cx="1485900" cy="274637"/>
          </a:xfrm>
          <a:prstGeom prst="rect">
            <a:avLst/>
          </a:prstGeom>
        </p:spPr>
        <p:txBody>
          <a:bodyPr vert="horz" wrap="square" lIns="91440" tIns="45720" rIns="91440" bIns="45720" numCol="1" anchor="ctr" anchorCtr="0" compatLnSpc="1">
            <a:prstTxWarp prst="textNoShape">
              <a:avLst/>
            </a:prstTxWarp>
          </a:bodyPr>
          <a:lstStyle>
            <a:lvl1pPr>
              <a:defRPr sz="1200" b="0" i="0" smtClean="0">
                <a:solidFill>
                  <a:srgbClr val="898989"/>
                </a:solidFill>
                <a:latin typeface="BIZ UDPGothic" panose="020B0400000000000000" pitchFamily="34" charset="-128"/>
                <a:ea typeface="BIZ UDPGothic" panose="020B0400000000000000" pitchFamily="34" charset="-128"/>
              </a:defRPr>
            </a:lvl1pPr>
          </a:lstStyle>
          <a:p>
            <a:pPr>
              <a:defRPr/>
            </a:pPr>
            <a:fld id="{AC0A987C-C36A-E64F-996B-FCB8EE6F5991}" type="datetimeFigureOut">
              <a:rPr lang="ja-JP" altLang="en-US" smtClean="0"/>
              <a:pPr>
                <a:defRPr/>
              </a:pPr>
              <a:t>2024/11/26</a:t>
            </a:fld>
            <a:endParaRPr lang="ja-JP" altLang="en-US"/>
          </a:p>
        </p:txBody>
      </p:sp>
      <p:sp>
        <p:nvSpPr>
          <p:cNvPr id="5" name="フッター プレースホルダー 4">
            <a:extLst>
              <a:ext uri="{FF2B5EF4-FFF2-40B4-BE49-F238E27FC236}">
                <a16:creationId xmlns:a16="http://schemas.microsoft.com/office/drawing/2014/main" id="{BA66F43E-FA10-4F33-7A13-75A2A09BC61F}"/>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b="0" i="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E318F9B4-CD12-3943-2D72-833FB7842EEE}"/>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a:defRPr sz="1200" b="0" i="0" smtClean="0">
                <a:solidFill>
                  <a:srgbClr val="898989"/>
                </a:solidFill>
                <a:latin typeface="BIZ UDPGothic" panose="020B0400000000000000" pitchFamily="34" charset="-128"/>
                <a:ea typeface="BIZ UDPGothic" panose="020B0400000000000000" pitchFamily="34" charset="-128"/>
              </a:defRPr>
            </a:lvl1pPr>
          </a:lstStyle>
          <a:p>
            <a:pPr>
              <a:defRPr/>
            </a:pPr>
            <a:fld id="{570E6A61-E292-7D49-AFEE-E6B9787AB639}" type="slidenum">
              <a:rPr lang="ja-JP" altLang="en-US" smtClean="0"/>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15"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ctr" rtl="0" eaLnBrk="0" fontAlgn="base" hangingPunct="0">
        <a:spcBef>
          <a:spcPct val="0"/>
        </a:spcBef>
        <a:spcAft>
          <a:spcPct val="0"/>
        </a:spcAft>
        <a:defRPr kumimoji="1" sz="36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2pPr>
      <a:lvl3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3pPr>
      <a:lvl4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4pPr>
      <a:lvl5pPr algn="ctr" rtl="0" eaLnBrk="0" fontAlgn="base" hangingPunct="0">
        <a:spcBef>
          <a:spcPct val="0"/>
        </a:spcBef>
        <a:spcAft>
          <a:spcPct val="0"/>
        </a:spcAft>
        <a:defRPr kumimoji="1" sz="3600">
          <a:solidFill>
            <a:schemeClr val="tx1"/>
          </a:solidFill>
          <a:latin typeface="ヒラギノ角ゴ Pro W6" charset="0"/>
          <a:ea typeface="ヒラギノ角ゴ Pro W6" charset="0"/>
          <a:cs typeface="ヒラギノ角ゴ Pro W6" charset="0"/>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1pPr>
      <a:lvl2pPr marL="742950" indent="-285750" algn="l" rtl="0" eaLnBrk="0" fontAlgn="base" hangingPunct="0">
        <a:spcBef>
          <a:spcPct val="20000"/>
        </a:spcBef>
        <a:spcAft>
          <a:spcPct val="0"/>
        </a:spcAft>
        <a:buFont typeface="Arial" panose="020B0604020202020204" pitchFamily="34" charset="0"/>
        <a:buChar char="–"/>
        <a:defRPr kumimoji="1" sz="28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2pPr>
      <a:lvl3pPr marL="1143000" indent="-228600" algn="l" rtl="0" eaLnBrk="0" fontAlgn="base" hangingPunct="0">
        <a:spcBef>
          <a:spcPct val="20000"/>
        </a:spcBef>
        <a:spcAft>
          <a:spcPct val="0"/>
        </a:spcAft>
        <a:buFont typeface="Arial" panose="020B0604020202020204" pitchFamily="34" charset="0"/>
        <a:buChar char="•"/>
        <a:defRPr kumimoji="1" sz="24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3pPr>
      <a:lvl4pPr marL="16002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4pPr>
      <a:lvl5pPr marL="2057400" indent="-228600" algn="l"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BIZ UDPGothic" panose="020B0400000000000000" pitchFamily="34" charset="-128"/>
          <a:ea typeface="BIZ UDPGothic" panose="020B0400000000000000" pitchFamily="34" charset="-128"/>
          <a:cs typeface="BIZ UDPGothic" panose="020B0400000000000000" pitchFamily="34"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mext.go.jp/component/b_menu/shingi/toushin/__icsFiles/afieldfile/2016/04/08/1368804_1_1_1.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jsps.go.jp/file/storage/kaken_g_737/siryou2.pdfhttps:/www.jsps.go.jp/j-grantsinaid/01_seido/10_datamanagemen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jsps.go.jp/file/storage/open_science/basic_policy.pdf"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s://jpcoar.repo.nii.ac.jp/records/607" TargetMode="External"/><Relationship Id="rId4" Type="http://schemas.openxmlformats.org/officeDocument/2006/relationships/diagramLayout" Target="../diagrams/layout1.xml"/><Relationship Id="rId9" Type="http://schemas.openxmlformats.org/officeDocument/2006/relationships/hyperlink" Target="https://www.mext.go.jp/component/b_menu/shingi/toushin/__icsFiles/afieldfile/2016/04/08/1368804_1_1_1.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jpcoar.repo.nii.ac.jp/records/60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jst.go.jp/pr/intro/openscience/guideline_openscience_r4.pdf" TargetMode="External"/><Relationship Id="rId5" Type="http://schemas.openxmlformats.org/officeDocument/2006/relationships/hyperlink" Target="https://www.jst.go.jp/pr/intro/openscience/policy_openscience_r4.pdf"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www8.cao.go.jp/cstp/common_metadata_elements.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jsps.go.jp/j-grantsinaid/17_koufu/index.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www.amed.go.jp/content/000089256.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amed.go.jp/koubo/datamanagement.html"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s://www.nedo.go.jp/content/100951445.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nedo.go.jp/jyouhoukoukai/other_CA_00003.html"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s://dmponline.dcc.ac.uk/" TargetMode="External"/><Relationship Id="rId7" Type="http://schemas.openxmlformats.org/officeDocument/2006/relationships/hyperlink" Target="https://jpcoar.repo.nii.ac.jp/records/607"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dmptool.org/"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jpcoar.repo.nii.ac.jp/records/294" TargetMode="External"/><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dmptool.org/public_plans" TargetMode="External"/><Relationship Id="rId5" Type="http://schemas.openxmlformats.org/officeDocument/2006/relationships/hyperlink" Target="https://dmponline.dcc.ac.uk/public_plans" TargetMode="Externa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hyperlink" Target="https://jpcoar.repo.nii.ac.jp/records/294" TargetMode="External"/><Relationship Id="rId13" Type="http://schemas.openxmlformats.org/officeDocument/2006/relationships/hyperlink" Target="https://www.mext.go.jp/component/b_menu/shingi/toushin/__icsFiles/afieldfile/2016/04/08/1368804_1_1_1.pdf" TargetMode="External"/><Relationship Id="rId3" Type="http://schemas.openxmlformats.org/officeDocument/2006/relationships/hyperlink" Target="https://www.jst.go.jp/pr/intro/openscience/policy_openscience_r4.pdf" TargetMode="External"/><Relationship Id="rId7" Type="http://schemas.openxmlformats.org/officeDocument/2006/relationships/hyperlink" Target="https://www8.cao.go.jp/cstp/tyousakai/kokusaiopen/houkokusho.pdf" TargetMode="External"/><Relationship Id="rId12" Type="http://schemas.openxmlformats.org/officeDocument/2006/relationships/hyperlink" Target="https://www.jsps.go.jp/j-grantsinaid/17_koufu/index.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nedo.go.jp/content/100951445.pdf" TargetMode="External"/><Relationship Id="rId11" Type="http://schemas.openxmlformats.org/officeDocument/2006/relationships/hyperlink" Target="https://www.jsps.go.jp/file/storage/kaken_g_737/siryou2.pdf" TargetMode="External"/><Relationship Id="rId5" Type="http://schemas.openxmlformats.org/officeDocument/2006/relationships/hyperlink" Target="https://www.nedo.go.jp/jyouhoukoukai/other_CA_00003.html" TargetMode="External"/><Relationship Id="rId10" Type="http://schemas.openxmlformats.org/officeDocument/2006/relationships/hyperlink" Target="https://www.amed.go.jp/koubo/datamanagement.html" TargetMode="External"/><Relationship Id="rId4" Type="http://schemas.openxmlformats.org/officeDocument/2006/relationships/hyperlink" Target="https://www.jst.go.jp/pr/intro/openscience/guideline_openscience_r4.pdf" TargetMode="External"/><Relationship Id="rId9" Type="http://schemas.openxmlformats.org/officeDocument/2006/relationships/hyperlink" Target="https://www.amed.go.jp/content/000089256.pdf" TargetMode="External"/><Relationship Id="rId14" Type="http://schemas.openxmlformats.org/officeDocument/2006/relationships/hyperlink" Target="https://jpcoar.repo.nii.ac.jp/records/60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1A8856-42D5-9EEC-FBDA-3899580A2C34}"/>
              </a:ext>
            </a:extLst>
          </p:cNvPr>
          <p:cNvSpPr>
            <a:spLocks noGrp="1"/>
          </p:cNvSpPr>
          <p:nvPr>
            <p:ph type="title"/>
          </p:nvPr>
        </p:nvSpPr>
        <p:spPr/>
        <p:txBody>
          <a:bodyPr/>
          <a:lstStyle/>
          <a:p>
            <a:r>
              <a:rPr lang="ja-JP" altLang="en-US" sz="3200"/>
              <a:t>研究データ管理計画（</a:t>
            </a:r>
            <a:r>
              <a:rPr lang="en-US" altLang="ja-JP" sz="3200"/>
              <a:t>DMP</a:t>
            </a:r>
            <a:r>
              <a:rPr lang="ja-JP" altLang="en-US" sz="3200"/>
              <a:t>）</a:t>
            </a:r>
            <a:endParaRPr kumimoji="1" lang="ja-JP" altLang="en-US"/>
          </a:p>
        </p:txBody>
      </p:sp>
      <p:sp>
        <p:nvSpPr>
          <p:cNvPr id="9" name="テキスト ボックス 8">
            <a:extLst>
              <a:ext uri="{FF2B5EF4-FFF2-40B4-BE49-F238E27FC236}">
                <a16:creationId xmlns:a16="http://schemas.microsoft.com/office/drawing/2014/main" id="{3B7F211E-1BF3-F362-C68A-BCA009975365}"/>
              </a:ext>
            </a:extLst>
          </p:cNvPr>
          <p:cNvSpPr txBox="1"/>
          <p:nvPr/>
        </p:nvSpPr>
        <p:spPr>
          <a:xfrm>
            <a:off x="0" y="4728002"/>
            <a:ext cx="8958020" cy="415498"/>
          </a:xfrm>
          <a:prstGeom prst="rect">
            <a:avLst/>
          </a:prstGeom>
          <a:noFill/>
        </p:spPr>
        <p:txBody>
          <a:bodyPr wrap="square">
            <a:spAutoFit/>
          </a:bodyPr>
          <a:lstStyle/>
          <a:p>
            <a:r>
              <a:rPr lang="ja-JP" altLang="en-US" sz="1050">
                <a:solidFill>
                  <a:srgbClr val="000000"/>
                </a:solidFill>
                <a:latin typeface="BIZ UDPゴシック" panose="020B0400000000000000" pitchFamily="50" charset="-128"/>
                <a:ea typeface="BIZ UDPゴシック" panose="020B0400000000000000" pitchFamily="50" charset="-128"/>
              </a:rPr>
              <a:t>本コンテンツは「</a:t>
            </a:r>
            <a:r>
              <a:rPr lang="en-US" altLang="ja-JP" sz="1050">
                <a:solidFill>
                  <a:srgbClr val="000000"/>
                </a:solidFill>
                <a:latin typeface="BIZ UDPゴシック" panose="020B0400000000000000" pitchFamily="50" charset="-128"/>
                <a:ea typeface="BIZ UDPゴシック" panose="020B0400000000000000" pitchFamily="50" charset="-128"/>
              </a:rPr>
              <a:t>AI</a:t>
            </a:r>
            <a:r>
              <a:rPr lang="ja-JP" altLang="en-US" sz="1050">
                <a:solidFill>
                  <a:srgbClr val="000000"/>
                </a:solidFill>
                <a:latin typeface="BIZ UDPゴシック" panose="020B0400000000000000" pitchFamily="50" charset="-128"/>
                <a:ea typeface="BIZ UDPゴシック" panose="020B0400000000000000" pitchFamily="50" charset="-128"/>
              </a:rPr>
              <a:t>等の活用を推進する研究データエコシステム構築事業」における大阪大学の成果である研究データ管理教材「オープンサイエンス時代における研究データマネジメントの基礎について学ぶ」を基に、大阪大学・九州大学・オープンアクセスリポジトリ推進協会が連携して改修したものです。</a:t>
            </a:r>
            <a:endParaRPr lang="ja-JP" altLang="en-US" sz="105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838139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EF4AA610-0725-66DC-B56E-8A7980BE44F1}"/>
              </a:ext>
            </a:extLst>
          </p:cNvPr>
          <p:cNvSpPr/>
          <p:nvPr/>
        </p:nvSpPr>
        <p:spPr>
          <a:xfrm>
            <a:off x="0" y="4220327"/>
            <a:ext cx="1436915" cy="9088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57175" algn="l" rtl="0" fontAlgn="base">
              <a:spcBef>
                <a:spcPct val="0"/>
              </a:spcBef>
              <a:spcAft>
                <a:spcPct val="0"/>
              </a:spcAft>
              <a:defRPr kumimoji="1" kern="1200">
                <a:solidFill>
                  <a:schemeClr val="lt1"/>
                </a:solidFill>
                <a:latin typeface="+mn-lt"/>
                <a:ea typeface="+mn-ea"/>
                <a:cs typeface="+mn-cs"/>
              </a:defRPr>
            </a:lvl2pPr>
            <a:lvl3pPr marL="514350" algn="l" rtl="0" fontAlgn="base">
              <a:spcBef>
                <a:spcPct val="0"/>
              </a:spcBef>
              <a:spcAft>
                <a:spcPct val="0"/>
              </a:spcAft>
              <a:defRPr kumimoji="1" kern="1200">
                <a:solidFill>
                  <a:schemeClr val="lt1"/>
                </a:solidFill>
                <a:latin typeface="+mn-lt"/>
                <a:ea typeface="+mn-ea"/>
                <a:cs typeface="+mn-cs"/>
              </a:defRPr>
            </a:lvl3pPr>
            <a:lvl4pPr marL="771525" algn="l" rtl="0" fontAlgn="base">
              <a:spcBef>
                <a:spcPct val="0"/>
              </a:spcBef>
              <a:spcAft>
                <a:spcPct val="0"/>
              </a:spcAft>
              <a:defRPr kumimoji="1" kern="1200">
                <a:solidFill>
                  <a:schemeClr val="lt1"/>
                </a:solidFill>
                <a:latin typeface="+mn-lt"/>
                <a:ea typeface="+mn-ea"/>
                <a:cs typeface="+mn-cs"/>
              </a:defRPr>
            </a:lvl4pPr>
            <a:lvl5pPr marL="1028700" algn="l" rtl="0" fontAlgn="base">
              <a:spcBef>
                <a:spcPct val="0"/>
              </a:spcBef>
              <a:spcAft>
                <a:spcPct val="0"/>
              </a:spcAft>
              <a:defRPr kumimoji="1" kern="1200">
                <a:solidFill>
                  <a:schemeClr val="lt1"/>
                </a:solidFill>
                <a:latin typeface="+mn-lt"/>
                <a:ea typeface="+mn-ea"/>
                <a:cs typeface="+mn-cs"/>
              </a:defRPr>
            </a:lvl5pPr>
            <a:lvl6pPr marL="1285875" algn="l" defTabSz="514350" rtl="0" eaLnBrk="1" latinLnBrk="0" hangingPunct="1">
              <a:defRPr kumimoji="1" kern="1200">
                <a:solidFill>
                  <a:schemeClr val="lt1"/>
                </a:solidFill>
                <a:latin typeface="+mn-lt"/>
                <a:ea typeface="+mn-ea"/>
                <a:cs typeface="+mn-cs"/>
              </a:defRPr>
            </a:lvl6pPr>
            <a:lvl7pPr marL="1543050" algn="l" defTabSz="514350" rtl="0" eaLnBrk="1" latinLnBrk="0" hangingPunct="1">
              <a:defRPr kumimoji="1" kern="1200">
                <a:solidFill>
                  <a:schemeClr val="lt1"/>
                </a:solidFill>
                <a:latin typeface="+mn-lt"/>
                <a:ea typeface="+mn-ea"/>
                <a:cs typeface="+mn-cs"/>
              </a:defRPr>
            </a:lvl7pPr>
            <a:lvl8pPr marL="1800225" algn="l" defTabSz="514350" rtl="0" eaLnBrk="1" latinLnBrk="0" hangingPunct="1">
              <a:defRPr kumimoji="1" kern="1200">
                <a:solidFill>
                  <a:schemeClr val="lt1"/>
                </a:solidFill>
                <a:latin typeface="+mn-lt"/>
                <a:ea typeface="+mn-ea"/>
                <a:cs typeface="+mn-cs"/>
              </a:defRPr>
            </a:lvl8pPr>
            <a:lvl9pPr marL="2057400" algn="l" defTabSz="514350" rtl="0" eaLnBrk="1" latinLnBrk="0" hangingPunct="1">
              <a:defRPr kumimoji="1" kern="1200">
                <a:solidFill>
                  <a:schemeClr val="lt1"/>
                </a:solidFill>
                <a:latin typeface="+mn-lt"/>
                <a:ea typeface="+mn-ea"/>
                <a:cs typeface="+mn-cs"/>
              </a:defRPr>
            </a:lvl9pPr>
          </a:lstStyle>
          <a:p>
            <a:pPr algn="ctr"/>
            <a:endParaRPr kumimoji="1" lang="ja-JP" altLang="en-US">
              <a:latin typeface="BIZ UDPGothic" panose="020B0400000000000000" pitchFamily="34" charset="-128"/>
              <a:ea typeface="BIZ UDPGothic" panose="020B0400000000000000" pitchFamily="34" charset="-128"/>
            </a:endParaRPr>
          </a:p>
        </p:txBody>
      </p:sp>
      <p:sp>
        <p:nvSpPr>
          <p:cNvPr id="25" name="正方形/長方形 24">
            <a:extLst>
              <a:ext uri="{FF2B5EF4-FFF2-40B4-BE49-F238E27FC236}">
                <a16:creationId xmlns:a16="http://schemas.microsoft.com/office/drawing/2014/main" id="{24FA7549-909F-D980-786D-1198051070C8}"/>
              </a:ext>
            </a:extLst>
          </p:cNvPr>
          <p:cNvSpPr/>
          <p:nvPr/>
        </p:nvSpPr>
        <p:spPr>
          <a:xfrm>
            <a:off x="362270" y="3593585"/>
            <a:ext cx="8626100" cy="1302396"/>
          </a:xfrm>
          <a:prstGeom prst="rect">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4" name="タイトル 3"/>
          <p:cNvSpPr>
            <a:spLocks noGrp="1"/>
          </p:cNvSpPr>
          <p:nvPr>
            <p:ph type="title"/>
          </p:nvPr>
        </p:nvSpPr>
        <p:spPr/>
        <p:txBody>
          <a:bodyPr>
            <a:noAutofit/>
          </a:bodyPr>
          <a:lstStyle/>
          <a:p>
            <a:r>
              <a:rPr lang="ja-JP" altLang="en-US" sz="2800">
                <a:latin typeface="BIZ UDPGothic" panose="020B0400000000000000" pitchFamily="34" charset="-128"/>
                <a:ea typeface="BIZ UDPGothic" panose="020B0400000000000000" pitchFamily="34" charset="-128"/>
                <a:cs typeface="+mj-cs"/>
              </a:rPr>
              <a:t>デ</a:t>
            </a:r>
            <a:r>
              <a:rPr lang="ja-JP" altLang="ja-JP" sz="2800">
                <a:latin typeface="BIZ UDPGothic" panose="020B0400000000000000" pitchFamily="34" charset="-128"/>
                <a:ea typeface="BIZ UDPGothic" panose="020B0400000000000000" pitchFamily="34" charset="-128"/>
                <a:cs typeface="+mj-cs"/>
              </a:rPr>
              <a:t>ータ管理計画</a:t>
            </a:r>
            <a:r>
              <a:rPr lang="ja-JP" altLang="en-US" sz="2800">
                <a:latin typeface="BIZ UDPGothic" panose="020B0400000000000000" pitchFamily="34" charset="-128"/>
                <a:ea typeface="BIZ UDPGothic" panose="020B0400000000000000" pitchFamily="34" charset="-128"/>
                <a:cs typeface="+mj-cs"/>
              </a:rPr>
              <a:t>（データマネジメントプラン</a:t>
            </a:r>
            <a:r>
              <a:rPr lang="ja-JP" altLang="ja-JP" sz="2800">
                <a:latin typeface="BIZ UDPGothic" panose="020B0400000000000000" pitchFamily="34" charset="-128"/>
                <a:ea typeface="BIZ UDPGothic" panose="020B0400000000000000" pitchFamily="34" charset="-128"/>
                <a:cs typeface="+mj-cs"/>
              </a:rPr>
              <a:t>）</a:t>
            </a:r>
            <a:r>
              <a:rPr kumimoji="1" lang="ja-JP" altLang="en-US" sz="3200"/>
              <a:t>とは</a:t>
            </a:r>
          </a:p>
        </p:txBody>
      </p:sp>
      <p:sp>
        <p:nvSpPr>
          <p:cNvPr id="10" name="テキスト ボックス 9">
            <a:extLst>
              <a:ext uri="{FF2B5EF4-FFF2-40B4-BE49-F238E27FC236}">
                <a16:creationId xmlns:a16="http://schemas.microsoft.com/office/drawing/2014/main" id="{7D2F5454-B554-7C47-5CE5-BBABEE54954E}"/>
              </a:ext>
            </a:extLst>
          </p:cNvPr>
          <p:cNvSpPr txBox="1"/>
          <p:nvPr/>
        </p:nvSpPr>
        <p:spPr>
          <a:xfrm>
            <a:off x="1978353" y="3898675"/>
            <a:ext cx="2106000" cy="553998"/>
          </a:xfrm>
          <a:prstGeom prst="rect">
            <a:avLst/>
          </a:prstGeom>
          <a:solidFill>
            <a:srgbClr val="0070C0"/>
          </a:solidFill>
          <a:ln w="28575">
            <a:noFill/>
          </a:ln>
        </p:spPr>
        <p:txBody>
          <a:bodyPr wrap="square" rtlCol="0">
            <a:spAutoFit/>
          </a:bodyPr>
          <a:lstStyle/>
          <a:p>
            <a:pPr algn="ctr"/>
            <a:r>
              <a:rPr lang="ja-JP" altLang="en-US" sz="1500">
                <a:solidFill>
                  <a:srgbClr val="FFFFFF"/>
                </a:solidFill>
                <a:latin typeface="BIZ UDPGothic" panose="020B0400000000000000" pitchFamily="34" charset="-128"/>
                <a:ea typeface="BIZ UDPGothic" panose="020B0400000000000000" pitchFamily="34" charset="-128"/>
              </a:rPr>
              <a:t>研究データの取り扱い</a:t>
            </a:r>
            <a:endParaRPr lang="en-US" altLang="ja-JP" sz="1500">
              <a:solidFill>
                <a:srgbClr val="FFFFFF"/>
              </a:solidFill>
              <a:latin typeface="BIZ UDPGothic" panose="020B0400000000000000" pitchFamily="34" charset="-128"/>
              <a:ea typeface="BIZ UDPGothic" panose="020B0400000000000000" pitchFamily="34" charset="-128"/>
            </a:endParaRPr>
          </a:p>
          <a:p>
            <a:pPr algn="ctr"/>
            <a:r>
              <a:rPr lang="ja-JP" altLang="en-US" sz="1500">
                <a:solidFill>
                  <a:srgbClr val="FFFFFF"/>
                </a:solidFill>
                <a:latin typeface="BIZ UDPGothic" panose="020B0400000000000000" pitchFamily="34" charset="-128"/>
                <a:ea typeface="BIZ UDPGothic" panose="020B0400000000000000" pitchFamily="34" charset="-128"/>
              </a:rPr>
              <a:t>計画の策定</a:t>
            </a:r>
          </a:p>
        </p:txBody>
      </p:sp>
      <p:sp>
        <p:nvSpPr>
          <p:cNvPr id="11" name="テキスト ボックス 10">
            <a:extLst>
              <a:ext uri="{FF2B5EF4-FFF2-40B4-BE49-F238E27FC236}">
                <a16:creationId xmlns:a16="http://schemas.microsoft.com/office/drawing/2014/main" id="{CC4ED924-02EF-3053-D5FF-570B3D7F8299}"/>
              </a:ext>
            </a:extLst>
          </p:cNvPr>
          <p:cNvSpPr txBox="1"/>
          <p:nvPr/>
        </p:nvSpPr>
        <p:spPr>
          <a:xfrm>
            <a:off x="4228845" y="3898675"/>
            <a:ext cx="2106000" cy="553998"/>
          </a:xfrm>
          <a:prstGeom prst="rect">
            <a:avLst/>
          </a:prstGeom>
          <a:solidFill>
            <a:srgbClr val="FFFFFF"/>
          </a:solidFill>
          <a:ln w="28575">
            <a:solidFill>
              <a:srgbClr val="FF0000"/>
            </a:solidFill>
          </a:ln>
        </p:spPr>
        <p:txBody>
          <a:bodyPr wrap="square" rtlCol="0">
            <a:spAutoFit/>
          </a:bodyPr>
          <a:lstStyle/>
          <a:p>
            <a:pPr algn="ctr"/>
            <a:r>
              <a:rPr lang="ja-JP" altLang="en-US" sz="1500">
                <a:latin typeface="BIZ UDPGothic" panose="020B0400000000000000" pitchFamily="34" charset="-128"/>
                <a:ea typeface="BIZ UDPGothic" panose="020B0400000000000000" pitchFamily="34" charset="-128"/>
              </a:rPr>
              <a:t>研究中の日々の情報の</a:t>
            </a:r>
            <a:endParaRPr lang="en-US" altLang="ja-JP" sz="1500">
              <a:latin typeface="BIZ UDPGothic" panose="020B0400000000000000" pitchFamily="34" charset="-128"/>
              <a:ea typeface="BIZ UDPGothic" panose="020B0400000000000000" pitchFamily="34" charset="-128"/>
            </a:endParaRPr>
          </a:p>
          <a:p>
            <a:pPr algn="ctr"/>
            <a:r>
              <a:rPr lang="ja-JP" altLang="en-US" sz="1500">
                <a:latin typeface="BIZ UDPGothic" panose="020B0400000000000000" pitchFamily="34" charset="-128"/>
                <a:ea typeface="BIZ UDPGothic" panose="020B0400000000000000" pitchFamily="34" charset="-128"/>
              </a:rPr>
              <a:t>取り扱い</a:t>
            </a:r>
            <a:endParaRPr lang="en-US" altLang="ja-JP" sz="1500">
              <a:latin typeface="BIZ UDPGothic" panose="020B0400000000000000" pitchFamily="34" charset="-128"/>
              <a:ea typeface="BIZ UDPGothic" panose="020B0400000000000000" pitchFamily="34" charset="-128"/>
            </a:endParaRPr>
          </a:p>
        </p:txBody>
      </p:sp>
      <p:sp>
        <p:nvSpPr>
          <p:cNvPr id="12" name="テキスト ボックス 11">
            <a:extLst>
              <a:ext uri="{FF2B5EF4-FFF2-40B4-BE49-F238E27FC236}">
                <a16:creationId xmlns:a16="http://schemas.microsoft.com/office/drawing/2014/main" id="{BCBFCFF0-1207-6BDA-1896-DD9303DBCDA7}"/>
              </a:ext>
            </a:extLst>
          </p:cNvPr>
          <p:cNvSpPr txBox="1"/>
          <p:nvPr/>
        </p:nvSpPr>
        <p:spPr>
          <a:xfrm>
            <a:off x="6479336" y="3898675"/>
            <a:ext cx="2358717" cy="553998"/>
          </a:xfrm>
          <a:prstGeom prst="rect">
            <a:avLst/>
          </a:prstGeom>
          <a:solidFill>
            <a:srgbClr val="FFFFFF"/>
          </a:solidFill>
          <a:ln w="28575">
            <a:solidFill>
              <a:srgbClr val="00B050"/>
            </a:solidFill>
          </a:ln>
        </p:spPr>
        <p:txBody>
          <a:bodyPr wrap="square" rtlCol="0">
            <a:spAutoFit/>
          </a:bodyPr>
          <a:lstStyle/>
          <a:p>
            <a:pPr algn="ctr"/>
            <a:r>
              <a:rPr lang="ja-JP" altLang="en-US" sz="1500">
                <a:latin typeface="BIZ UDPGothic" panose="020B0400000000000000" pitchFamily="34" charset="-128"/>
                <a:ea typeface="BIZ UDPGothic" panose="020B0400000000000000" pitchFamily="34" charset="-128"/>
              </a:rPr>
              <a:t>研究後の長期的なデータ</a:t>
            </a:r>
            <a:endParaRPr lang="en-US" altLang="ja-JP" sz="1500">
              <a:latin typeface="BIZ UDPGothic" panose="020B0400000000000000" pitchFamily="34" charset="-128"/>
              <a:ea typeface="BIZ UDPGothic" panose="020B0400000000000000" pitchFamily="34" charset="-128"/>
            </a:endParaRPr>
          </a:p>
          <a:p>
            <a:pPr algn="ctr"/>
            <a:r>
              <a:rPr lang="ja-JP" altLang="en-US" sz="1500">
                <a:latin typeface="BIZ UDPGothic" panose="020B0400000000000000" pitchFamily="34" charset="-128"/>
                <a:ea typeface="BIZ UDPGothic" panose="020B0400000000000000" pitchFamily="34" charset="-128"/>
              </a:rPr>
              <a:t>の取り扱い</a:t>
            </a:r>
            <a:endParaRPr lang="en-US" altLang="ja-JP" sz="1500">
              <a:latin typeface="BIZ UDPGothic" panose="020B0400000000000000" pitchFamily="34" charset="-128"/>
              <a:ea typeface="BIZ UDPGothic" panose="020B0400000000000000" pitchFamily="34" charset="-128"/>
            </a:endParaRPr>
          </a:p>
        </p:txBody>
      </p:sp>
      <p:pic>
        <p:nvPicPr>
          <p:cNvPr id="16" name="図 15" descr="グラフィカル ユーザー インターフェイス, アプリケーション, Teams&#10;&#10;自動的に生成された説明">
            <a:extLst>
              <a:ext uri="{FF2B5EF4-FFF2-40B4-BE49-F238E27FC236}">
                <a16:creationId xmlns:a16="http://schemas.microsoft.com/office/drawing/2014/main" id="{49BE84B4-F095-4AF6-2275-E96D0CE83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58140" y="3449715"/>
            <a:ext cx="1375723" cy="1213040"/>
          </a:xfrm>
          <a:prstGeom prst="rect">
            <a:avLst/>
          </a:prstGeom>
          <a:solidFill>
            <a:schemeClr val="bg1"/>
          </a:solidFill>
        </p:spPr>
      </p:pic>
      <p:sp>
        <p:nvSpPr>
          <p:cNvPr id="26" name="テキスト ボックス 25">
            <a:extLst>
              <a:ext uri="{FF2B5EF4-FFF2-40B4-BE49-F238E27FC236}">
                <a16:creationId xmlns:a16="http://schemas.microsoft.com/office/drawing/2014/main" id="{BB584745-C876-3E3E-3BB9-AAEB8EE691BA}"/>
              </a:ext>
            </a:extLst>
          </p:cNvPr>
          <p:cNvSpPr txBox="1"/>
          <p:nvPr/>
        </p:nvSpPr>
        <p:spPr>
          <a:xfrm>
            <a:off x="362270" y="3082262"/>
            <a:ext cx="4062047" cy="307777"/>
          </a:xfrm>
          <a:prstGeom prst="rect">
            <a:avLst/>
          </a:prstGeom>
          <a:noFill/>
        </p:spPr>
        <p:txBody>
          <a:bodyPr wrap="square" rtlCol="0">
            <a:spAutoFit/>
          </a:bodyPr>
          <a:lstStyle/>
          <a:p>
            <a:pPr marL="285750" indent="-285750">
              <a:buFont typeface="Wingdings" panose="05000000000000000000" pitchFamily="2" charset="2"/>
              <a:buChar char="u"/>
            </a:pPr>
            <a:r>
              <a:rPr lang="ja-JP" altLang="en-US" sz="1400" b="1">
                <a:latin typeface="BIZ UDPGothic" panose="020B0400000000000000" pitchFamily="34" charset="-128"/>
                <a:ea typeface="BIZ UDPGothic" panose="020B0400000000000000" pitchFamily="34" charset="-128"/>
              </a:rPr>
              <a:t>研究データのライフサイクル</a:t>
            </a:r>
          </a:p>
        </p:txBody>
      </p:sp>
      <p:cxnSp>
        <p:nvCxnSpPr>
          <p:cNvPr id="50" name="コネクタ: 曲線 49">
            <a:extLst>
              <a:ext uri="{FF2B5EF4-FFF2-40B4-BE49-F238E27FC236}">
                <a16:creationId xmlns:a16="http://schemas.microsoft.com/office/drawing/2014/main" id="{56A65478-E8D8-6BEC-7F8D-B77513E48DC0}"/>
              </a:ext>
            </a:extLst>
          </p:cNvPr>
          <p:cNvCxnSpPr>
            <a:stCxn id="11" idx="0"/>
            <a:endCxn id="10" idx="0"/>
          </p:cNvCxnSpPr>
          <p:nvPr/>
        </p:nvCxnSpPr>
        <p:spPr>
          <a:xfrm rot="16200000" flipV="1">
            <a:off x="4156599" y="2773429"/>
            <a:ext cx="12700" cy="2250492"/>
          </a:xfrm>
          <a:prstGeom prst="curvedConnector3">
            <a:avLst>
              <a:gd name="adj1" fmla="val 180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コネクタ: 曲線 57">
            <a:extLst>
              <a:ext uri="{FF2B5EF4-FFF2-40B4-BE49-F238E27FC236}">
                <a16:creationId xmlns:a16="http://schemas.microsoft.com/office/drawing/2014/main" id="{8D5080F5-F415-AE92-0096-92D13ACA92E6}"/>
              </a:ext>
            </a:extLst>
          </p:cNvPr>
          <p:cNvCxnSpPr>
            <a:cxnSpLocks/>
          </p:cNvCxnSpPr>
          <p:nvPr/>
        </p:nvCxnSpPr>
        <p:spPr>
          <a:xfrm rot="16200000" flipV="1">
            <a:off x="5193376" y="1568270"/>
            <a:ext cx="9525" cy="4581984"/>
          </a:xfrm>
          <a:prstGeom prst="curvedConnector3">
            <a:avLst>
              <a:gd name="adj1" fmla="val 3461535"/>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9FC90F1E-C327-E66C-4F79-91B8CCF653A3}"/>
              </a:ext>
            </a:extLst>
          </p:cNvPr>
          <p:cNvSpPr/>
          <p:nvPr/>
        </p:nvSpPr>
        <p:spPr>
          <a:xfrm>
            <a:off x="427402" y="1567812"/>
            <a:ext cx="8289199" cy="778044"/>
          </a:xfrm>
          <a:prstGeom prst="rect">
            <a:avLst/>
          </a:prstGeom>
          <a:solidFill>
            <a:srgbClr val="FFFFFF"/>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a:solidFill>
                  <a:prstClr val="black"/>
                </a:solidFill>
                <a:latin typeface="BIZ UDPGothic" panose="020B0400000000000000" pitchFamily="34" charset="-128"/>
                <a:ea typeface="BIZ UDPGothic" panose="020B0400000000000000" pitchFamily="34" charset="-128"/>
              </a:rPr>
              <a:t>「研究プロジェクト等における研究データの取り扱いを定めるものであり、具体的には</a:t>
            </a:r>
            <a:r>
              <a:rPr lang="ja-JP" altLang="en-US" sz="1400" b="1">
                <a:solidFill>
                  <a:prstClr val="black"/>
                </a:solidFill>
                <a:latin typeface="BIZ UDPGothic" panose="020B0400000000000000" pitchFamily="34" charset="-128"/>
                <a:ea typeface="BIZ UDPGothic" panose="020B0400000000000000" pitchFamily="34" charset="-128"/>
              </a:rPr>
              <a:t>データの種類、フォーマット、アクセス及び共有のための方針</a:t>
            </a:r>
            <a:r>
              <a:rPr lang="ja-JP" altLang="en-US" sz="1400">
                <a:solidFill>
                  <a:prstClr val="black"/>
                </a:solidFill>
                <a:latin typeface="BIZ UDPGothic" panose="020B0400000000000000" pitchFamily="34" charset="-128"/>
                <a:ea typeface="BIZ UDPGothic" panose="020B0400000000000000" pitchFamily="34" charset="-128"/>
              </a:rPr>
              <a:t>、研究成果の保管に関する計画などについて記載されるもの。」</a:t>
            </a:r>
            <a:endParaRPr lang="en-US" altLang="ja-JP" sz="1400">
              <a:solidFill>
                <a:prstClr val="black"/>
              </a:solidFill>
              <a:latin typeface="BIZ UDPGothic" panose="020B0400000000000000" pitchFamily="34" charset="-128"/>
              <a:ea typeface="BIZ UDPGothic" panose="020B0400000000000000" pitchFamily="34" charset="-128"/>
            </a:endParaRPr>
          </a:p>
        </p:txBody>
      </p:sp>
      <p:sp>
        <p:nvSpPr>
          <p:cNvPr id="3" name="テキスト ボックス 1">
            <a:extLst>
              <a:ext uri="{FF2B5EF4-FFF2-40B4-BE49-F238E27FC236}">
                <a16:creationId xmlns:a16="http://schemas.microsoft.com/office/drawing/2014/main" id="{5868423B-973E-1FEA-4DC5-6C0979C1868A}"/>
              </a:ext>
            </a:extLst>
          </p:cNvPr>
          <p:cNvSpPr txBox="1"/>
          <p:nvPr/>
        </p:nvSpPr>
        <p:spPr>
          <a:xfrm>
            <a:off x="427399" y="2506310"/>
            <a:ext cx="8289202" cy="415498"/>
          </a:xfrm>
          <a:prstGeom prst="rect">
            <a:avLst/>
          </a:prstGeom>
          <a:solidFill>
            <a:srgbClr val="EAEAEA"/>
          </a:solidFill>
        </p:spPr>
        <p:txBody>
          <a:bodyPr wrap="square" rtlCol="0" anchor="ctr">
            <a:spAutoFit/>
          </a:bodyPr>
          <a:lstStyle>
            <a:defPPr>
              <a:defRPr lang="ja-JP"/>
            </a:defPPr>
            <a:lvl1pPr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1pPr>
            <a:lvl2pPr marL="257175"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2pPr>
            <a:lvl3pPr marL="514350"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3pPr>
            <a:lvl4pPr marL="771525"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4pPr>
            <a:lvl5pPr marL="1028700"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5pPr>
            <a:lvl6pPr marL="1285875"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6pPr>
            <a:lvl7pPr marL="1543050"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7pPr>
            <a:lvl8pPr marL="1800225"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8pPr>
            <a:lvl9pPr marL="2057400"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9pPr>
          </a:lstStyle>
          <a:p>
            <a:r>
              <a:rPr lang="ja-JP" altLang="en-US" sz="1050">
                <a:latin typeface="BIZ UDPGothic" panose="020B0400000000000000" pitchFamily="34" charset="-128"/>
                <a:ea typeface="BIZ UDPGothic" panose="020B0400000000000000" pitchFamily="34" charset="-128"/>
              </a:rPr>
              <a:t>文部科学省科学技術・学術審議会学術分科会学術情報委員会（</a:t>
            </a:r>
            <a:r>
              <a:rPr lang="en-US" altLang="ja-JP" sz="1050">
                <a:latin typeface="BIZ UDPGothic" panose="020B0400000000000000" pitchFamily="34" charset="-128"/>
                <a:ea typeface="BIZ UDPGothic" panose="020B0400000000000000" pitchFamily="34" charset="-128"/>
              </a:rPr>
              <a:t>2016, 2, 26</a:t>
            </a:r>
            <a:r>
              <a:rPr lang="ja-JP" altLang="en-US" sz="1050">
                <a:latin typeface="BIZ UDPGothic" panose="020B0400000000000000" pitchFamily="34" charset="-128"/>
                <a:ea typeface="BIZ UDPGothic" panose="020B0400000000000000" pitchFamily="34" charset="-128"/>
              </a:rPr>
              <a:t>）「学術情報のオープン化の推進について（審議まとめ）」</a:t>
            </a:r>
            <a:r>
              <a:rPr lang="en-US" altLang="ja-JP" sz="1050">
                <a:latin typeface="BIZ UDPGothic" panose="020B0400000000000000" pitchFamily="34" charset="-128"/>
                <a:ea typeface="BIZ UDPGothic" panose="020B0400000000000000" pitchFamily="34" charset="-128"/>
              </a:rPr>
              <a:t>, p.17. </a:t>
            </a:r>
            <a:r>
              <a:rPr lang="en-US" altLang="ja-JP" sz="900">
                <a:latin typeface="BIZ UDPGothic" panose="020B0400000000000000" pitchFamily="34" charset="-128"/>
                <a:ea typeface="BIZ UDPGothic" panose="020B0400000000000000" pitchFamily="34" charset="-128"/>
                <a:hlinkClick r:id="rId4"/>
              </a:rPr>
              <a:t>https://www.mext.go.jp/component/b_menu/shingi/toushin/__icsFiles/afieldfile/2016/04/08/1368804_1_1_1.pdf</a:t>
            </a:r>
            <a:endParaRPr lang="ja-JP" altLang="en-US" sz="900">
              <a:latin typeface="BIZ UDPGothic" panose="020B0400000000000000" pitchFamily="34" charset="-128"/>
              <a:ea typeface="BIZ UDPGothic" panose="020B0400000000000000" pitchFamily="34" charset="-128"/>
            </a:endParaRPr>
          </a:p>
        </p:txBody>
      </p:sp>
      <p:sp>
        <p:nvSpPr>
          <p:cNvPr id="5" name="テキスト ボックス 4">
            <a:extLst>
              <a:ext uri="{FF2B5EF4-FFF2-40B4-BE49-F238E27FC236}">
                <a16:creationId xmlns:a16="http://schemas.microsoft.com/office/drawing/2014/main" id="{764D8532-725F-0860-5CB8-890F7E6EECAC}"/>
              </a:ext>
            </a:extLst>
          </p:cNvPr>
          <p:cNvSpPr txBox="1"/>
          <p:nvPr/>
        </p:nvSpPr>
        <p:spPr>
          <a:xfrm>
            <a:off x="362270" y="1181766"/>
            <a:ext cx="5089754" cy="307777"/>
          </a:xfrm>
          <a:prstGeom prst="rect">
            <a:avLst/>
          </a:prstGeom>
          <a:noFill/>
        </p:spPr>
        <p:txBody>
          <a:bodyPr wrap="square" rtlCol="0">
            <a:spAutoFit/>
          </a:bodyPr>
          <a:lstStyle/>
          <a:p>
            <a:pPr marL="285750" indent="-285750">
              <a:buFont typeface="Wingdings" panose="05000000000000000000" pitchFamily="2" charset="2"/>
              <a:buChar char="u"/>
            </a:pPr>
            <a:r>
              <a:rPr lang="ja-JP" altLang="en-US" sz="1400" b="1">
                <a:latin typeface="BIZ UDPGothic" panose="020B0400000000000000" pitchFamily="34" charset="-128"/>
                <a:ea typeface="BIZ UDPGothic" panose="020B0400000000000000" pitchFamily="34" charset="-128"/>
              </a:rPr>
              <a:t>データ管理計画（データマネジメントプラン）</a:t>
            </a:r>
          </a:p>
        </p:txBody>
      </p:sp>
    </p:spTree>
    <p:extLst>
      <p:ext uri="{BB962C8B-B14F-4D97-AF65-F5344CB8AC3E}">
        <p14:creationId xmlns:p14="http://schemas.microsoft.com/office/powerpoint/2010/main" val="222454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B69EAE1-88EB-6094-0DB4-B59EEBF16DBB}"/>
              </a:ext>
            </a:extLst>
          </p:cNvPr>
          <p:cNvSpPr txBox="1"/>
          <p:nvPr/>
        </p:nvSpPr>
        <p:spPr>
          <a:xfrm>
            <a:off x="0" y="4456912"/>
            <a:ext cx="9144000" cy="692497"/>
          </a:xfrm>
          <a:prstGeom prst="rect">
            <a:avLst/>
          </a:prstGeom>
          <a:solidFill>
            <a:srgbClr val="EAEAEA"/>
          </a:solidFill>
        </p:spPr>
        <p:txBody>
          <a:bodyPr wrap="square" rtlCol="0">
            <a:spAutoFit/>
          </a:bodyPr>
          <a:lstStyle>
            <a:defPPr>
              <a:defRPr lang="ja-JP"/>
            </a:defPPr>
            <a:lvl1pPr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1pPr>
            <a:lvl2pPr marL="257175"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2pPr>
            <a:lvl3pPr marL="514350"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3pPr>
            <a:lvl4pPr marL="771525"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4pPr>
            <a:lvl5pPr marL="1028700" algn="l" rtl="0" fontAlgn="base">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5pPr>
            <a:lvl6pPr marL="1285875"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6pPr>
            <a:lvl7pPr marL="1543050"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7pPr>
            <a:lvl8pPr marL="1800225"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8pPr>
            <a:lvl9pPr marL="2057400" algn="l" defTabSz="51435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9pPr>
          </a:lstStyle>
          <a:p>
            <a:r>
              <a:rPr lang="ja-JP" altLang="en-US" sz="1050">
                <a:latin typeface="BIZ UDPGothic" panose="020B0400000000000000" pitchFamily="34" charset="-128"/>
                <a:ea typeface="BIZ UDPGothic" panose="020B0400000000000000" pitchFamily="34" charset="-128"/>
              </a:rPr>
              <a:t>日本学術振興会「科研費における研究データの管理・利活用について　</a:t>
            </a:r>
            <a:r>
              <a:rPr lang="en-US" altLang="ja-JP" sz="1050">
                <a:latin typeface="BIZ UDPGothic" panose="020B0400000000000000" pitchFamily="34" charset="-128"/>
                <a:ea typeface="BIZ UDPGothic" panose="020B0400000000000000" pitchFamily="34" charset="-128"/>
              </a:rPr>
              <a:t>3</a:t>
            </a:r>
            <a:r>
              <a:rPr lang="ja-JP" altLang="en-US" sz="1050">
                <a:latin typeface="BIZ UDPGothic" panose="020B0400000000000000" pitchFamily="34" charset="-128"/>
                <a:ea typeface="BIZ UDPGothic" panose="020B0400000000000000" pitchFamily="34" charset="-128"/>
              </a:rPr>
              <a:t>．科研費での対応の流れ」</a:t>
            </a:r>
            <a:r>
              <a:rPr lang="en-US" altLang="ja-JP" sz="1050">
                <a:latin typeface="BIZ UDPGothic" panose="020B0400000000000000" pitchFamily="34" charset="-128"/>
                <a:ea typeface="BIZ UDPGothic" panose="020B0400000000000000" pitchFamily="34" charset="-128"/>
              </a:rPr>
              <a:t> </a:t>
            </a:r>
          </a:p>
          <a:p>
            <a:r>
              <a:rPr lang="en-US" altLang="ja-JP" sz="900">
                <a:latin typeface="BIZ UDPGothic" panose="020B0400000000000000" pitchFamily="34" charset="-128"/>
                <a:ea typeface="BIZ UDPGothic" panose="020B0400000000000000" pitchFamily="34" charset="-128"/>
                <a:hlinkClick r:id="rId3"/>
              </a:rPr>
              <a:t>https://www.jsps.go.jp/j-grantsinaid/01_seido/10_datamanagement/</a:t>
            </a:r>
            <a:br>
              <a:rPr lang="en-US" altLang="ja-JP" sz="900">
                <a:latin typeface="BIZ UDPGothic" panose="020B0400000000000000" pitchFamily="34" charset="-128"/>
                <a:ea typeface="BIZ UDPGothic" panose="020B0400000000000000" pitchFamily="34" charset="-128"/>
              </a:rPr>
            </a:br>
            <a:r>
              <a:rPr lang="ja-JP" altLang="en-US" sz="1050">
                <a:latin typeface="BIZ UDPGothic" panose="020B0400000000000000" pitchFamily="34" charset="-128"/>
                <a:ea typeface="BIZ UDPGothic" panose="020B0400000000000000" pitchFamily="34" charset="-128"/>
              </a:rPr>
              <a:t>日本学術振興会（</a:t>
            </a:r>
            <a:r>
              <a:rPr lang="en-US" altLang="ja-JP" sz="1050">
                <a:latin typeface="BIZ UDPGothic" panose="020B0400000000000000" pitchFamily="34" charset="-128"/>
                <a:ea typeface="BIZ UDPGothic" panose="020B0400000000000000" pitchFamily="34" charset="-128"/>
              </a:rPr>
              <a:t>2023, 10</a:t>
            </a:r>
            <a:r>
              <a:rPr lang="ja-JP" altLang="en-US" sz="1050">
                <a:latin typeface="BIZ UDPGothic" panose="020B0400000000000000" pitchFamily="34" charset="-128"/>
                <a:ea typeface="BIZ UDPGothic" panose="020B0400000000000000" pitchFamily="34" charset="-128"/>
              </a:rPr>
              <a:t>）「独立行政法人日本学術振興会の事業における研究データの取扱いに関する基本方針」</a:t>
            </a:r>
            <a:r>
              <a:rPr lang="en-US" altLang="ja-JP" sz="1050">
                <a:latin typeface="BIZ UDPGothic" panose="020B0400000000000000" pitchFamily="34" charset="-128"/>
                <a:ea typeface="BIZ UDPGothic" panose="020B0400000000000000" pitchFamily="34" charset="-128"/>
              </a:rPr>
              <a:t> , p.3. </a:t>
            </a:r>
            <a:br>
              <a:rPr lang="en-US" altLang="ja-JP" sz="1050">
                <a:latin typeface="BIZ UDPGothic" panose="020B0400000000000000" pitchFamily="34" charset="-128"/>
                <a:ea typeface="BIZ UDPGothic" panose="020B0400000000000000" pitchFamily="34" charset="-128"/>
              </a:rPr>
            </a:br>
            <a:r>
              <a:rPr lang="en-US" altLang="ja-JP" sz="900">
                <a:latin typeface="BIZ UDPGothic" panose="020B0400000000000000" pitchFamily="34" charset="-128"/>
                <a:ea typeface="BIZ UDPGothic" panose="020B0400000000000000" pitchFamily="34" charset="-128"/>
                <a:hlinkClick r:id="rId4"/>
              </a:rPr>
              <a:t>https://www.jsps.go.jp/file/storage/open_science/basic_policy.pdf</a:t>
            </a:r>
            <a:endParaRPr lang="en-US" altLang="ja-JP" sz="900">
              <a:latin typeface="BIZ UDPGothic" panose="020B0400000000000000" pitchFamily="34" charset="-128"/>
              <a:ea typeface="BIZ UDPGothic" panose="020B0400000000000000" pitchFamily="34" charset="-128"/>
            </a:endParaRPr>
          </a:p>
        </p:txBody>
      </p:sp>
      <p:sp>
        <p:nvSpPr>
          <p:cNvPr id="8" name="タイトル 1">
            <a:extLst>
              <a:ext uri="{FF2B5EF4-FFF2-40B4-BE49-F238E27FC236}">
                <a16:creationId xmlns:a16="http://schemas.microsoft.com/office/drawing/2014/main" id="{A9629373-AAFC-23E8-347A-C801D503C4CB}"/>
              </a:ext>
            </a:extLst>
          </p:cNvPr>
          <p:cNvSpPr>
            <a:spLocks noGrp="1"/>
          </p:cNvSpPr>
          <p:nvPr>
            <p:ph type="title"/>
          </p:nvPr>
        </p:nvSpPr>
        <p:spPr/>
        <p:txBody>
          <a:bodyPr/>
          <a:lstStyle/>
          <a:p>
            <a:r>
              <a:rPr kumimoji="1" lang="en-US" altLang="ja-JP" sz="2400"/>
              <a:t>2024</a:t>
            </a:r>
            <a:r>
              <a:rPr kumimoji="1" lang="ja-JP" altLang="en-US" sz="2400"/>
              <a:t>年度より科研費全研究種目で</a:t>
            </a:r>
            <a:br>
              <a:rPr kumimoji="1" lang="en-US" altLang="ja-JP" sz="2400"/>
            </a:br>
            <a:r>
              <a:rPr kumimoji="1" lang="en-US" altLang="ja-JP" sz="2400"/>
              <a:t>DMP</a:t>
            </a:r>
            <a:r>
              <a:rPr lang="ja-JP" altLang="en-US" sz="2400"/>
              <a:t>作成</a:t>
            </a:r>
            <a:r>
              <a:rPr kumimoji="1" lang="ja-JP" altLang="en-US" sz="2400"/>
              <a:t>が必須です</a:t>
            </a:r>
          </a:p>
        </p:txBody>
      </p:sp>
      <p:pic>
        <p:nvPicPr>
          <p:cNvPr id="2" name="図 1">
            <a:extLst>
              <a:ext uri="{FF2B5EF4-FFF2-40B4-BE49-F238E27FC236}">
                <a16:creationId xmlns:a16="http://schemas.microsoft.com/office/drawing/2014/main" id="{C9D3A613-E96C-6DAB-6023-367B18057B67}"/>
              </a:ext>
            </a:extLst>
          </p:cNvPr>
          <p:cNvPicPr>
            <a:picLocks noChangeAspect="1"/>
          </p:cNvPicPr>
          <p:nvPr/>
        </p:nvPicPr>
        <p:blipFill>
          <a:blip r:embed="rId5"/>
          <a:stretch>
            <a:fillRect/>
          </a:stretch>
        </p:blipFill>
        <p:spPr>
          <a:xfrm>
            <a:off x="1136988" y="872285"/>
            <a:ext cx="6870023" cy="3398930"/>
          </a:xfrm>
          <a:prstGeom prst="rect">
            <a:avLst/>
          </a:prstGeom>
        </p:spPr>
      </p:pic>
    </p:spTree>
    <p:extLst>
      <p:ext uri="{BB962C8B-B14F-4D97-AF65-F5344CB8AC3E}">
        <p14:creationId xmlns:p14="http://schemas.microsoft.com/office/powerpoint/2010/main" val="1591499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a:t>DMP</a:t>
            </a:r>
            <a:r>
              <a:rPr kumimoji="1" lang="ja-JP" altLang="en-US"/>
              <a:t>策定の意義</a:t>
            </a:r>
          </a:p>
        </p:txBody>
      </p:sp>
      <p:sp>
        <p:nvSpPr>
          <p:cNvPr id="12" name="コンテンツ プレースホルダー 3">
            <a:extLst>
              <a:ext uri="{FF2B5EF4-FFF2-40B4-BE49-F238E27FC236}">
                <a16:creationId xmlns:a16="http://schemas.microsoft.com/office/drawing/2014/main" id="{A6B3A212-DF4F-02AF-C1C5-EFD5ED94E96F}"/>
              </a:ext>
            </a:extLst>
          </p:cNvPr>
          <p:cNvSpPr>
            <a:spLocks noGrp="1"/>
          </p:cNvSpPr>
          <p:nvPr>
            <p:ph idx="1"/>
          </p:nvPr>
        </p:nvSpPr>
        <p:spPr>
          <a:xfrm>
            <a:off x="457200" y="915566"/>
            <a:ext cx="8229600" cy="3394075"/>
          </a:xfrm>
        </p:spPr>
        <p:txBody>
          <a:bodyPr/>
          <a:lstStyle/>
          <a:p>
            <a:pPr>
              <a:buFont typeface="Wingdings" panose="05000000000000000000" pitchFamily="2" charset="2"/>
              <a:buChar char="u"/>
            </a:pPr>
            <a:r>
              <a:rPr lang="ja-JP" altLang="en-US" sz="1400" b="1">
                <a:cs typeface="Source Han Sans JP Normal"/>
              </a:rPr>
              <a:t>研究実施前に作成する</a:t>
            </a:r>
            <a:r>
              <a:rPr lang="ja-JP" altLang="en-US" sz="1400" b="1">
                <a:solidFill>
                  <a:srgbClr val="FF0000"/>
                </a:solidFill>
                <a:cs typeface="Source Han Sans JP Normal"/>
              </a:rPr>
              <a:t>研究データ管理計画</a:t>
            </a:r>
            <a:r>
              <a:rPr lang="ja-JP" altLang="en-US" sz="1400" b="1">
                <a:solidFill>
                  <a:srgbClr val="FF0000"/>
                </a:solidFill>
              </a:rPr>
              <a:t>（</a:t>
            </a:r>
            <a:r>
              <a:rPr lang="en-US" altLang="ja-JP" sz="1400" b="1">
                <a:solidFill>
                  <a:srgbClr val="FF0000"/>
                </a:solidFill>
              </a:rPr>
              <a:t>DMP</a:t>
            </a:r>
            <a:r>
              <a:rPr lang="ja-JP" altLang="en-US" sz="1400" b="1">
                <a:solidFill>
                  <a:srgbClr val="FF0000"/>
                </a:solidFill>
              </a:rPr>
              <a:t>）</a:t>
            </a:r>
            <a:r>
              <a:rPr lang="ja-JP" altLang="en-US" sz="1400" b="1">
                <a:cs typeface="Source Han Sans JP Normal"/>
              </a:rPr>
              <a:t>に沿って、研究データ管理を行う</a:t>
            </a:r>
          </a:p>
          <a:p>
            <a:endParaRPr lang="ja-JP" altLang="en-US" sz="2000" b="1"/>
          </a:p>
        </p:txBody>
      </p:sp>
      <p:sp>
        <p:nvSpPr>
          <p:cNvPr id="18" name="テキスト ボックス 17"/>
          <p:cNvSpPr txBox="1"/>
          <p:nvPr/>
        </p:nvSpPr>
        <p:spPr>
          <a:xfrm>
            <a:off x="3304576" y="3183176"/>
            <a:ext cx="4246372" cy="523220"/>
          </a:xfrm>
          <a:prstGeom prst="rect">
            <a:avLst/>
          </a:prstGeom>
          <a:noFill/>
        </p:spPr>
        <p:txBody>
          <a:bodyPr wrap="square" rtlCol="0">
            <a:spAutoFit/>
          </a:bodyPr>
          <a:lstStyle/>
          <a:p>
            <a:pPr algn="ctr"/>
            <a:r>
              <a:rPr lang="ja-JP" altLang="en-US" sz="1400">
                <a:solidFill>
                  <a:srgbClr val="FF0000"/>
                </a:solidFill>
                <a:latin typeface="BIZ UDPGothic" panose="020B0400000000000000" pitchFamily="34" charset="-128"/>
                <a:ea typeface="BIZ UDPGothic" panose="020B0400000000000000" pitchFamily="34" charset="-128"/>
              </a:rPr>
              <a:t>より良い研究を行うために不可欠なものとして</a:t>
            </a:r>
            <a:endParaRPr lang="en-US" altLang="ja-JP" sz="1400">
              <a:solidFill>
                <a:srgbClr val="FF0000"/>
              </a:solidFill>
              <a:latin typeface="BIZ UDPGothic" panose="020B0400000000000000" pitchFamily="34" charset="-128"/>
              <a:ea typeface="BIZ UDPGothic" panose="020B0400000000000000" pitchFamily="34" charset="-128"/>
            </a:endParaRPr>
          </a:p>
          <a:p>
            <a:pPr algn="ctr"/>
            <a:r>
              <a:rPr lang="ja-JP" altLang="en-US" sz="1400">
                <a:solidFill>
                  <a:srgbClr val="FF0000"/>
                </a:solidFill>
                <a:latin typeface="BIZ UDPGothic" panose="020B0400000000000000" pitchFamily="34" charset="-128"/>
                <a:ea typeface="BIZ UDPGothic" panose="020B0400000000000000" pitchFamily="34" charset="-128"/>
              </a:rPr>
              <a:t>データ管理計画策定に取り組む必要がある</a:t>
            </a:r>
            <a:endParaRPr lang="en-US" altLang="ja-JP" sz="1400">
              <a:solidFill>
                <a:srgbClr val="FF0000"/>
              </a:solidFill>
              <a:latin typeface="BIZ UDPGothic" panose="020B0400000000000000" pitchFamily="34" charset="-128"/>
              <a:ea typeface="BIZ UDPGothic" panose="020B0400000000000000" pitchFamily="34" charset="-128"/>
            </a:endParaRPr>
          </a:p>
        </p:txBody>
      </p:sp>
      <p:graphicFrame>
        <p:nvGraphicFramePr>
          <p:cNvPr id="24" name="図表 23"/>
          <p:cNvGraphicFramePr/>
          <p:nvPr>
            <p:extLst>
              <p:ext uri="{D42A27DB-BD31-4B8C-83A1-F6EECF244321}">
                <p14:modId xmlns:p14="http://schemas.microsoft.com/office/powerpoint/2010/main" val="1486411065"/>
              </p:ext>
            </p:extLst>
          </p:nvPr>
        </p:nvGraphicFramePr>
        <p:xfrm>
          <a:off x="3121711" y="1204516"/>
          <a:ext cx="3237793" cy="2429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角丸四角形 25"/>
          <p:cNvSpPr/>
          <p:nvPr/>
        </p:nvSpPr>
        <p:spPr>
          <a:xfrm>
            <a:off x="3121710" y="2801750"/>
            <a:ext cx="1055378" cy="314965"/>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入念な準備</a:t>
            </a:r>
          </a:p>
        </p:txBody>
      </p:sp>
      <p:sp>
        <p:nvSpPr>
          <p:cNvPr id="32" name="角丸四角形 31"/>
          <p:cNvSpPr/>
          <p:nvPr/>
        </p:nvSpPr>
        <p:spPr>
          <a:xfrm>
            <a:off x="4304125" y="2217564"/>
            <a:ext cx="1525461" cy="349962"/>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ln w="0"/>
                <a:solidFill>
                  <a:schemeClr val="tx1"/>
                </a:solidFill>
                <a:latin typeface="BIZ UDPGothic" panose="020B0400000000000000" pitchFamily="34" charset="-128"/>
                <a:ea typeface="BIZ UDPGothic" panose="020B0400000000000000" pitchFamily="34" charset="-128"/>
              </a:rPr>
              <a:t>適切なデータ管理</a:t>
            </a:r>
          </a:p>
        </p:txBody>
      </p:sp>
      <p:sp>
        <p:nvSpPr>
          <p:cNvPr id="33" name="角丸四角形 32"/>
          <p:cNvSpPr/>
          <p:nvPr/>
        </p:nvSpPr>
        <p:spPr>
          <a:xfrm>
            <a:off x="6388463" y="1403948"/>
            <a:ext cx="1053750" cy="554754"/>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BIZ UDPGothic" panose="020B0400000000000000" pitchFamily="34" charset="-128"/>
                <a:ea typeface="BIZ UDPGothic" panose="020B0400000000000000" pitchFamily="34" charset="-128"/>
              </a:rPr>
              <a:t>研究の質、</a:t>
            </a:r>
            <a:endParaRPr lang="en-US" altLang="ja-JP" sz="1200">
              <a:solidFill>
                <a:schemeClr val="tx1"/>
              </a:solidFill>
              <a:latin typeface="BIZ UDPGothic" panose="020B0400000000000000" pitchFamily="34" charset="-128"/>
              <a:ea typeface="BIZ UDPGothic" panose="020B0400000000000000" pitchFamily="34" charset="-128"/>
            </a:endParaRPr>
          </a:p>
          <a:p>
            <a:pPr algn="ctr"/>
            <a:r>
              <a:rPr lang="ja-JP" altLang="en-US" sz="1200">
                <a:solidFill>
                  <a:schemeClr val="tx1"/>
                </a:solidFill>
                <a:latin typeface="BIZ UDPGothic" panose="020B0400000000000000" pitchFamily="34" charset="-128"/>
                <a:ea typeface="BIZ UDPGothic" panose="020B0400000000000000" pitchFamily="34" charset="-128"/>
              </a:rPr>
              <a:t>効率性向上</a:t>
            </a:r>
          </a:p>
        </p:txBody>
      </p:sp>
      <p:sp>
        <p:nvSpPr>
          <p:cNvPr id="34" name="円形吹き出し 33"/>
          <p:cNvSpPr/>
          <p:nvPr/>
        </p:nvSpPr>
        <p:spPr>
          <a:xfrm>
            <a:off x="1891130" y="1478041"/>
            <a:ext cx="2398516" cy="874096"/>
          </a:xfrm>
          <a:prstGeom prst="wedgeEllipseCallout">
            <a:avLst>
              <a:gd name="adj1" fmla="val 48520"/>
              <a:gd name="adj2" fmla="val 3378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BIZ UDPGothic" panose="020B0400000000000000" pitchFamily="34" charset="-128"/>
                <a:ea typeface="BIZ UDPGothic" panose="020B0400000000000000" pitchFamily="34" charset="-128"/>
              </a:rPr>
              <a:t>・公正性・再現性</a:t>
            </a:r>
          </a:p>
          <a:p>
            <a:r>
              <a:rPr lang="ja-JP" altLang="en-US" sz="1200">
                <a:solidFill>
                  <a:schemeClr val="tx1"/>
                </a:solidFill>
                <a:latin typeface="BIZ UDPGothic" panose="020B0400000000000000" pitchFamily="34" charset="-128"/>
                <a:ea typeface="BIZ UDPGothic" panose="020B0400000000000000" pitchFamily="34" charset="-128"/>
              </a:rPr>
              <a:t>・データの信頼性</a:t>
            </a:r>
          </a:p>
          <a:p>
            <a:r>
              <a:rPr lang="ja-JP" altLang="en-US" sz="1200">
                <a:solidFill>
                  <a:schemeClr val="tx1"/>
                </a:solidFill>
                <a:latin typeface="BIZ UDPGothic" panose="020B0400000000000000" pitchFamily="34" charset="-128"/>
                <a:ea typeface="BIZ UDPGothic" panose="020B0400000000000000" pitchFamily="34" charset="-128"/>
              </a:rPr>
              <a:t>・セキュリティ向上</a:t>
            </a:r>
          </a:p>
        </p:txBody>
      </p:sp>
      <p:pic>
        <p:nvPicPr>
          <p:cNvPr id="14" name="図 13"/>
          <p:cNvPicPr>
            <a:picLocks noChangeAspect="1"/>
          </p:cNvPicPr>
          <p:nvPr/>
        </p:nvPicPr>
        <p:blipFill>
          <a:blip r:embed="rId8">
            <a:clrChange>
              <a:clrFrom>
                <a:srgbClr val="FEFEFE"/>
              </a:clrFrom>
              <a:clrTo>
                <a:srgbClr val="FEFEFE">
                  <a:alpha val="0"/>
                </a:srgbClr>
              </a:clrTo>
            </a:clrChange>
          </a:blip>
          <a:stretch>
            <a:fillRect/>
          </a:stretch>
        </p:blipFill>
        <p:spPr>
          <a:xfrm>
            <a:off x="2085878" y="2949583"/>
            <a:ext cx="1006874" cy="114759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テキスト ボックス 4">
            <a:extLst>
              <a:ext uri="{FF2B5EF4-FFF2-40B4-BE49-F238E27FC236}">
                <a16:creationId xmlns:a16="http://schemas.microsoft.com/office/drawing/2014/main" id="{C1B3C37F-5695-763E-B5ED-36B34A070A6A}"/>
              </a:ext>
            </a:extLst>
          </p:cNvPr>
          <p:cNvSpPr txBox="1"/>
          <p:nvPr/>
        </p:nvSpPr>
        <p:spPr>
          <a:xfrm>
            <a:off x="0" y="4497169"/>
            <a:ext cx="9144000" cy="646331"/>
          </a:xfrm>
          <a:prstGeom prst="rect">
            <a:avLst/>
          </a:prstGeom>
          <a:solidFill>
            <a:srgbClr val="EAEAEA"/>
          </a:solidFill>
        </p:spPr>
        <p:txBody>
          <a:bodyPr wrap="square" rtlCol="0">
            <a:spAutoFit/>
          </a:bodyPr>
          <a:lstStyle/>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文部科学省科学技術・学術審議会学術分科会学術情報委員会（</a:t>
            </a:r>
            <a:r>
              <a:rPr lang="en-US" altLang="ja-JP" sz="900">
                <a:latin typeface="BIZ UDPGothic" panose="020B0400000000000000" pitchFamily="34" charset="-128"/>
                <a:ea typeface="BIZ UDPGothic" panose="020B0400000000000000" pitchFamily="34" charset="-128"/>
              </a:rPr>
              <a:t>2016, 2, 26</a:t>
            </a:r>
            <a:r>
              <a:rPr lang="ja-JP" altLang="en-US" sz="900">
                <a:latin typeface="BIZ UDPGothic" panose="020B0400000000000000" pitchFamily="34" charset="-128"/>
                <a:ea typeface="BIZ UDPGothic" panose="020B0400000000000000" pitchFamily="34" charset="-128"/>
              </a:rPr>
              <a:t>）「学術情報のオープン化の推進について（審議まとめ）」</a:t>
            </a:r>
            <a:r>
              <a:rPr lang="en-US" altLang="ja-JP" sz="900">
                <a:latin typeface="BIZ UDPGothic" panose="020B0400000000000000" pitchFamily="34" charset="-128"/>
                <a:ea typeface="BIZ UDPGothic" panose="020B0400000000000000" pitchFamily="34" charset="-128"/>
                <a:hlinkClick r:id="rId9"/>
              </a:rPr>
              <a:t>https://www.mext.go.jp/component/b_menu/shingi/toushin/__icsFiles/afieldfile/2016/04/08/1368804_1_1_1.pdf</a:t>
            </a:r>
            <a:endParaRPr lang="ja-JP" altLang="en-US"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吉田幸苗</a:t>
            </a:r>
            <a:r>
              <a:rPr lang="en-US" altLang="ja-JP" sz="900">
                <a:latin typeface="BIZ UDPGothic" panose="020B0400000000000000" pitchFamily="34" charset="-128"/>
                <a:ea typeface="BIZ UDPGothic" panose="020B0400000000000000" pitchFamily="34" charset="-128"/>
              </a:rPr>
              <a:t> 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2021, 2, 10</a:t>
            </a:r>
            <a:r>
              <a:rPr lang="ja-JP" altLang="en-US" sz="900">
                <a:latin typeface="BIZ UDPGothic" panose="020B0400000000000000" pitchFamily="34" charset="-128"/>
                <a:ea typeface="BIZ UDPGothic" panose="020B0400000000000000" pitchFamily="34" charset="-128"/>
              </a:rPr>
              <a:t>）「研究データ管理サービスの設計と実践</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3</a:t>
            </a:r>
            <a:r>
              <a:rPr lang="ja-JP" altLang="en-US" sz="900">
                <a:latin typeface="BIZ UDPGothic" panose="020B0400000000000000" pitchFamily="34" charset="-128"/>
                <a:ea typeface="BIZ UDPGothic" panose="020B0400000000000000" pitchFamily="34" charset="-128"/>
              </a:rPr>
              <a:t>章</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2</a:t>
            </a:r>
            <a:r>
              <a:rPr lang="ja-JP" altLang="en-US" sz="900">
                <a:latin typeface="BIZ UDPGothic" panose="020B0400000000000000" pitchFamily="34" charset="-128"/>
                <a:ea typeface="BIZ UDPGothic" panose="020B0400000000000000" pitchFamily="34" charset="-128"/>
              </a:rPr>
              <a:t>版」</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教材「研究データ管理サービスの設計と実践」</a:t>
            </a:r>
            <a:r>
              <a:rPr lang="en-US" altLang="ja-JP" sz="900">
                <a:latin typeface="BIZ UDPGothic" panose="020B0400000000000000" pitchFamily="34" charset="-128"/>
                <a:ea typeface="BIZ UDPGothic" panose="020B0400000000000000" pitchFamily="34" charset="-128"/>
              </a:rPr>
              <a:t>』, p.16. </a:t>
            </a:r>
            <a:r>
              <a:rPr lang="en-US" altLang="ja-JP" sz="900">
                <a:latin typeface="BIZ UDPGothic" panose="020B0400000000000000" pitchFamily="34" charset="-128"/>
                <a:ea typeface="BIZ UDPGothic" panose="020B0400000000000000" pitchFamily="34" charset="-128"/>
                <a:hlinkClick r:id="rId10"/>
              </a:rPr>
              <a:t>https://jpcoar.repo.nii.ac.jp/records/607</a:t>
            </a:r>
            <a:endParaRPr lang="ja-JP" altLang="en-US" sz="9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624534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データ管理計画のライフサイクル</a:t>
            </a:r>
            <a:endParaRPr kumimoji="1" lang="ja-JP" altLang="en-US"/>
          </a:p>
        </p:txBody>
      </p:sp>
      <p:sp>
        <p:nvSpPr>
          <p:cNvPr id="7" name="コンテンツ プレースホルダー 6">
            <a:extLst>
              <a:ext uri="{FF2B5EF4-FFF2-40B4-BE49-F238E27FC236}">
                <a16:creationId xmlns:a16="http://schemas.microsoft.com/office/drawing/2014/main" id="{2165EABA-7A7A-1E4B-DCF6-E6BA607BE65D}"/>
              </a:ext>
            </a:extLst>
          </p:cNvPr>
          <p:cNvSpPr>
            <a:spLocks noGrp="1"/>
          </p:cNvSpPr>
          <p:nvPr>
            <p:ph idx="1"/>
          </p:nvPr>
        </p:nvSpPr>
        <p:spPr/>
        <p:txBody>
          <a:bodyPr>
            <a:normAutofit/>
          </a:bodyPr>
          <a:lstStyle/>
          <a:p>
            <a:pPr>
              <a:buFont typeface="Wingdings" panose="05000000000000000000" pitchFamily="2" charset="2"/>
              <a:buChar char="u"/>
            </a:pPr>
            <a:r>
              <a:rPr lang="ja-JP" altLang="en-US" sz="1400" b="1"/>
              <a:t>計画は研究進捗に応じて、随時見直すライフサイクルが必要</a:t>
            </a:r>
          </a:p>
          <a:p>
            <a:pPr>
              <a:buFont typeface="Wingdings" panose="05000000000000000000" pitchFamily="2" charset="2"/>
              <a:buChar char="u"/>
            </a:pPr>
            <a:endParaRPr lang="ja-JP" altLang="en-US" sz="1400" b="1"/>
          </a:p>
        </p:txBody>
      </p:sp>
      <p:sp>
        <p:nvSpPr>
          <p:cNvPr id="11" name="角丸四角形 10"/>
          <p:cNvSpPr/>
          <p:nvPr/>
        </p:nvSpPr>
        <p:spPr>
          <a:xfrm>
            <a:off x="1624756" y="1730903"/>
            <a:ext cx="1531088" cy="1315779"/>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ln w="0"/>
                <a:solidFill>
                  <a:schemeClr val="bg1"/>
                </a:solidFill>
                <a:latin typeface="BIZ UDPGothic" panose="020B0400000000000000" pitchFamily="34" charset="-128"/>
                <a:ea typeface="BIZ UDPGothic" panose="020B0400000000000000" pitchFamily="34" charset="-128"/>
              </a:rPr>
              <a:t>研究の</a:t>
            </a:r>
            <a:endParaRPr lang="en-US" altLang="ja-JP">
              <a:ln w="0"/>
              <a:solidFill>
                <a:schemeClr val="bg1"/>
              </a:solidFill>
              <a:latin typeface="BIZ UDPGothic" panose="020B0400000000000000" pitchFamily="34" charset="-128"/>
              <a:ea typeface="BIZ UDPGothic" panose="020B0400000000000000" pitchFamily="34" charset="-128"/>
            </a:endParaRPr>
          </a:p>
          <a:p>
            <a:pPr algn="ctr"/>
            <a:r>
              <a:rPr lang="ja-JP" altLang="en-US">
                <a:ln w="0"/>
                <a:solidFill>
                  <a:schemeClr val="bg1"/>
                </a:solidFill>
                <a:latin typeface="BIZ UDPGothic" panose="020B0400000000000000" pitchFamily="34" charset="-128"/>
                <a:ea typeface="BIZ UDPGothic" panose="020B0400000000000000" pitchFamily="34" charset="-128"/>
              </a:rPr>
              <a:t>初期段階</a:t>
            </a:r>
          </a:p>
        </p:txBody>
      </p:sp>
      <p:sp>
        <p:nvSpPr>
          <p:cNvPr id="15" name="角丸四角形 14"/>
          <p:cNvSpPr/>
          <p:nvPr/>
        </p:nvSpPr>
        <p:spPr>
          <a:xfrm>
            <a:off x="1716458" y="2721434"/>
            <a:ext cx="1977656" cy="1818167"/>
          </a:xfrm>
          <a:prstGeom prst="round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08" indent="-214308">
              <a:buFont typeface="Arial" panose="020B0604020202020204" pitchFamily="34" charset="0"/>
              <a:buChar char="•"/>
            </a:pPr>
            <a:r>
              <a:rPr lang="ja-JP" altLang="en-US" sz="1400">
                <a:solidFill>
                  <a:schemeClr val="tx1"/>
                </a:solidFill>
                <a:latin typeface="BIZ UDPGothic" panose="020B0400000000000000" pitchFamily="34" charset="-128"/>
                <a:ea typeface="BIZ UDPGothic" panose="020B0400000000000000" pitchFamily="34" charset="-128"/>
              </a:rPr>
              <a:t>計画の作成</a:t>
            </a:r>
          </a:p>
        </p:txBody>
      </p:sp>
      <p:sp>
        <p:nvSpPr>
          <p:cNvPr id="16" name="角丸四角形 15"/>
          <p:cNvSpPr/>
          <p:nvPr/>
        </p:nvSpPr>
        <p:spPr>
          <a:xfrm>
            <a:off x="4031696" y="2721433"/>
            <a:ext cx="1977656" cy="1818167"/>
          </a:xfrm>
          <a:prstGeom prst="roundRect">
            <a:avLst/>
          </a:prstGeom>
          <a:noFill/>
          <a:ln w="381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68" indent="-257168">
              <a:buFont typeface="Arial" panose="020B0604020202020204" pitchFamily="34" charset="0"/>
              <a:buChar char="•"/>
            </a:pPr>
            <a:r>
              <a:rPr lang="ja-JP" altLang="en-US" sz="1400">
                <a:solidFill>
                  <a:schemeClr val="tx1"/>
                </a:solidFill>
                <a:latin typeface="BIZ UDPGothic" panose="020B0400000000000000" pitchFamily="34" charset="-128"/>
                <a:ea typeface="BIZ UDPGothic" panose="020B0400000000000000" pitchFamily="34" charset="-128"/>
              </a:rPr>
              <a:t>計画の実行</a:t>
            </a:r>
            <a:endParaRPr lang="en-US" altLang="ja-JP" sz="1400">
              <a:solidFill>
                <a:schemeClr val="tx1"/>
              </a:solidFill>
              <a:latin typeface="BIZ UDPGothic" panose="020B0400000000000000" pitchFamily="34" charset="-128"/>
              <a:ea typeface="BIZ UDPGothic" panose="020B0400000000000000" pitchFamily="34" charset="-128"/>
            </a:endParaRPr>
          </a:p>
          <a:p>
            <a:pPr marL="257168" indent="-257168">
              <a:buFont typeface="Arial" panose="020B0604020202020204" pitchFamily="34" charset="0"/>
              <a:buChar char="•"/>
            </a:pPr>
            <a:r>
              <a:rPr lang="ja-JP" altLang="en-US" sz="1400">
                <a:solidFill>
                  <a:schemeClr val="tx1"/>
                </a:solidFill>
                <a:latin typeface="BIZ UDPGothic" panose="020B0400000000000000" pitchFamily="34" charset="-128"/>
                <a:ea typeface="BIZ UDPGothic" panose="020B0400000000000000" pitchFamily="34" charset="-128"/>
              </a:rPr>
              <a:t>必要に応じて計画修正</a:t>
            </a:r>
          </a:p>
        </p:txBody>
      </p:sp>
      <p:sp>
        <p:nvSpPr>
          <p:cNvPr id="17" name="角丸四角形 16"/>
          <p:cNvSpPr/>
          <p:nvPr/>
        </p:nvSpPr>
        <p:spPr>
          <a:xfrm>
            <a:off x="6271178" y="2721433"/>
            <a:ext cx="1977656" cy="1818167"/>
          </a:xfrm>
          <a:prstGeom prst="roundRect">
            <a:avLst/>
          </a:prstGeom>
          <a:noFill/>
          <a:ln w="381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08" indent="-214308">
              <a:buFont typeface="Arial" panose="020B0604020202020204" pitchFamily="34" charset="0"/>
              <a:buChar char="•"/>
            </a:pPr>
            <a:r>
              <a:rPr lang="ja-JP" altLang="en-US" sz="1400">
                <a:solidFill>
                  <a:schemeClr val="tx1"/>
                </a:solidFill>
                <a:latin typeface="BIZ UDPGothic" panose="020B0400000000000000" pitchFamily="34" charset="-128"/>
                <a:ea typeface="BIZ UDPGothic" panose="020B0400000000000000" pitchFamily="34" charset="-128"/>
              </a:rPr>
              <a:t>計画達成状況の検証</a:t>
            </a:r>
          </a:p>
        </p:txBody>
      </p:sp>
      <p:sp>
        <p:nvSpPr>
          <p:cNvPr id="18" name="右矢印 17"/>
          <p:cNvSpPr/>
          <p:nvPr/>
        </p:nvSpPr>
        <p:spPr>
          <a:xfrm>
            <a:off x="3344876" y="2152536"/>
            <a:ext cx="349238" cy="28085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atin typeface="BIZ UDPGothic" panose="020B0400000000000000" pitchFamily="34" charset="-128"/>
              <a:ea typeface="BIZ UDPGothic" panose="020B0400000000000000" pitchFamily="34" charset="-128"/>
            </a:endParaRPr>
          </a:p>
        </p:txBody>
      </p:sp>
      <p:sp>
        <p:nvSpPr>
          <p:cNvPr id="19" name="右矢印 18"/>
          <p:cNvSpPr/>
          <p:nvPr/>
        </p:nvSpPr>
        <p:spPr>
          <a:xfrm>
            <a:off x="5635040" y="2152536"/>
            <a:ext cx="349238" cy="28085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atin typeface="BIZ UDPGothic" panose="020B0400000000000000" pitchFamily="34" charset="-128"/>
              <a:ea typeface="BIZ UDPGothic" panose="020B0400000000000000" pitchFamily="34" charset="-128"/>
            </a:endParaRPr>
          </a:p>
        </p:txBody>
      </p:sp>
      <p:sp>
        <p:nvSpPr>
          <p:cNvPr id="13" name="角丸四角形 12"/>
          <p:cNvSpPr/>
          <p:nvPr/>
        </p:nvSpPr>
        <p:spPr>
          <a:xfrm>
            <a:off x="3916734" y="1730903"/>
            <a:ext cx="1532417" cy="1315779"/>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ln w="0"/>
                <a:solidFill>
                  <a:schemeClr val="bg1"/>
                </a:solidFill>
                <a:latin typeface="BIZ UDPGothic" panose="020B0400000000000000" pitchFamily="34" charset="-128"/>
                <a:ea typeface="BIZ UDPGothic" panose="020B0400000000000000" pitchFamily="34" charset="-128"/>
              </a:rPr>
              <a:t>研究の</a:t>
            </a:r>
            <a:endParaRPr lang="en-US" altLang="ja-JP">
              <a:ln w="0"/>
              <a:solidFill>
                <a:schemeClr val="bg1"/>
              </a:solidFill>
              <a:latin typeface="BIZ UDPGothic" panose="020B0400000000000000" pitchFamily="34" charset="-128"/>
              <a:ea typeface="BIZ UDPGothic" panose="020B0400000000000000" pitchFamily="34" charset="-128"/>
            </a:endParaRPr>
          </a:p>
          <a:p>
            <a:pPr algn="ctr"/>
            <a:r>
              <a:rPr lang="ja-JP" altLang="en-US">
                <a:ln w="0"/>
                <a:solidFill>
                  <a:schemeClr val="bg1"/>
                </a:solidFill>
                <a:latin typeface="BIZ UDPGothic" panose="020B0400000000000000" pitchFamily="34" charset="-128"/>
                <a:ea typeface="BIZ UDPGothic" panose="020B0400000000000000" pitchFamily="34" charset="-128"/>
              </a:rPr>
              <a:t>途中段階</a:t>
            </a:r>
          </a:p>
        </p:txBody>
      </p:sp>
      <p:sp>
        <p:nvSpPr>
          <p:cNvPr id="14" name="角丸四角形 13"/>
          <p:cNvSpPr/>
          <p:nvPr/>
        </p:nvSpPr>
        <p:spPr>
          <a:xfrm>
            <a:off x="6170167" y="1730903"/>
            <a:ext cx="1531088" cy="1315779"/>
          </a:xfrm>
          <a:prstGeom prst="roundRect">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ln w="0"/>
                <a:solidFill>
                  <a:schemeClr val="bg1"/>
                </a:solidFill>
                <a:latin typeface="BIZ UDPGothic" panose="020B0400000000000000" pitchFamily="34" charset="-128"/>
                <a:ea typeface="BIZ UDPGothic" panose="020B0400000000000000" pitchFamily="34" charset="-128"/>
              </a:rPr>
              <a:t>研究の</a:t>
            </a:r>
            <a:endParaRPr lang="en-US" altLang="ja-JP">
              <a:ln w="0"/>
              <a:solidFill>
                <a:schemeClr val="bg1"/>
              </a:solidFill>
              <a:latin typeface="BIZ UDPGothic" panose="020B0400000000000000" pitchFamily="34" charset="-128"/>
              <a:ea typeface="BIZ UDPGothic" panose="020B0400000000000000" pitchFamily="34" charset="-128"/>
            </a:endParaRPr>
          </a:p>
          <a:p>
            <a:pPr algn="ctr"/>
            <a:r>
              <a:rPr lang="ja-JP" altLang="en-US">
                <a:ln w="0"/>
                <a:solidFill>
                  <a:schemeClr val="bg1"/>
                </a:solidFill>
                <a:latin typeface="BIZ UDPGothic" panose="020B0400000000000000" pitchFamily="34" charset="-128"/>
                <a:ea typeface="BIZ UDPGothic" panose="020B0400000000000000" pitchFamily="34" charset="-128"/>
              </a:rPr>
              <a:t>終了後</a:t>
            </a:r>
          </a:p>
        </p:txBody>
      </p:sp>
      <p:sp>
        <p:nvSpPr>
          <p:cNvPr id="6" name="テキスト ボックス 5">
            <a:extLst>
              <a:ext uri="{FF2B5EF4-FFF2-40B4-BE49-F238E27FC236}">
                <a16:creationId xmlns:a16="http://schemas.microsoft.com/office/drawing/2014/main" id="{991B07B0-641C-063E-CB26-CD9B1EBC4BA3}"/>
              </a:ext>
            </a:extLst>
          </p:cNvPr>
          <p:cNvSpPr txBox="1"/>
          <p:nvPr/>
        </p:nvSpPr>
        <p:spPr>
          <a:xfrm>
            <a:off x="0" y="4770197"/>
            <a:ext cx="9143999" cy="369332"/>
          </a:xfrm>
          <a:prstGeom prst="rect">
            <a:avLst/>
          </a:prstGeom>
          <a:solidFill>
            <a:srgbClr val="EAEAEA"/>
          </a:solidFill>
        </p:spPr>
        <p:txBody>
          <a:bodyPr wrap="square" rtlCol="0">
            <a:spAutoFit/>
          </a:bodyPr>
          <a:lstStyle/>
          <a:p>
            <a:r>
              <a:rPr lang="ja-JP" altLang="en-US" sz="900">
                <a:latin typeface="BIZ UDPGothic" panose="020B0400000000000000" pitchFamily="34" charset="-128"/>
                <a:ea typeface="BIZ UDPGothic" panose="020B0400000000000000" pitchFamily="34" charset="-128"/>
              </a:rPr>
              <a:t>吉田幸苗</a:t>
            </a:r>
            <a:r>
              <a:rPr lang="en-US" altLang="ja-JP" sz="900">
                <a:latin typeface="BIZ UDPGothic" panose="020B0400000000000000" pitchFamily="34" charset="-128"/>
                <a:ea typeface="BIZ UDPGothic" panose="020B0400000000000000" pitchFamily="34" charset="-128"/>
              </a:rPr>
              <a:t>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2021, 2, 10</a:t>
            </a:r>
            <a:r>
              <a:rPr lang="ja-JP" altLang="en-US" sz="900">
                <a:latin typeface="BIZ UDPGothic" panose="020B0400000000000000" pitchFamily="34" charset="-128"/>
                <a:ea typeface="BIZ UDPGothic" panose="020B0400000000000000" pitchFamily="34" charset="-128"/>
              </a:rPr>
              <a:t>）「研究データ管理サービスの設計と実践</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3</a:t>
            </a:r>
            <a:r>
              <a:rPr lang="ja-JP" altLang="en-US" sz="900">
                <a:latin typeface="BIZ UDPGothic" panose="020B0400000000000000" pitchFamily="34" charset="-128"/>
                <a:ea typeface="BIZ UDPGothic" panose="020B0400000000000000" pitchFamily="34" charset="-128"/>
              </a:rPr>
              <a:t>章</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2</a:t>
            </a:r>
            <a:r>
              <a:rPr lang="ja-JP" altLang="en-US" sz="900">
                <a:latin typeface="BIZ UDPGothic" panose="020B0400000000000000" pitchFamily="34" charset="-128"/>
                <a:ea typeface="BIZ UDPGothic" panose="020B0400000000000000" pitchFamily="34" charset="-128"/>
              </a:rPr>
              <a:t>版」</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教材「研究データ管理サービスの設計と実践」</a:t>
            </a:r>
            <a:r>
              <a:rPr lang="en-US" altLang="ja-JP" sz="900">
                <a:latin typeface="BIZ UDPGothic" panose="020B0400000000000000" pitchFamily="34" charset="-128"/>
                <a:ea typeface="BIZ UDPGothic" panose="020B0400000000000000" pitchFamily="34" charset="-128"/>
              </a:rPr>
              <a:t>』, p.31. </a:t>
            </a:r>
            <a:r>
              <a:rPr lang="en-US" altLang="ja-JP" sz="900">
                <a:latin typeface="BIZ UDPGothic" panose="020B0400000000000000" pitchFamily="34" charset="-128"/>
                <a:ea typeface="BIZ UDPGothic" panose="020B0400000000000000" pitchFamily="34" charset="-128"/>
                <a:hlinkClick r:id="rId3"/>
              </a:rPr>
              <a:t>https://jpcoar.repo.nii.ac.jp/records/607</a:t>
            </a:r>
            <a:endParaRPr lang="ja-JP" altLang="en-US" sz="9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242295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a:bodyPr>
          <a:lstStyle/>
          <a:p>
            <a:r>
              <a:rPr lang="ja-JP" altLang="en-US" sz="2700"/>
              <a:t>申請書類（</a:t>
            </a:r>
            <a:r>
              <a:rPr lang="en-US" altLang="ja-JP" sz="2700"/>
              <a:t>DMP</a:t>
            </a:r>
            <a:r>
              <a:rPr lang="ja-JP" altLang="en-US" sz="2700"/>
              <a:t>）の作成</a:t>
            </a:r>
          </a:p>
        </p:txBody>
      </p:sp>
      <p:sp>
        <p:nvSpPr>
          <p:cNvPr id="2" name="スライド番号プレースホルダー 1"/>
          <p:cNvSpPr>
            <a:spLocks noGrp="1"/>
          </p:cNvSpPr>
          <p:nvPr>
            <p:ph type="sldNum" sz="quarter" idx="12"/>
          </p:nvPr>
        </p:nvSpPr>
        <p:spPr/>
        <p:txBody>
          <a:bodyPr/>
          <a:lstStyle/>
          <a:p>
            <a:fld id="{2B364103-2B80-49E2-BCE2-D697F365657B}" type="slidenum">
              <a:rPr kumimoji="1" lang="ja-JP" altLang="en-US" smtClean="0"/>
              <a:t>6</a:t>
            </a:fld>
            <a:endParaRPr kumimoji="1" lang="ja-JP" altLang="en-US"/>
          </a:p>
        </p:txBody>
      </p:sp>
      <p:sp>
        <p:nvSpPr>
          <p:cNvPr id="7" name="テキスト ボックス 6">
            <a:extLst>
              <a:ext uri="{FF2B5EF4-FFF2-40B4-BE49-F238E27FC236}">
                <a16:creationId xmlns:a16="http://schemas.microsoft.com/office/drawing/2014/main" id="{A173FC8C-FEA1-5173-A6A4-A81094DB31F5}"/>
              </a:ext>
            </a:extLst>
          </p:cNvPr>
          <p:cNvSpPr txBox="1"/>
          <p:nvPr/>
        </p:nvSpPr>
        <p:spPr>
          <a:xfrm>
            <a:off x="457200" y="1250037"/>
            <a:ext cx="6979200" cy="307777"/>
          </a:xfrm>
          <a:prstGeom prst="rect">
            <a:avLst/>
          </a:prstGeom>
          <a:noFill/>
        </p:spPr>
        <p:txBody>
          <a:bodyPr wrap="square">
            <a:spAutoFit/>
          </a:bodyPr>
          <a:lstStyle/>
          <a:p>
            <a:pPr marL="285750" indent="-285750">
              <a:buFont typeface="Wingdings" panose="05000000000000000000" pitchFamily="2" charset="2"/>
              <a:buChar char="u"/>
            </a:pPr>
            <a:r>
              <a:rPr lang="ja-JP" altLang="en-US" sz="1400" b="1">
                <a:latin typeface="BIZ UDPGothic" panose="020B0400000000000000" pitchFamily="34" charset="-128"/>
                <a:ea typeface="BIZ UDPGothic" panose="020B0400000000000000" pitchFamily="34" charset="-128"/>
              </a:rPr>
              <a:t>申請先の機関が定めるデータポリシー、申請要項、各種様式等を確認</a:t>
            </a:r>
          </a:p>
        </p:txBody>
      </p:sp>
      <p:sp>
        <p:nvSpPr>
          <p:cNvPr id="11" name="正方形/長方形 10">
            <a:extLst>
              <a:ext uri="{FF2B5EF4-FFF2-40B4-BE49-F238E27FC236}">
                <a16:creationId xmlns:a16="http://schemas.microsoft.com/office/drawing/2014/main" id="{1A51C7FF-C469-2631-BEBF-756A00137296}"/>
              </a:ext>
            </a:extLst>
          </p:cNvPr>
          <p:cNvSpPr/>
          <p:nvPr/>
        </p:nvSpPr>
        <p:spPr>
          <a:xfrm>
            <a:off x="0" y="4234621"/>
            <a:ext cx="1436915" cy="9088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57175" algn="l" rtl="0" fontAlgn="base">
              <a:spcBef>
                <a:spcPct val="0"/>
              </a:spcBef>
              <a:spcAft>
                <a:spcPct val="0"/>
              </a:spcAft>
              <a:defRPr kumimoji="1" kern="1200">
                <a:solidFill>
                  <a:schemeClr val="lt1"/>
                </a:solidFill>
                <a:latin typeface="+mn-lt"/>
                <a:ea typeface="+mn-ea"/>
                <a:cs typeface="+mn-cs"/>
              </a:defRPr>
            </a:lvl2pPr>
            <a:lvl3pPr marL="514350" algn="l" rtl="0" fontAlgn="base">
              <a:spcBef>
                <a:spcPct val="0"/>
              </a:spcBef>
              <a:spcAft>
                <a:spcPct val="0"/>
              </a:spcAft>
              <a:defRPr kumimoji="1" kern="1200">
                <a:solidFill>
                  <a:schemeClr val="lt1"/>
                </a:solidFill>
                <a:latin typeface="+mn-lt"/>
                <a:ea typeface="+mn-ea"/>
                <a:cs typeface="+mn-cs"/>
              </a:defRPr>
            </a:lvl3pPr>
            <a:lvl4pPr marL="771525" algn="l" rtl="0" fontAlgn="base">
              <a:spcBef>
                <a:spcPct val="0"/>
              </a:spcBef>
              <a:spcAft>
                <a:spcPct val="0"/>
              </a:spcAft>
              <a:defRPr kumimoji="1" kern="1200">
                <a:solidFill>
                  <a:schemeClr val="lt1"/>
                </a:solidFill>
                <a:latin typeface="+mn-lt"/>
                <a:ea typeface="+mn-ea"/>
                <a:cs typeface="+mn-cs"/>
              </a:defRPr>
            </a:lvl4pPr>
            <a:lvl5pPr marL="1028700" algn="l" rtl="0" fontAlgn="base">
              <a:spcBef>
                <a:spcPct val="0"/>
              </a:spcBef>
              <a:spcAft>
                <a:spcPct val="0"/>
              </a:spcAft>
              <a:defRPr kumimoji="1" kern="1200">
                <a:solidFill>
                  <a:schemeClr val="lt1"/>
                </a:solidFill>
                <a:latin typeface="+mn-lt"/>
                <a:ea typeface="+mn-ea"/>
                <a:cs typeface="+mn-cs"/>
              </a:defRPr>
            </a:lvl5pPr>
            <a:lvl6pPr marL="1285875" algn="l" defTabSz="514350" rtl="0" eaLnBrk="1" latinLnBrk="0" hangingPunct="1">
              <a:defRPr kumimoji="1" kern="1200">
                <a:solidFill>
                  <a:schemeClr val="lt1"/>
                </a:solidFill>
                <a:latin typeface="+mn-lt"/>
                <a:ea typeface="+mn-ea"/>
                <a:cs typeface="+mn-cs"/>
              </a:defRPr>
            </a:lvl6pPr>
            <a:lvl7pPr marL="1543050" algn="l" defTabSz="514350" rtl="0" eaLnBrk="1" latinLnBrk="0" hangingPunct="1">
              <a:defRPr kumimoji="1" kern="1200">
                <a:solidFill>
                  <a:schemeClr val="lt1"/>
                </a:solidFill>
                <a:latin typeface="+mn-lt"/>
                <a:ea typeface="+mn-ea"/>
                <a:cs typeface="+mn-cs"/>
              </a:defRPr>
            </a:lvl7pPr>
            <a:lvl8pPr marL="1800225" algn="l" defTabSz="514350" rtl="0" eaLnBrk="1" latinLnBrk="0" hangingPunct="1">
              <a:defRPr kumimoji="1" kern="1200">
                <a:solidFill>
                  <a:schemeClr val="lt1"/>
                </a:solidFill>
                <a:latin typeface="+mn-lt"/>
                <a:ea typeface="+mn-ea"/>
                <a:cs typeface="+mn-cs"/>
              </a:defRPr>
            </a:lvl8pPr>
            <a:lvl9pPr marL="2057400" algn="l" defTabSz="514350" rtl="0" eaLnBrk="1" latinLnBrk="0" hangingPunct="1">
              <a:defRPr kumimoji="1" kern="1200">
                <a:solidFill>
                  <a:schemeClr val="lt1"/>
                </a:solidFill>
                <a:latin typeface="+mn-lt"/>
                <a:ea typeface="+mn-ea"/>
                <a:cs typeface="+mn-cs"/>
              </a:defRPr>
            </a:lvl9pPr>
          </a:lstStyle>
          <a:p>
            <a:pPr algn="ctr"/>
            <a:endParaRPr kumimoji="1" lang="ja-JP" altLang="en-US">
              <a:latin typeface="BIZ UDPGothic" panose="020B0400000000000000" pitchFamily="34" charset="-128"/>
              <a:ea typeface="BIZ UDPGothic" panose="020B0400000000000000" pitchFamily="34" charset="-128"/>
            </a:endParaRPr>
          </a:p>
        </p:txBody>
      </p:sp>
      <p:sp>
        <p:nvSpPr>
          <p:cNvPr id="9" name="テキスト ボックス 8">
            <a:extLst>
              <a:ext uri="{FF2B5EF4-FFF2-40B4-BE49-F238E27FC236}">
                <a16:creationId xmlns:a16="http://schemas.microsoft.com/office/drawing/2014/main" id="{F85D1B69-2FE8-102C-7EE4-E2E0DED567E4}"/>
              </a:ext>
            </a:extLst>
          </p:cNvPr>
          <p:cNvSpPr txBox="1"/>
          <p:nvPr/>
        </p:nvSpPr>
        <p:spPr>
          <a:xfrm>
            <a:off x="728400" y="1541214"/>
            <a:ext cx="3994800" cy="287643"/>
          </a:xfrm>
          <a:prstGeom prst="rect">
            <a:avLst/>
          </a:prstGeom>
          <a:noFill/>
        </p:spPr>
        <p:txBody>
          <a:bodyPr wrap="square">
            <a:spAutoFit/>
          </a:bodyPr>
          <a:lstStyle/>
          <a:p>
            <a:pPr marL="171450" indent="-171450">
              <a:lnSpc>
                <a:spcPts val="1800"/>
              </a:lnSpc>
              <a:buFont typeface="Wingdings" panose="05000000000000000000" pitchFamily="2" charset="2"/>
              <a:buChar char="ü"/>
            </a:pPr>
            <a:r>
              <a:rPr lang="en-US" altLang="ja-JP" sz="1200">
                <a:latin typeface="BIZ UDPGothic" panose="020B0400000000000000" pitchFamily="34" charset="-128"/>
                <a:ea typeface="BIZ UDPGothic" panose="020B0400000000000000" pitchFamily="34" charset="-128"/>
              </a:rPr>
              <a:t>JST</a:t>
            </a:r>
            <a:r>
              <a:rPr lang="ja-JP" altLang="en-US"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rPr>
              <a:t>CREST </a:t>
            </a:r>
            <a:r>
              <a:rPr lang="ja-JP" altLang="en-US" sz="1200">
                <a:latin typeface="BIZ UDPGothic" panose="020B0400000000000000" pitchFamily="34" charset="-128"/>
                <a:ea typeface="BIZ UDPGothic" panose="020B0400000000000000" pitchFamily="34" charset="-128"/>
              </a:rPr>
              <a:t>ガイド（研究者向けハンドブック）」</a:t>
            </a:r>
          </a:p>
        </p:txBody>
      </p:sp>
      <p:grpSp>
        <p:nvGrpSpPr>
          <p:cNvPr id="18" name="グループ化 17">
            <a:extLst>
              <a:ext uri="{FF2B5EF4-FFF2-40B4-BE49-F238E27FC236}">
                <a16:creationId xmlns:a16="http://schemas.microsoft.com/office/drawing/2014/main" id="{F3926216-2543-04C2-884B-1F0FA102CD3B}"/>
              </a:ext>
            </a:extLst>
          </p:cNvPr>
          <p:cNvGrpSpPr/>
          <p:nvPr/>
        </p:nvGrpSpPr>
        <p:grpSpPr>
          <a:xfrm>
            <a:off x="2857539" y="1885037"/>
            <a:ext cx="2250574" cy="3193708"/>
            <a:chOff x="876313" y="1885037"/>
            <a:chExt cx="2250574" cy="3193708"/>
          </a:xfrm>
        </p:grpSpPr>
        <p:pic>
          <p:nvPicPr>
            <p:cNvPr id="5" name="図 4">
              <a:extLst>
                <a:ext uri="{FF2B5EF4-FFF2-40B4-BE49-F238E27FC236}">
                  <a16:creationId xmlns:a16="http://schemas.microsoft.com/office/drawing/2014/main" id="{993B116B-3412-E4E1-F6CC-67A8FACAE9AE}"/>
                </a:ext>
              </a:extLst>
            </p:cNvPr>
            <p:cNvPicPr>
              <a:picLocks noChangeAspect="1"/>
            </p:cNvPicPr>
            <p:nvPr/>
          </p:nvPicPr>
          <p:blipFill>
            <a:blip r:embed="rId3"/>
            <a:stretch>
              <a:fillRect/>
            </a:stretch>
          </p:blipFill>
          <p:spPr>
            <a:xfrm>
              <a:off x="876313" y="1885037"/>
              <a:ext cx="2250574" cy="3193708"/>
            </a:xfrm>
            <a:prstGeom prst="rect">
              <a:avLst/>
            </a:prstGeom>
          </p:spPr>
        </p:pic>
        <p:sp>
          <p:nvSpPr>
            <p:cNvPr id="6" name="正方形/長方形 5">
              <a:extLst>
                <a:ext uri="{FF2B5EF4-FFF2-40B4-BE49-F238E27FC236}">
                  <a16:creationId xmlns:a16="http://schemas.microsoft.com/office/drawing/2014/main" id="{5895BFD3-BF6F-C36F-A33E-F3150B46B586}"/>
                </a:ext>
              </a:extLst>
            </p:cNvPr>
            <p:cNvSpPr/>
            <p:nvPr/>
          </p:nvSpPr>
          <p:spPr>
            <a:xfrm>
              <a:off x="1011936" y="3541776"/>
              <a:ext cx="1975104" cy="286512"/>
            </a:xfrm>
            <a:prstGeom prst="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grpSp>
      <p:sp>
        <p:nvSpPr>
          <p:cNvPr id="8" name="吹き出し: 線 7">
            <a:extLst>
              <a:ext uri="{FF2B5EF4-FFF2-40B4-BE49-F238E27FC236}">
                <a16:creationId xmlns:a16="http://schemas.microsoft.com/office/drawing/2014/main" id="{5108BB7C-6C11-C923-5AE2-35FFD841E9E6}"/>
              </a:ext>
            </a:extLst>
          </p:cNvPr>
          <p:cNvSpPr/>
          <p:nvPr/>
        </p:nvSpPr>
        <p:spPr>
          <a:xfrm>
            <a:off x="5331256" y="2173045"/>
            <a:ext cx="3716946" cy="2116908"/>
          </a:xfrm>
          <a:prstGeom prst="borderCallout1">
            <a:avLst>
              <a:gd name="adj1" fmla="val 17526"/>
              <a:gd name="adj2" fmla="val 118"/>
              <a:gd name="adj3" fmla="val 65140"/>
              <a:gd name="adj4" fmla="val -9513"/>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pic>
        <p:nvPicPr>
          <p:cNvPr id="17" name="図 16">
            <a:extLst>
              <a:ext uri="{FF2B5EF4-FFF2-40B4-BE49-F238E27FC236}">
                <a16:creationId xmlns:a16="http://schemas.microsoft.com/office/drawing/2014/main" id="{A008E223-84E0-7727-D45A-3548B3A34BE8}"/>
              </a:ext>
            </a:extLst>
          </p:cNvPr>
          <p:cNvPicPr>
            <a:picLocks noChangeAspect="1"/>
          </p:cNvPicPr>
          <p:nvPr/>
        </p:nvPicPr>
        <p:blipFill>
          <a:blip r:embed="rId4"/>
          <a:stretch>
            <a:fillRect/>
          </a:stretch>
        </p:blipFill>
        <p:spPr>
          <a:xfrm>
            <a:off x="546768" y="1885037"/>
            <a:ext cx="2250574" cy="3180859"/>
          </a:xfrm>
          <a:prstGeom prst="rect">
            <a:avLst/>
          </a:prstGeom>
        </p:spPr>
      </p:pic>
      <p:sp>
        <p:nvSpPr>
          <p:cNvPr id="10" name="テキスト ボックス 9">
            <a:extLst>
              <a:ext uri="{FF2B5EF4-FFF2-40B4-BE49-F238E27FC236}">
                <a16:creationId xmlns:a16="http://schemas.microsoft.com/office/drawing/2014/main" id="{24CCF497-ABE5-5576-C05C-B9C03476C23F}"/>
              </a:ext>
            </a:extLst>
          </p:cNvPr>
          <p:cNvSpPr txBox="1"/>
          <p:nvPr/>
        </p:nvSpPr>
        <p:spPr>
          <a:xfrm>
            <a:off x="5356220" y="2258628"/>
            <a:ext cx="3693559" cy="1846659"/>
          </a:xfrm>
          <a:prstGeom prst="rect">
            <a:avLst/>
          </a:prstGeom>
          <a:noFill/>
        </p:spPr>
        <p:txBody>
          <a:bodyPr wrap="square">
            <a:spAutoFit/>
          </a:bodyPr>
          <a:lstStyle/>
          <a:p>
            <a:pPr marL="171450" indent="-171450">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科学技術振興機構（</a:t>
            </a:r>
            <a:r>
              <a:rPr lang="en-US" altLang="ja-JP" sz="1200">
                <a:latin typeface="BIZ UDPGothic" panose="020B0400000000000000" pitchFamily="34" charset="-128"/>
                <a:ea typeface="BIZ UDPGothic" panose="020B0400000000000000" pitchFamily="34" charset="-128"/>
              </a:rPr>
              <a:t>2022, 4, 1</a:t>
            </a:r>
            <a:r>
              <a:rPr lang="ja-JP" altLang="en-US" sz="1200">
                <a:latin typeface="BIZ UDPGothic" panose="020B0400000000000000" pitchFamily="34" charset="-128"/>
                <a:ea typeface="BIZ UDPGothic" panose="020B0400000000000000" pitchFamily="34" charset="-128"/>
              </a:rPr>
              <a:t>）「オープンサイエンス促進に向けた研究成果の取扱いに関する </a:t>
            </a:r>
            <a:r>
              <a:rPr lang="en-US" altLang="ja-JP" sz="1200">
                <a:latin typeface="BIZ UDPGothic" panose="020B0400000000000000" pitchFamily="34" charset="-128"/>
                <a:ea typeface="BIZ UDPGothic" panose="020B0400000000000000" pitchFamily="34" charset="-128"/>
              </a:rPr>
              <a:t>JST </a:t>
            </a:r>
            <a:r>
              <a:rPr lang="ja-JP" altLang="en-US" sz="1200">
                <a:latin typeface="BIZ UDPGothic" panose="020B0400000000000000" pitchFamily="34" charset="-128"/>
                <a:ea typeface="BIZ UDPGothic" panose="020B0400000000000000" pitchFamily="34" charset="-128"/>
              </a:rPr>
              <a:t>の基本方針」</a:t>
            </a:r>
            <a:r>
              <a:rPr lang="en-US" altLang="ja-JP" sz="1050">
                <a:latin typeface="BIZ UDPGothic" panose="020B0400000000000000" pitchFamily="34" charset="-128"/>
                <a:ea typeface="BIZ UDPGothic" panose="020B0400000000000000" pitchFamily="34" charset="-128"/>
                <a:hlinkClick r:id="rId5"/>
              </a:rPr>
              <a:t>https://www.jst.go.jp/pr/intro/openscience/policy_openscience_r4.pdf</a:t>
            </a:r>
            <a:endParaRPr lang="en-US" altLang="ja-JP" sz="105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2023, 8, 1</a:t>
            </a:r>
            <a:r>
              <a:rPr lang="ja-JP" altLang="en-US" sz="1200">
                <a:latin typeface="BIZ UDPGothic" panose="020B0400000000000000" pitchFamily="34" charset="-128"/>
                <a:ea typeface="BIZ UDPGothic" panose="020B0400000000000000" pitchFamily="34" charset="-128"/>
              </a:rPr>
              <a:t>）「オープンサイエンス促進に向けた研究成果の取扱いに関する </a:t>
            </a:r>
            <a:r>
              <a:rPr lang="en-US" altLang="ja-JP" sz="1200">
                <a:latin typeface="BIZ UDPGothic" panose="020B0400000000000000" pitchFamily="34" charset="-128"/>
                <a:ea typeface="BIZ UDPGothic" panose="020B0400000000000000" pitchFamily="34" charset="-128"/>
              </a:rPr>
              <a:t>JST </a:t>
            </a:r>
            <a:r>
              <a:rPr lang="ja-JP" altLang="en-US" sz="1200">
                <a:latin typeface="BIZ UDPGothic" panose="020B0400000000000000" pitchFamily="34" charset="-128"/>
                <a:ea typeface="BIZ UDPGothic" panose="020B0400000000000000" pitchFamily="34" charset="-128"/>
              </a:rPr>
              <a:t>の基本方針ガイドライン」</a:t>
            </a:r>
            <a:r>
              <a:rPr lang="en-US" altLang="ja-JP" sz="1050">
                <a:latin typeface="BIZ UDPGothic" panose="020B0400000000000000" pitchFamily="34" charset="-128"/>
                <a:ea typeface="BIZ UDPGothic" panose="020B0400000000000000" pitchFamily="34" charset="-128"/>
                <a:hlinkClick r:id="rId6"/>
              </a:rPr>
              <a:t>https://www.jst.go.jp/pr/intro/openscience/guideline_openscience_r4.pdf</a:t>
            </a:r>
            <a:endParaRPr lang="ja-JP" altLang="en-US" sz="105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520215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6064BB-A19B-DA0D-BA9B-84ADB92B9737}"/>
              </a:ext>
            </a:extLst>
          </p:cNvPr>
          <p:cNvSpPr>
            <a:spLocks noGrp="1"/>
          </p:cNvSpPr>
          <p:nvPr>
            <p:ph type="title"/>
          </p:nvPr>
        </p:nvSpPr>
        <p:spPr/>
        <p:txBody>
          <a:bodyPr/>
          <a:lstStyle/>
          <a:p>
            <a:r>
              <a:rPr lang="en-US" altLang="ja-JP"/>
              <a:t>DMP</a:t>
            </a:r>
            <a:r>
              <a:rPr lang="ja-JP" altLang="en-US"/>
              <a:t>に求められる情報（一般的な項目）</a:t>
            </a:r>
            <a:endParaRPr kumimoji="1" lang="ja-JP" altLang="en-US"/>
          </a:p>
        </p:txBody>
      </p:sp>
      <p:sp>
        <p:nvSpPr>
          <p:cNvPr id="6" name="テキスト ボックス 5">
            <a:extLst>
              <a:ext uri="{FF2B5EF4-FFF2-40B4-BE49-F238E27FC236}">
                <a16:creationId xmlns:a16="http://schemas.microsoft.com/office/drawing/2014/main" id="{B0282539-5FA6-1876-5908-4C925795086E}"/>
              </a:ext>
            </a:extLst>
          </p:cNvPr>
          <p:cNvSpPr txBox="1"/>
          <p:nvPr/>
        </p:nvSpPr>
        <p:spPr>
          <a:xfrm>
            <a:off x="0" y="4774168"/>
            <a:ext cx="9144000" cy="369332"/>
          </a:xfrm>
          <a:prstGeom prst="rect">
            <a:avLst/>
          </a:prstGeom>
          <a:solidFill>
            <a:srgbClr val="EAEAEA"/>
          </a:solidFill>
        </p:spPr>
        <p:txBody>
          <a:bodyPr wrap="square" rtlCol="0">
            <a:spAutoFit/>
          </a:bodyPr>
          <a:lstStyle/>
          <a:p>
            <a:r>
              <a:rPr lang="ja-JP" altLang="en-US" sz="900">
                <a:latin typeface="BIZ UDPGothic" panose="020B0400000000000000" pitchFamily="34" charset="-128"/>
                <a:ea typeface="BIZ UDPGothic" panose="020B0400000000000000" pitchFamily="34" charset="-128"/>
              </a:rPr>
              <a:t>統合イノベーション戦略推進会議（</a:t>
            </a:r>
            <a:r>
              <a:rPr lang="en-US" altLang="ja-JP" sz="900">
                <a:latin typeface="BIZ UDPGothic" panose="020B0400000000000000" pitchFamily="34" charset="-128"/>
                <a:ea typeface="BIZ UDPGothic" panose="020B0400000000000000" pitchFamily="34" charset="-128"/>
              </a:rPr>
              <a:t>2024/07/30</a:t>
            </a:r>
            <a:r>
              <a:rPr lang="ja-JP" altLang="en-US" sz="900">
                <a:latin typeface="BIZ UDPGothic" panose="020B0400000000000000" pitchFamily="34" charset="-128"/>
                <a:ea typeface="BIZ UDPGothic" panose="020B0400000000000000" pitchFamily="34" charset="-128"/>
              </a:rPr>
              <a:t> 改正）「「公的資金による研究データの管理・利活用に関する基本的な考え方」におけるメタデータの共通項目」</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3"/>
              </a:rPr>
              <a:t>https://www8.cao.go.jp/cstp/common_metadata_elements.pdf</a:t>
            </a:r>
            <a:endParaRPr lang="ja-JP" altLang="en-US" sz="900">
              <a:latin typeface="BIZ UDPGothic" panose="020B0400000000000000" pitchFamily="34" charset="-128"/>
              <a:ea typeface="BIZ UDPGothic" panose="020B0400000000000000" pitchFamily="34" charset="-128"/>
            </a:endParaRPr>
          </a:p>
        </p:txBody>
      </p:sp>
      <p:pic>
        <p:nvPicPr>
          <p:cNvPr id="5" name="図 4">
            <a:extLst>
              <a:ext uri="{FF2B5EF4-FFF2-40B4-BE49-F238E27FC236}">
                <a16:creationId xmlns:a16="http://schemas.microsoft.com/office/drawing/2014/main" id="{2B5DC4F7-5B24-722C-4D3E-DE0B9B352989}"/>
              </a:ext>
            </a:extLst>
          </p:cNvPr>
          <p:cNvPicPr>
            <a:picLocks noChangeAspect="1"/>
          </p:cNvPicPr>
          <p:nvPr/>
        </p:nvPicPr>
        <p:blipFill>
          <a:blip r:embed="rId4"/>
          <a:srcRect l="1822" t="1120" r="1685" b="64"/>
          <a:stretch/>
        </p:blipFill>
        <p:spPr>
          <a:xfrm>
            <a:off x="1914938" y="944642"/>
            <a:ext cx="5314123" cy="3764518"/>
          </a:xfrm>
          <a:prstGeom prst="rect">
            <a:avLst/>
          </a:prstGeom>
        </p:spPr>
      </p:pic>
    </p:spTree>
    <p:extLst>
      <p:ext uri="{BB962C8B-B14F-4D97-AF65-F5344CB8AC3E}">
        <p14:creationId xmlns:p14="http://schemas.microsoft.com/office/powerpoint/2010/main" val="2206829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FFAA1B2-57AE-2D84-F19C-BE58EF4CA5F2}"/>
              </a:ext>
            </a:extLst>
          </p:cNvPr>
          <p:cNvSpPr/>
          <p:nvPr/>
        </p:nvSpPr>
        <p:spPr>
          <a:xfrm>
            <a:off x="0" y="4234621"/>
            <a:ext cx="1436915" cy="9088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57175" algn="l" rtl="0" fontAlgn="base">
              <a:spcBef>
                <a:spcPct val="0"/>
              </a:spcBef>
              <a:spcAft>
                <a:spcPct val="0"/>
              </a:spcAft>
              <a:defRPr kumimoji="1" kern="1200">
                <a:solidFill>
                  <a:schemeClr val="lt1"/>
                </a:solidFill>
                <a:latin typeface="+mn-lt"/>
                <a:ea typeface="+mn-ea"/>
                <a:cs typeface="+mn-cs"/>
              </a:defRPr>
            </a:lvl2pPr>
            <a:lvl3pPr marL="514350" algn="l" rtl="0" fontAlgn="base">
              <a:spcBef>
                <a:spcPct val="0"/>
              </a:spcBef>
              <a:spcAft>
                <a:spcPct val="0"/>
              </a:spcAft>
              <a:defRPr kumimoji="1" kern="1200">
                <a:solidFill>
                  <a:schemeClr val="lt1"/>
                </a:solidFill>
                <a:latin typeface="+mn-lt"/>
                <a:ea typeface="+mn-ea"/>
                <a:cs typeface="+mn-cs"/>
              </a:defRPr>
            </a:lvl3pPr>
            <a:lvl4pPr marL="771525" algn="l" rtl="0" fontAlgn="base">
              <a:spcBef>
                <a:spcPct val="0"/>
              </a:spcBef>
              <a:spcAft>
                <a:spcPct val="0"/>
              </a:spcAft>
              <a:defRPr kumimoji="1" kern="1200">
                <a:solidFill>
                  <a:schemeClr val="lt1"/>
                </a:solidFill>
                <a:latin typeface="+mn-lt"/>
                <a:ea typeface="+mn-ea"/>
                <a:cs typeface="+mn-cs"/>
              </a:defRPr>
            </a:lvl4pPr>
            <a:lvl5pPr marL="1028700" algn="l" rtl="0" fontAlgn="base">
              <a:spcBef>
                <a:spcPct val="0"/>
              </a:spcBef>
              <a:spcAft>
                <a:spcPct val="0"/>
              </a:spcAft>
              <a:defRPr kumimoji="1" kern="1200">
                <a:solidFill>
                  <a:schemeClr val="lt1"/>
                </a:solidFill>
                <a:latin typeface="+mn-lt"/>
                <a:ea typeface="+mn-ea"/>
                <a:cs typeface="+mn-cs"/>
              </a:defRPr>
            </a:lvl5pPr>
            <a:lvl6pPr marL="1285875" algn="l" defTabSz="514350" rtl="0" eaLnBrk="1" latinLnBrk="0" hangingPunct="1">
              <a:defRPr kumimoji="1" kern="1200">
                <a:solidFill>
                  <a:schemeClr val="lt1"/>
                </a:solidFill>
                <a:latin typeface="+mn-lt"/>
                <a:ea typeface="+mn-ea"/>
                <a:cs typeface="+mn-cs"/>
              </a:defRPr>
            </a:lvl6pPr>
            <a:lvl7pPr marL="1543050" algn="l" defTabSz="514350" rtl="0" eaLnBrk="1" latinLnBrk="0" hangingPunct="1">
              <a:defRPr kumimoji="1" kern="1200">
                <a:solidFill>
                  <a:schemeClr val="lt1"/>
                </a:solidFill>
                <a:latin typeface="+mn-lt"/>
                <a:ea typeface="+mn-ea"/>
                <a:cs typeface="+mn-cs"/>
              </a:defRPr>
            </a:lvl7pPr>
            <a:lvl8pPr marL="1800225" algn="l" defTabSz="514350" rtl="0" eaLnBrk="1" latinLnBrk="0" hangingPunct="1">
              <a:defRPr kumimoji="1" kern="1200">
                <a:solidFill>
                  <a:schemeClr val="lt1"/>
                </a:solidFill>
                <a:latin typeface="+mn-lt"/>
                <a:ea typeface="+mn-ea"/>
                <a:cs typeface="+mn-cs"/>
              </a:defRPr>
            </a:lvl8pPr>
            <a:lvl9pPr marL="2057400" algn="l" defTabSz="514350" rtl="0" eaLnBrk="1" latinLnBrk="0" hangingPunct="1">
              <a:defRPr kumimoji="1" kern="1200">
                <a:solidFill>
                  <a:schemeClr val="lt1"/>
                </a:solidFill>
                <a:latin typeface="+mn-lt"/>
                <a:ea typeface="+mn-ea"/>
                <a:cs typeface="+mn-cs"/>
              </a:defRPr>
            </a:lvl9pPr>
          </a:lstStyle>
          <a:p>
            <a:pPr algn="ctr"/>
            <a:endParaRPr kumimoji="1" lang="ja-JP" altLang="en-US">
              <a:latin typeface="BIZ UDPGothic" panose="020B0400000000000000" pitchFamily="34" charset="-128"/>
              <a:ea typeface="BIZ UDPGothic" panose="020B0400000000000000" pitchFamily="34" charset="-128"/>
            </a:endParaRPr>
          </a:p>
        </p:txBody>
      </p:sp>
      <p:sp>
        <p:nvSpPr>
          <p:cNvPr id="9" name="タイトル 1">
            <a:extLst>
              <a:ext uri="{FF2B5EF4-FFF2-40B4-BE49-F238E27FC236}">
                <a16:creationId xmlns:a16="http://schemas.microsoft.com/office/drawing/2014/main" id="{9B56F33E-B306-576E-088E-7FD01A53F5A9}"/>
              </a:ext>
            </a:extLst>
          </p:cNvPr>
          <p:cNvSpPr txBox="1">
            <a:spLocks/>
          </p:cNvSpPr>
          <p:nvPr/>
        </p:nvSpPr>
        <p:spPr bwMode="auto">
          <a:xfrm>
            <a:off x="19194" y="938834"/>
            <a:ext cx="2414805" cy="25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l" rtl="0" eaLnBrk="0" fontAlgn="base" hangingPunct="0">
              <a:lnSpc>
                <a:spcPct val="90000"/>
              </a:lnSpc>
              <a:spcBef>
                <a:spcPct val="0"/>
              </a:spcBef>
              <a:spcAft>
                <a:spcPct val="0"/>
              </a:spcAft>
              <a:defRPr kumimoji="1" sz="2900" kern="1200">
                <a:solidFill>
                  <a:schemeClr val="tx1"/>
                </a:solidFill>
                <a:latin typeface="Source Han Sans JP Normal" charset="-128"/>
                <a:ea typeface="Source Han Sans JP Normal" charset="-128"/>
                <a:cs typeface="Source Han Sans JP Normal" charset="-128"/>
              </a:defRPr>
            </a:lvl1pPr>
            <a:lvl2pPr algn="l" rtl="0" eaLnBrk="0" fontAlgn="base" hangingPunct="0">
              <a:lnSpc>
                <a:spcPct val="90000"/>
              </a:lnSpc>
              <a:spcBef>
                <a:spcPct val="0"/>
              </a:spcBef>
              <a:spcAft>
                <a:spcPct val="0"/>
              </a:spcAft>
              <a:defRPr kumimoji="1" sz="2900">
                <a:solidFill>
                  <a:schemeClr val="tx1"/>
                </a:solidFill>
                <a:latin typeface="Source Han Sans JP Normal" charset="-128"/>
                <a:ea typeface="Source Han Sans JP Normal" charset="-128"/>
                <a:cs typeface="Source Han Sans JP Normal" charset="-128"/>
              </a:defRPr>
            </a:lvl2pPr>
            <a:lvl3pPr algn="l" rtl="0" eaLnBrk="0" fontAlgn="base" hangingPunct="0">
              <a:lnSpc>
                <a:spcPct val="90000"/>
              </a:lnSpc>
              <a:spcBef>
                <a:spcPct val="0"/>
              </a:spcBef>
              <a:spcAft>
                <a:spcPct val="0"/>
              </a:spcAft>
              <a:defRPr kumimoji="1" sz="2900">
                <a:solidFill>
                  <a:schemeClr val="tx1"/>
                </a:solidFill>
                <a:latin typeface="Source Han Sans JP Normal" charset="-128"/>
                <a:ea typeface="Source Han Sans JP Normal" charset="-128"/>
                <a:cs typeface="Source Han Sans JP Normal" charset="-128"/>
              </a:defRPr>
            </a:lvl3pPr>
            <a:lvl4pPr algn="l" rtl="0" eaLnBrk="0" fontAlgn="base" hangingPunct="0">
              <a:lnSpc>
                <a:spcPct val="90000"/>
              </a:lnSpc>
              <a:spcBef>
                <a:spcPct val="0"/>
              </a:spcBef>
              <a:spcAft>
                <a:spcPct val="0"/>
              </a:spcAft>
              <a:defRPr kumimoji="1" sz="2900">
                <a:solidFill>
                  <a:schemeClr val="tx1"/>
                </a:solidFill>
                <a:latin typeface="Source Han Sans JP Normal" charset="-128"/>
                <a:ea typeface="Source Han Sans JP Normal" charset="-128"/>
                <a:cs typeface="Source Han Sans JP Normal" charset="-128"/>
              </a:defRPr>
            </a:lvl4pPr>
            <a:lvl5pPr algn="l" rtl="0" eaLnBrk="0" fontAlgn="base" hangingPunct="0">
              <a:lnSpc>
                <a:spcPct val="90000"/>
              </a:lnSpc>
              <a:spcBef>
                <a:spcPct val="0"/>
              </a:spcBef>
              <a:spcAft>
                <a:spcPct val="0"/>
              </a:spcAft>
              <a:defRPr kumimoji="1" sz="2900">
                <a:solidFill>
                  <a:schemeClr val="tx1"/>
                </a:solidFill>
                <a:latin typeface="Source Han Sans JP Normal" charset="-128"/>
                <a:ea typeface="Source Han Sans JP Normal" charset="-128"/>
                <a:cs typeface="Source Han Sans JP Normal" charset="-128"/>
              </a:defRPr>
            </a:lvl5pPr>
            <a:lvl6pPr marL="457200" algn="l" rtl="0" fontAlgn="base">
              <a:lnSpc>
                <a:spcPct val="90000"/>
              </a:lnSpc>
              <a:spcBef>
                <a:spcPct val="0"/>
              </a:spcBef>
              <a:spcAft>
                <a:spcPct val="0"/>
              </a:spcAft>
              <a:defRPr kumimoji="1" sz="2900">
                <a:solidFill>
                  <a:schemeClr val="tx1"/>
                </a:solidFill>
                <a:latin typeface="Source Han Sans JP Normal" charset="-128"/>
                <a:ea typeface="Source Han Sans JP Normal" charset="-128"/>
                <a:cs typeface="Source Han Sans JP Normal" charset="-128"/>
              </a:defRPr>
            </a:lvl6pPr>
            <a:lvl7pPr marL="914400" algn="l" rtl="0" fontAlgn="base">
              <a:lnSpc>
                <a:spcPct val="90000"/>
              </a:lnSpc>
              <a:spcBef>
                <a:spcPct val="0"/>
              </a:spcBef>
              <a:spcAft>
                <a:spcPct val="0"/>
              </a:spcAft>
              <a:defRPr kumimoji="1" sz="2900">
                <a:solidFill>
                  <a:schemeClr val="tx1"/>
                </a:solidFill>
                <a:latin typeface="Source Han Sans JP Normal" charset="-128"/>
                <a:ea typeface="Source Han Sans JP Normal" charset="-128"/>
                <a:cs typeface="Source Han Sans JP Normal" charset="-128"/>
              </a:defRPr>
            </a:lvl7pPr>
            <a:lvl8pPr marL="1371600" algn="l" rtl="0" fontAlgn="base">
              <a:lnSpc>
                <a:spcPct val="90000"/>
              </a:lnSpc>
              <a:spcBef>
                <a:spcPct val="0"/>
              </a:spcBef>
              <a:spcAft>
                <a:spcPct val="0"/>
              </a:spcAft>
              <a:defRPr kumimoji="1" sz="2900">
                <a:solidFill>
                  <a:schemeClr val="tx1"/>
                </a:solidFill>
                <a:latin typeface="Source Han Sans JP Normal" charset="-128"/>
                <a:ea typeface="Source Han Sans JP Normal" charset="-128"/>
                <a:cs typeface="Source Han Sans JP Normal" charset="-128"/>
              </a:defRPr>
            </a:lvl8pPr>
            <a:lvl9pPr marL="1828800" algn="l" rtl="0" fontAlgn="base">
              <a:lnSpc>
                <a:spcPct val="90000"/>
              </a:lnSpc>
              <a:spcBef>
                <a:spcPct val="0"/>
              </a:spcBef>
              <a:spcAft>
                <a:spcPct val="0"/>
              </a:spcAft>
              <a:defRPr kumimoji="1" sz="2900">
                <a:solidFill>
                  <a:schemeClr val="tx1"/>
                </a:solidFill>
                <a:latin typeface="Source Han Sans JP Normal" charset="-128"/>
                <a:ea typeface="Source Han Sans JP Normal" charset="-128"/>
                <a:cs typeface="Source Han Sans JP Normal" charset="-128"/>
              </a:defRPr>
            </a:lvl9pPr>
          </a:lstStyle>
          <a:p>
            <a:pPr marL="285750" indent="-285750">
              <a:buFont typeface="Wingdings" panose="05000000000000000000" pitchFamily="2" charset="2"/>
              <a:buChar char="u"/>
              <a:defRPr/>
            </a:pPr>
            <a:r>
              <a:rPr lang="en-US" altLang="ja-JP" sz="1400" b="1">
                <a:latin typeface="BIZ UDPGothic" panose="020B0400000000000000" pitchFamily="34" charset="-128"/>
                <a:ea typeface="BIZ UDPGothic" panose="020B0400000000000000" pitchFamily="34" charset="-128"/>
              </a:rPr>
              <a:t>DMP</a:t>
            </a:r>
            <a:r>
              <a:rPr lang="ja-JP" altLang="en-US" sz="1400" b="1">
                <a:latin typeface="BIZ UDPGothic" panose="020B0400000000000000" pitchFamily="34" charset="-128"/>
                <a:ea typeface="BIZ UDPGothic" panose="020B0400000000000000" pitchFamily="34" charset="-128"/>
              </a:rPr>
              <a:t>の項目（科研費）</a:t>
            </a:r>
          </a:p>
        </p:txBody>
      </p:sp>
      <p:sp>
        <p:nvSpPr>
          <p:cNvPr id="12" name="テキスト ボックス 11">
            <a:extLst>
              <a:ext uri="{FF2B5EF4-FFF2-40B4-BE49-F238E27FC236}">
                <a16:creationId xmlns:a16="http://schemas.microsoft.com/office/drawing/2014/main" id="{0C673FEC-2EAD-DA74-1EE2-F91FDD58D85E}"/>
              </a:ext>
            </a:extLst>
          </p:cNvPr>
          <p:cNvSpPr txBox="1"/>
          <p:nvPr/>
        </p:nvSpPr>
        <p:spPr>
          <a:xfrm>
            <a:off x="323528" y="1177985"/>
            <a:ext cx="5913569" cy="276999"/>
          </a:xfrm>
          <a:prstGeom prst="rect">
            <a:avLst/>
          </a:prstGeom>
          <a:noFill/>
        </p:spPr>
        <p:txBody>
          <a:bodyPr wrap="square">
            <a:spAutoFit/>
          </a:bodyPr>
          <a:lstStyle/>
          <a:p>
            <a:r>
              <a:rPr lang="ja-JP" altLang="en-US" sz="1200">
                <a:solidFill>
                  <a:srgbClr val="FF0000"/>
                </a:solidFill>
                <a:latin typeface="BIZ UDPGothic" panose="020B0400000000000000" pitchFamily="34" charset="-128"/>
                <a:ea typeface="BIZ UDPGothic" panose="020B0400000000000000" pitchFamily="34" charset="-128"/>
              </a:rPr>
              <a:t>注意）既に提出を求められている学術変革領域研究のフォーマット</a:t>
            </a:r>
          </a:p>
        </p:txBody>
      </p:sp>
      <p:sp>
        <p:nvSpPr>
          <p:cNvPr id="3" name="タイトル 1">
            <a:extLst>
              <a:ext uri="{FF2B5EF4-FFF2-40B4-BE49-F238E27FC236}">
                <a16:creationId xmlns:a16="http://schemas.microsoft.com/office/drawing/2014/main" id="{2E8F1120-8537-A7FF-BF3A-85A1F9166FC1}"/>
              </a:ext>
            </a:extLst>
          </p:cNvPr>
          <p:cNvSpPr txBox="1">
            <a:spLocks/>
          </p:cNvSpPr>
          <p:nvPr/>
        </p:nvSpPr>
        <p:spPr bwMode="auto">
          <a:xfrm>
            <a:off x="560488" y="250678"/>
            <a:ext cx="7886700" cy="52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75"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49"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24"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498"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r>
              <a:rPr lang="en-US" altLang="ja-JP" b="0">
                <a:latin typeface="BIZ UDPGothic" panose="020B0400000000000000" pitchFamily="34" charset="-128"/>
                <a:ea typeface="BIZ UDPGothic" panose="020B0400000000000000" pitchFamily="34" charset="-128"/>
              </a:rPr>
              <a:t>DMP</a:t>
            </a:r>
            <a:r>
              <a:rPr lang="ja-JP" altLang="en-US" b="0">
                <a:latin typeface="BIZ UDPGothic" panose="020B0400000000000000" pitchFamily="34" charset="-128"/>
                <a:ea typeface="BIZ UDPGothic" panose="020B0400000000000000" pitchFamily="34" charset="-128"/>
              </a:rPr>
              <a:t>に求められる情報（科研費）</a:t>
            </a:r>
          </a:p>
        </p:txBody>
      </p:sp>
      <p:pic>
        <p:nvPicPr>
          <p:cNvPr id="20" name="図 19">
            <a:extLst>
              <a:ext uri="{FF2B5EF4-FFF2-40B4-BE49-F238E27FC236}">
                <a16:creationId xmlns:a16="http://schemas.microsoft.com/office/drawing/2014/main" id="{5214158E-1A56-5D1C-BDBE-27D93CA16428}"/>
              </a:ext>
            </a:extLst>
          </p:cNvPr>
          <p:cNvPicPr>
            <a:picLocks noChangeAspect="1"/>
          </p:cNvPicPr>
          <p:nvPr/>
        </p:nvPicPr>
        <p:blipFill rotWithShape="1">
          <a:blip r:embed="rId3"/>
          <a:srcRect l="-1" r="43544"/>
          <a:stretch/>
        </p:blipFill>
        <p:spPr>
          <a:xfrm>
            <a:off x="185291" y="1543924"/>
            <a:ext cx="4884986" cy="2671052"/>
          </a:xfrm>
          <a:prstGeom prst="rect">
            <a:avLst/>
          </a:prstGeom>
          <a:solidFill>
            <a:schemeClr val="bg1"/>
          </a:solidFill>
        </p:spPr>
      </p:pic>
      <p:pic>
        <p:nvPicPr>
          <p:cNvPr id="21" name="図 20">
            <a:extLst>
              <a:ext uri="{FF2B5EF4-FFF2-40B4-BE49-F238E27FC236}">
                <a16:creationId xmlns:a16="http://schemas.microsoft.com/office/drawing/2014/main" id="{89B8C359-6813-AA87-609F-F429D1C7F1BE}"/>
              </a:ext>
            </a:extLst>
          </p:cNvPr>
          <p:cNvPicPr>
            <a:picLocks noChangeAspect="1"/>
          </p:cNvPicPr>
          <p:nvPr/>
        </p:nvPicPr>
        <p:blipFill rotWithShape="1">
          <a:blip r:embed="rId3"/>
          <a:srcRect l="53791" t="31675"/>
          <a:stretch/>
        </p:blipFill>
        <p:spPr>
          <a:xfrm>
            <a:off x="5087334" y="2398985"/>
            <a:ext cx="4014960" cy="1831111"/>
          </a:xfrm>
          <a:prstGeom prst="rect">
            <a:avLst/>
          </a:prstGeom>
          <a:solidFill>
            <a:schemeClr val="bg1"/>
          </a:solidFill>
        </p:spPr>
      </p:pic>
      <p:sp>
        <p:nvSpPr>
          <p:cNvPr id="8" name="テキスト ボックス 7">
            <a:extLst>
              <a:ext uri="{FF2B5EF4-FFF2-40B4-BE49-F238E27FC236}">
                <a16:creationId xmlns:a16="http://schemas.microsoft.com/office/drawing/2014/main" id="{6A75818C-00B1-804D-6E8D-88A74C702253}"/>
              </a:ext>
            </a:extLst>
          </p:cNvPr>
          <p:cNvSpPr txBox="1"/>
          <p:nvPr/>
        </p:nvSpPr>
        <p:spPr>
          <a:xfrm>
            <a:off x="0" y="4912668"/>
            <a:ext cx="9156037" cy="230832"/>
          </a:xfrm>
          <a:prstGeom prst="rect">
            <a:avLst/>
          </a:prstGeom>
          <a:solidFill>
            <a:srgbClr val="DDDDDD"/>
          </a:solidFill>
        </p:spPr>
        <p:txBody>
          <a:bodyPr wrap="square">
            <a:spAutoFit/>
          </a:bodyPr>
          <a:lstStyle/>
          <a:p>
            <a:r>
              <a:rPr lang="ja-JP" altLang="en-US" sz="900">
                <a:latin typeface="BIZ UDPGothic" panose="020B0400000000000000" pitchFamily="34" charset="-128"/>
                <a:ea typeface="BIZ UDPGothic" panose="020B0400000000000000" pitchFamily="34" charset="-128"/>
              </a:rPr>
              <a:t>日本学術振興会（</a:t>
            </a:r>
            <a:r>
              <a:rPr lang="en-US" altLang="ja-JP" sz="900">
                <a:latin typeface="BIZ UDPGothic" panose="020B0400000000000000" pitchFamily="34" charset="-128"/>
                <a:ea typeface="BIZ UDPGothic" panose="020B0400000000000000" pitchFamily="34" charset="-128"/>
              </a:rPr>
              <a:t>n.d.</a:t>
            </a:r>
            <a:r>
              <a:rPr lang="ja-JP" altLang="en-US" sz="900">
                <a:latin typeface="BIZ UDPGothic" panose="020B0400000000000000" pitchFamily="34" charset="-128"/>
                <a:ea typeface="BIZ UDPGothic" panose="020B0400000000000000" pitchFamily="34" charset="-128"/>
              </a:rPr>
              <a:t>）「令和４</a:t>
            </a:r>
            <a:r>
              <a:rPr lang="en-US" altLang="ja-JP" sz="900">
                <a:latin typeface="BIZ UDPGothic" panose="020B0400000000000000" pitchFamily="34" charset="-128"/>
                <a:ea typeface="BIZ UDPGothic" panose="020B0400000000000000" pitchFamily="34" charset="-128"/>
              </a:rPr>
              <a:t>(2022)</a:t>
            </a:r>
            <a:r>
              <a:rPr lang="ja-JP" altLang="en-US" sz="900">
                <a:latin typeface="BIZ UDPGothic" panose="020B0400000000000000" pitchFamily="34" charset="-128"/>
                <a:ea typeface="BIZ UDPGothic" panose="020B0400000000000000" pitchFamily="34" charset="-128"/>
              </a:rPr>
              <a:t>年度交付申請時に使用する様式</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補助金</a:t>
            </a:r>
            <a:r>
              <a:rPr lang="en-US" altLang="ja-JP" sz="900">
                <a:latin typeface="BIZ UDPGothic" panose="020B0400000000000000" pitchFamily="34" charset="-128"/>
                <a:ea typeface="BIZ UDPGothic" panose="020B0400000000000000" pitchFamily="34" charset="-128"/>
              </a:rPr>
              <a:t>)(A</a:t>
            </a:r>
            <a:r>
              <a:rPr lang="ja-JP" altLang="en-US" sz="900">
                <a:latin typeface="BIZ UDPGothic" panose="020B0400000000000000" pitchFamily="34" charset="-128"/>
                <a:ea typeface="BIZ UDPGothic" panose="020B0400000000000000" pitchFamily="34" charset="-128"/>
              </a:rPr>
              <a:t>様式</a:t>
            </a:r>
            <a:r>
              <a:rPr lang="en-US" altLang="ja-JP" sz="900">
                <a:latin typeface="BIZ UDPGothic" panose="020B0400000000000000" pitchFamily="34" charset="-128"/>
                <a:ea typeface="BIZ UDPGothic" panose="020B0400000000000000" pitchFamily="34" charset="-128"/>
              </a:rPr>
              <a:t>). A-18.</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hlinkClick r:id="rId4"/>
              </a:rPr>
              <a:t>https://www.jsps.go.jp/j-grantsinaid/17_koufu/index.html</a:t>
            </a:r>
            <a:endParaRPr lang="ja-JP" altLang="en-US" sz="900">
              <a:latin typeface="BIZ UDPGothic" panose="020B0400000000000000" pitchFamily="34" charset="-128"/>
              <a:ea typeface="BIZ UDPGothic" panose="020B0400000000000000" pitchFamily="34" charset="-128"/>
            </a:endParaRPr>
          </a:p>
        </p:txBody>
      </p:sp>
      <p:sp>
        <p:nvSpPr>
          <p:cNvPr id="2" name="タイトル 1">
            <a:extLst>
              <a:ext uri="{FF2B5EF4-FFF2-40B4-BE49-F238E27FC236}">
                <a16:creationId xmlns:a16="http://schemas.microsoft.com/office/drawing/2014/main" id="{97B42172-74C9-6BF3-4EBC-2072EE7B992C}"/>
              </a:ext>
            </a:extLst>
          </p:cNvPr>
          <p:cNvSpPr>
            <a:spLocks noGrp="1"/>
          </p:cNvSpPr>
          <p:nvPr>
            <p:ph type="title"/>
          </p:nvPr>
        </p:nvSpPr>
        <p:spPr/>
        <p:txBody>
          <a:bodyPr/>
          <a:lstStyle/>
          <a:p>
            <a:r>
              <a:rPr lang="en-US" altLang="ja-JP"/>
              <a:t>DMP</a:t>
            </a:r>
            <a:r>
              <a:rPr lang="ja-JP" altLang="en-US"/>
              <a:t>に求められる情報（科研費）</a:t>
            </a:r>
          </a:p>
        </p:txBody>
      </p:sp>
    </p:spTree>
    <p:extLst>
      <p:ext uri="{BB962C8B-B14F-4D97-AF65-F5344CB8AC3E}">
        <p14:creationId xmlns:p14="http://schemas.microsoft.com/office/powerpoint/2010/main" val="3749930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66EEDE12-F91E-6B74-31A2-E39DE3C8F0FE}"/>
              </a:ext>
            </a:extLst>
          </p:cNvPr>
          <p:cNvSpPr txBox="1">
            <a:spLocks/>
          </p:cNvSpPr>
          <p:nvPr/>
        </p:nvSpPr>
        <p:spPr bwMode="auto">
          <a:xfrm>
            <a:off x="560488" y="250678"/>
            <a:ext cx="7886700" cy="52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75"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49"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24"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498"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r>
              <a:rPr lang="en-US" altLang="ja-JP" b="0">
                <a:latin typeface="BIZ UDPGothic" panose="020B0400000000000000" pitchFamily="34" charset="-128"/>
                <a:ea typeface="BIZ UDPGothic" panose="020B0400000000000000" pitchFamily="34" charset="-128"/>
              </a:rPr>
              <a:t>DMP</a:t>
            </a:r>
            <a:r>
              <a:rPr lang="ja-JP" altLang="en-US" b="0">
                <a:latin typeface="BIZ UDPGothic" panose="020B0400000000000000" pitchFamily="34" charset="-128"/>
                <a:ea typeface="BIZ UDPGothic" panose="020B0400000000000000" pitchFamily="34" charset="-128"/>
              </a:rPr>
              <a:t>に求められる情報（その他の例）</a:t>
            </a:r>
          </a:p>
        </p:txBody>
      </p:sp>
      <p:sp>
        <p:nvSpPr>
          <p:cNvPr id="12" name="テキスト ボックス 11">
            <a:extLst>
              <a:ext uri="{FF2B5EF4-FFF2-40B4-BE49-F238E27FC236}">
                <a16:creationId xmlns:a16="http://schemas.microsoft.com/office/drawing/2014/main" id="{81C7A4C9-61D3-8E6B-CCB5-3AFE3144BE0D}"/>
              </a:ext>
            </a:extLst>
          </p:cNvPr>
          <p:cNvSpPr txBox="1"/>
          <p:nvPr/>
        </p:nvSpPr>
        <p:spPr>
          <a:xfrm>
            <a:off x="70617" y="973596"/>
            <a:ext cx="3305912" cy="307777"/>
          </a:xfrm>
          <a:prstGeom prst="rect">
            <a:avLst/>
          </a:prstGeom>
          <a:noFill/>
        </p:spPr>
        <p:txBody>
          <a:bodyPr wrap="square">
            <a:spAutoFit/>
          </a:bodyPr>
          <a:lstStyle/>
          <a:p>
            <a:pPr marL="285750" indent="-285750">
              <a:buFont typeface="Wingdings" panose="05000000000000000000" pitchFamily="2" charset="2"/>
              <a:buChar char="u"/>
            </a:pPr>
            <a:r>
              <a:rPr lang="zh-TW" altLang="en-US" sz="1400">
                <a:latin typeface="BIZ UDPGothic" panose="020B0400000000000000" pitchFamily="34" charset="-128"/>
                <a:ea typeface="BIZ UDPGothic" panose="020B0400000000000000" pitchFamily="34" charset="-128"/>
              </a:rPr>
              <a:t>日本医療研究開発機構（</a:t>
            </a:r>
            <a:r>
              <a:rPr lang="en-US" altLang="zh-TW" sz="1400">
                <a:latin typeface="BIZ UDPGothic" panose="020B0400000000000000" pitchFamily="34" charset="-128"/>
                <a:ea typeface="BIZ UDPGothic" panose="020B0400000000000000" pitchFamily="34" charset="-128"/>
              </a:rPr>
              <a:t>AMED</a:t>
            </a:r>
            <a:r>
              <a:rPr lang="ja-JP" altLang="en-US" sz="1400">
                <a:latin typeface="BIZ UDPGothic" panose="020B0400000000000000" pitchFamily="34" charset="-128"/>
                <a:ea typeface="BIZ UDPGothic" panose="020B0400000000000000" pitchFamily="34" charset="-128"/>
              </a:rPr>
              <a:t>）</a:t>
            </a:r>
          </a:p>
        </p:txBody>
      </p:sp>
      <p:pic>
        <p:nvPicPr>
          <p:cNvPr id="17" name="図 16">
            <a:extLst>
              <a:ext uri="{FF2B5EF4-FFF2-40B4-BE49-F238E27FC236}">
                <a16:creationId xmlns:a16="http://schemas.microsoft.com/office/drawing/2014/main" id="{70FC396D-370C-8292-1345-D62AEFEDFF4E}"/>
              </a:ext>
            </a:extLst>
          </p:cNvPr>
          <p:cNvPicPr>
            <a:picLocks noChangeAspect="1"/>
          </p:cNvPicPr>
          <p:nvPr/>
        </p:nvPicPr>
        <p:blipFill rotWithShape="1">
          <a:blip r:embed="rId3"/>
          <a:srcRect b="62010"/>
          <a:stretch/>
        </p:blipFill>
        <p:spPr>
          <a:xfrm>
            <a:off x="1589" y="1367407"/>
            <a:ext cx="3955317" cy="2376840"/>
          </a:xfrm>
          <a:prstGeom prst="rect">
            <a:avLst/>
          </a:prstGeom>
        </p:spPr>
      </p:pic>
      <p:cxnSp>
        <p:nvCxnSpPr>
          <p:cNvPr id="20" name="直線コネクタ 19">
            <a:extLst>
              <a:ext uri="{FF2B5EF4-FFF2-40B4-BE49-F238E27FC236}">
                <a16:creationId xmlns:a16="http://schemas.microsoft.com/office/drawing/2014/main" id="{E93AA4FC-CE25-0C1D-8CAC-C101CF6D44E8}"/>
              </a:ext>
            </a:extLst>
          </p:cNvPr>
          <p:cNvCxnSpPr>
            <a:cxnSpLocks/>
          </p:cNvCxnSpPr>
          <p:nvPr/>
        </p:nvCxnSpPr>
        <p:spPr>
          <a:xfrm>
            <a:off x="647702" y="2967598"/>
            <a:ext cx="308316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6EE04F00-1EE8-7DDA-E933-BB49CA07249F}"/>
              </a:ext>
            </a:extLst>
          </p:cNvPr>
          <p:cNvCxnSpPr>
            <a:cxnSpLocks/>
          </p:cNvCxnSpPr>
          <p:nvPr/>
        </p:nvCxnSpPr>
        <p:spPr>
          <a:xfrm>
            <a:off x="433760" y="3114135"/>
            <a:ext cx="329711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62363A28-0F50-9482-3445-CF14405324AA}"/>
              </a:ext>
            </a:extLst>
          </p:cNvPr>
          <p:cNvCxnSpPr>
            <a:cxnSpLocks/>
          </p:cNvCxnSpPr>
          <p:nvPr/>
        </p:nvCxnSpPr>
        <p:spPr>
          <a:xfrm>
            <a:off x="433760" y="3228435"/>
            <a:ext cx="329711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F50F2D46-143C-1D08-7466-AAAA92EB001C}"/>
              </a:ext>
            </a:extLst>
          </p:cNvPr>
          <p:cNvCxnSpPr>
            <a:cxnSpLocks/>
          </p:cNvCxnSpPr>
          <p:nvPr/>
        </p:nvCxnSpPr>
        <p:spPr>
          <a:xfrm>
            <a:off x="433760" y="3354457"/>
            <a:ext cx="329711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0BF73274-61E9-94DE-E073-A901427B2E02}"/>
              </a:ext>
            </a:extLst>
          </p:cNvPr>
          <p:cNvCxnSpPr>
            <a:cxnSpLocks/>
          </p:cNvCxnSpPr>
          <p:nvPr/>
        </p:nvCxnSpPr>
        <p:spPr>
          <a:xfrm>
            <a:off x="424974" y="3492202"/>
            <a:ext cx="329711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8CE957BB-C684-6558-62C5-4FABCBDC66D2}"/>
              </a:ext>
            </a:extLst>
          </p:cNvPr>
          <p:cNvCxnSpPr>
            <a:cxnSpLocks/>
          </p:cNvCxnSpPr>
          <p:nvPr/>
        </p:nvCxnSpPr>
        <p:spPr>
          <a:xfrm>
            <a:off x="427910" y="3612363"/>
            <a:ext cx="329711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F8A9BBDB-1509-E860-0033-E082B22BA8AB}"/>
              </a:ext>
            </a:extLst>
          </p:cNvPr>
          <p:cNvCxnSpPr>
            <a:cxnSpLocks/>
          </p:cNvCxnSpPr>
          <p:nvPr/>
        </p:nvCxnSpPr>
        <p:spPr>
          <a:xfrm>
            <a:off x="429760" y="3744247"/>
            <a:ext cx="12711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8" name="図 27">
            <a:extLst>
              <a:ext uri="{FF2B5EF4-FFF2-40B4-BE49-F238E27FC236}">
                <a16:creationId xmlns:a16="http://schemas.microsoft.com/office/drawing/2014/main" id="{60616784-9143-9F5E-8B97-60A2066BAFD4}"/>
              </a:ext>
            </a:extLst>
          </p:cNvPr>
          <p:cNvPicPr>
            <a:picLocks noChangeAspect="1"/>
          </p:cNvPicPr>
          <p:nvPr/>
        </p:nvPicPr>
        <p:blipFill rotWithShape="1">
          <a:blip r:embed="rId4"/>
          <a:srcRect l="5470" t="21042" r="10684" b="55559"/>
          <a:stretch/>
        </p:blipFill>
        <p:spPr>
          <a:xfrm>
            <a:off x="3906066" y="1127485"/>
            <a:ext cx="5167317" cy="901276"/>
          </a:xfrm>
          <a:prstGeom prst="rect">
            <a:avLst/>
          </a:prstGeom>
        </p:spPr>
      </p:pic>
      <p:pic>
        <p:nvPicPr>
          <p:cNvPr id="29" name="図 28">
            <a:extLst>
              <a:ext uri="{FF2B5EF4-FFF2-40B4-BE49-F238E27FC236}">
                <a16:creationId xmlns:a16="http://schemas.microsoft.com/office/drawing/2014/main" id="{93CB36F4-3DE6-C249-1C1C-D245E5DFD85F}"/>
              </a:ext>
            </a:extLst>
          </p:cNvPr>
          <p:cNvPicPr>
            <a:picLocks noChangeAspect="1"/>
          </p:cNvPicPr>
          <p:nvPr/>
        </p:nvPicPr>
        <p:blipFill rotWithShape="1">
          <a:blip r:embed="rId5"/>
          <a:srcRect l="6155" t="19812" r="11453" b="20920"/>
          <a:stretch/>
        </p:blipFill>
        <p:spPr>
          <a:xfrm>
            <a:off x="3956906" y="2154009"/>
            <a:ext cx="5065634" cy="2277417"/>
          </a:xfrm>
          <a:prstGeom prst="rect">
            <a:avLst/>
          </a:prstGeom>
        </p:spPr>
      </p:pic>
      <p:sp>
        <p:nvSpPr>
          <p:cNvPr id="30" name="テキスト ボックス 29">
            <a:extLst>
              <a:ext uri="{FF2B5EF4-FFF2-40B4-BE49-F238E27FC236}">
                <a16:creationId xmlns:a16="http://schemas.microsoft.com/office/drawing/2014/main" id="{DAFE41A8-0E47-708E-8E5F-B9916A2B0725}"/>
              </a:ext>
            </a:extLst>
          </p:cNvPr>
          <p:cNvSpPr txBox="1"/>
          <p:nvPr/>
        </p:nvSpPr>
        <p:spPr>
          <a:xfrm>
            <a:off x="0" y="4638906"/>
            <a:ext cx="9144000" cy="507831"/>
          </a:xfrm>
          <a:prstGeom prst="rect">
            <a:avLst/>
          </a:prstGeom>
          <a:solidFill>
            <a:schemeClr val="bg1">
              <a:lumMod val="95000"/>
            </a:schemeClr>
          </a:solidFill>
        </p:spPr>
        <p:txBody>
          <a:bodyPr wrap="square">
            <a:spAutoFit/>
          </a:bodyPr>
          <a:lstStyle/>
          <a:p>
            <a:pPr marL="171450" indent="-171450">
              <a:buFont typeface="Arial" panose="020B0604020202020204" pitchFamily="34" charset="0"/>
              <a:buChar char="•"/>
            </a:pPr>
            <a:r>
              <a:rPr lang="ja-JP" altLang="en-US" sz="900">
                <a:effectLst/>
                <a:latin typeface="BIZ UDPGothic" panose="020B0400000000000000" pitchFamily="34" charset="-128"/>
                <a:ea typeface="BIZ UDPGothic" panose="020B0400000000000000" pitchFamily="34" charset="-128"/>
              </a:rPr>
              <a:t>日本医療研究開発機構（</a:t>
            </a:r>
            <a:r>
              <a:rPr lang="en-US" altLang="ja-JP" sz="900">
                <a:effectLst/>
                <a:latin typeface="BIZ UDPGothic" panose="020B0400000000000000" pitchFamily="34" charset="-128"/>
                <a:ea typeface="BIZ UDPGothic" panose="020B0400000000000000" pitchFamily="34" charset="-128"/>
              </a:rPr>
              <a:t>2023, 10, 16</a:t>
            </a:r>
            <a:r>
              <a:rPr lang="ja-JP" altLang="en-US" sz="900">
                <a:effectLst/>
                <a:latin typeface="BIZ UDPGothic" panose="020B0400000000000000" pitchFamily="34" charset="-128"/>
                <a:ea typeface="BIZ UDPGothic" panose="020B0400000000000000" pitchFamily="34" charset="-128"/>
              </a:rPr>
              <a:t>）「</a:t>
            </a:r>
            <a:r>
              <a:rPr lang="en-US" altLang="ja-JP" sz="900">
                <a:effectLst/>
                <a:latin typeface="BIZ UDPGothic" panose="020B0400000000000000" pitchFamily="34" charset="-128"/>
                <a:ea typeface="BIZ UDPGothic" panose="020B0400000000000000" pitchFamily="34" charset="-128"/>
              </a:rPr>
              <a:t>AMED</a:t>
            </a:r>
            <a:r>
              <a:rPr lang="ja-JP" altLang="en-US" sz="900">
                <a:effectLst/>
                <a:latin typeface="BIZ UDPGothic" panose="020B0400000000000000" pitchFamily="34" charset="-128"/>
                <a:ea typeface="BIZ UDPGothic" panose="020B0400000000000000" pitchFamily="34" charset="-128"/>
              </a:rPr>
              <a:t>における研究開発データの取扱いに関する基本方針、</a:t>
            </a:r>
            <a:r>
              <a:rPr lang="en-US" altLang="ja-JP" sz="900">
                <a:effectLst/>
                <a:latin typeface="BIZ UDPGothic" panose="020B0400000000000000" pitchFamily="34" charset="-128"/>
                <a:ea typeface="BIZ UDPGothic" panose="020B0400000000000000" pitchFamily="34" charset="-128"/>
              </a:rPr>
              <a:t>AMED</a:t>
            </a:r>
            <a:r>
              <a:rPr lang="ja-JP" altLang="en-US" sz="900">
                <a:effectLst/>
                <a:latin typeface="BIZ UDPGothic" panose="020B0400000000000000" pitchFamily="34" charset="-128"/>
                <a:ea typeface="BIZ UDPGothic" panose="020B0400000000000000" pitchFamily="34" charset="-128"/>
              </a:rPr>
              <a:t>研究データ利活用に係るガイドライン、データマネジメントプラン」</a:t>
            </a:r>
            <a:r>
              <a:rPr lang="en-US" altLang="ja-JP" sz="900">
                <a:latin typeface="BIZ UDPGothic" panose="020B0400000000000000" pitchFamily="34" charset="-128"/>
                <a:ea typeface="BIZ UDPGothic" panose="020B0400000000000000" pitchFamily="34" charset="-128"/>
                <a:hlinkClick r:id="rId6"/>
              </a:rPr>
              <a:t>https://www.amed.go.jp/koubo/datamanagement.html</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2021, 3, 11</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AMED</a:t>
            </a:r>
            <a:r>
              <a:rPr lang="ja-JP" altLang="en-US" sz="900">
                <a:latin typeface="BIZ UDPGothic" panose="020B0400000000000000" pitchFamily="34" charset="-128"/>
                <a:ea typeface="BIZ UDPGothic" panose="020B0400000000000000" pitchFamily="34" charset="-128"/>
              </a:rPr>
              <a:t>研究データ利用に係るガイドライン</a:t>
            </a:r>
            <a:r>
              <a:rPr lang="en-US" altLang="ja-JP" sz="900">
                <a:latin typeface="BIZ UDPGothic" panose="020B0400000000000000" pitchFamily="34" charset="-128"/>
                <a:ea typeface="BIZ UDPGothic" panose="020B0400000000000000" pitchFamily="34" charset="-128"/>
              </a:rPr>
              <a:t>2.0</a:t>
            </a:r>
            <a:r>
              <a:rPr lang="ja-JP" altLang="en-US" sz="900">
                <a:latin typeface="BIZ UDPGothic" panose="020B0400000000000000" pitchFamily="34" charset="-128"/>
                <a:ea typeface="BIZ UDPGothic" panose="020B0400000000000000" pitchFamily="34" charset="-128"/>
              </a:rPr>
              <a:t>版」</a:t>
            </a:r>
            <a:r>
              <a:rPr lang="en-US" altLang="ja-JP" sz="900">
                <a:latin typeface="BIZ UDPGothic" panose="020B0400000000000000" pitchFamily="34" charset="-128"/>
                <a:ea typeface="BIZ UDPGothic" panose="020B0400000000000000" pitchFamily="34" charset="-128"/>
                <a:hlinkClick r:id="rId7"/>
              </a:rPr>
              <a:t>https://www.amed.go.jp/content/000089256.pdf</a:t>
            </a:r>
            <a:endParaRPr lang="en-US" altLang="ja-JP" sz="900">
              <a:latin typeface="BIZ UDPGothic" panose="020B0400000000000000" pitchFamily="34" charset="-128"/>
              <a:ea typeface="BIZ UDPGothic" panose="020B0400000000000000" pitchFamily="34" charset="-128"/>
            </a:endParaRPr>
          </a:p>
        </p:txBody>
      </p:sp>
      <p:sp>
        <p:nvSpPr>
          <p:cNvPr id="2" name="タイトル 1">
            <a:extLst>
              <a:ext uri="{FF2B5EF4-FFF2-40B4-BE49-F238E27FC236}">
                <a16:creationId xmlns:a16="http://schemas.microsoft.com/office/drawing/2014/main" id="{E736C7A3-CF95-F5AE-F66D-37E7AD819A38}"/>
              </a:ext>
            </a:extLst>
          </p:cNvPr>
          <p:cNvSpPr>
            <a:spLocks noGrp="1"/>
          </p:cNvSpPr>
          <p:nvPr>
            <p:ph type="title"/>
          </p:nvPr>
        </p:nvSpPr>
        <p:spPr/>
        <p:txBody>
          <a:bodyPr/>
          <a:lstStyle/>
          <a:p>
            <a:r>
              <a:rPr lang="en-US" altLang="ja-JP"/>
              <a:t>DMP</a:t>
            </a:r>
            <a:r>
              <a:rPr lang="ja-JP" altLang="en-US"/>
              <a:t>に求められる情報（その他の例）</a:t>
            </a:r>
          </a:p>
        </p:txBody>
      </p:sp>
    </p:spTree>
    <p:extLst>
      <p:ext uri="{BB962C8B-B14F-4D97-AF65-F5344CB8AC3E}">
        <p14:creationId xmlns:p14="http://schemas.microsoft.com/office/powerpoint/2010/main" val="18086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a:extLst>
              <a:ext uri="{FF2B5EF4-FFF2-40B4-BE49-F238E27FC236}">
                <a16:creationId xmlns:a16="http://schemas.microsoft.com/office/drawing/2014/main" id="{E68F7E71-BBBB-DDB2-CE8F-2BF9694412F8}"/>
              </a:ext>
            </a:extLst>
          </p:cNvPr>
          <p:cNvGrpSpPr/>
          <p:nvPr/>
        </p:nvGrpSpPr>
        <p:grpSpPr>
          <a:xfrm>
            <a:off x="145580" y="1112198"/>
            <a:ext cx="3276408" cy="2925732"/>
            <a:chOff x="301168" y="847511"/>
            <a:chExt cx="4053329" cy="3619499"/>
          </a:xfrm>
        </p:grpSpPr>
        <p:pic>
          <p:nvPicPr>
            <p:cNvPr id="17" name="図 16">
              <a:extLst>
                <a:ext uri="{FF2B5EF4-FFF2-40B4-BE49-F238E27FC236}">
                  <a16:creationId xmlns:a16="http://schemas.microsoft.com/office/drawing/2014/main" id="{F7CD368C-3327-7DEA-76BA-86C5381D1AEB}"/>
                </a:ext>
              </a:extLst>
            </p:cNvPr>
            <p:cNvPicPr>
              <a:picLocks noChangeAspect="1"/>
            </p:cNvPicPr>
            <p:nvPr/>
          </p:nvPicPr>
          <p:blipFill>
            <a:blip r:embed="rId3"/>
            <a:stretch>
              <a:fillRect/>
            </a:stretch>
          </p:blipFill>
          <p:spPr>
            <a:xfrm>
              <a:off x="301168" y="847511"/>
              <a:ext cx="4053329" cy="3619499"/>
            </a:xfrm>
            <a:prstGeom prst="rect">
              <a:avLst/>
            </a:prstGeom>
          </p:spPr>
        </p:pic>
        <p:cxnSp>
          <p:nvCxnSpPr>
            <p:cNvPr id="21" name="直線コネクタ 20">
              <a:extLst>
                <a:ext uri="{FF2B5EF4-FFF2-40B4-BE49-F238E27FC236}">
                  <a16:creationId xmlns:a16="http://schemas.microsoft.com/office/drawing/2014/main" id="{D7263218-506C-04BC-2961-7429AB9D2AFB}"/>
                </a:ext>
              </a:extLst>
            </p:cNvPr>
            <p:cNvCxnSpPr/>
            <p:nvPr/>
          </p:nvCxnSpPr>
          <p:spPr>
            <a:xfrm>
              <a:off x="497219" y="3338660"/>
              <a:ext cx="374552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F0F9F50F-46EB-93CD-2502-E98590C16C14}"/>
                </a:ext>
              </a:extLst>
            </p:cNvPr>
            <p:cNvCxnSpPr>
              <a:cxnSpLocks/>
            </p:cNvCxnSpPr>
            <p:nvPr/>
          </p:nvCxnSpPr>
          <p:spPr>
            <a:xfrm>
              <a:off x="418088" y="3493989"/>
              <a:ext cx="382465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3BEBA6B6-6797-332E-28D6-6D1BF8D3B623}"/>
                </a:ext>
              </a:extLst>
            </p:cNvPr>
            <p:cNvCxnSpPr>
              <a:cxnSpLocks/>
            </p:cNvCxnSpPr>
            <p:nvPr/>
          </p:nvCxnSpPr>
          <p:spPr>
            <a:xfrm>
              <a:off x="418085" y="3643456"/>
              <a:ext cx="193137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6" name="図 5">
            <a:extLst>
              <a:ext uri="{FF2B5EF4-FFF2-40B4-BE49-F238E27FC236}">
                <a16:creationId xmlns:a16="http://schemas.microsoft.com/office/drawing/2014/main" id="{D16DC295-6EF5-C96E-0815-B7564C55292B}"/>
              </a:ext>
            </a:extLst>
          </p:cNvPr>
          <p:cNvPicPr>
            <a:picLocks noChangeAspect="1"/>
          </p:cNvPicPr>
          <p:nvPr/>
        </p:nvPicPr>
        <p:blipFill rotWithShape="1">
          <a:blip r:embed="rId4"/>
          <a:srcRect t="2222"/>
          <a:stretch/>
        </p:blipFill>
        <p:spPr>
          <a:xfrm>
            <a:off x="3619500" y="1081886"/>
            <a:ext cx="5410200" cy="2363466"/>
          </a:xfrm>
          <a:prstGeom prst="rect">
            <a:avLst/>
          </a:prstGeom>
        </p:spPr>
      </p:pic>
      <p:pic>
        <p:nvPicPr>
          <p:cNvPr id="7" name="図 6">
            <a:extLst>
              <a:ext uri="{FF2B5EF4-FFF2-40B4-BE49-F238E27FC236}">
                <a16:creationId xmlns:a16="http://schemas.microsoft.com/office/drawing/2014/main" id="{5DB731AB-9859-FA8A-EE1D-260F858355A5}"/>
              </a:ext>
            </a:extLst>
          </p:cNvPr>
          <p:cNvPicPr>
            <a:picLocks noChangeAspect="1"/>
          </p:cNvPicPr>
          <p:nvPr/>
        </p:nvPicPr>
        <p:blipFill>
          <a:blip r:embed="rId5"/>
          <a:stretch>
            <a:fillRect/>
          </a:stretch>
        </p:blipFill>
        <p:spPr>
          <a:xfrm>
            <a:off x="3671995" y="3465714"/>
            <a:ext cx="5289973" cy="1305279"/>
          </a:xfrm>
          <a:prstGeom prst="rect">
            <a:avLst/>
          </a:prstGeom>
        </p:spPr>
      </p:pic>
      <p:sp>
        <p:nvSpPr>
          <p:cNvPr id="9" name="テキスト ボックス 8">
            <a:extLst>
              <a:ext uri="{FF2B5EF4-FFF2-40B4-BE49-F238E27FC236}">
                <a16:creationId xmlns:a16="http://schemas.microsoft.com/office/drawing/2014/main" id="{5160ACA9-7F74-015D-131C-FC3AA61FE41A}"/>
              </a:ext>
            </a:extLst>
          </p:cNvPr>
          <p:cNvSpPr txBox="1"/>
          <p:nvPr/>
        </p:nvSpPr>
        <p:spPr>
          <a:xfrm>
            <a:off x="18092" y="4629536"/>
            <a:ext cx="9148566" cy="507831"/>
          </a:xfrm>
          <a:prstGeom prst="rect">
            <a:avLst/>
          </a:prstGeom>
          <a:solidFill>
            <a:schemeClr val="bg1">
              <a:lumMod val="95000"/>
            </a:schemeClr>
          </a:solidFill>
        </p:spPr>
        <p:txBody>
          <a:bodyPr wrap="square">
            <a:spAutoFit/>
          </a:bodyPr>
          <a:lstStyle/>
          <a:p>
            <a:pPr marL="171450" indent="-171450" latinLnBrk="1">
              <a:buFont typeface="Arial" panose="020B0604020202020204" pitchFamily="34" charset="0"/>
              <a:buChar char="•"/>
            </a:pPr>
            <a:r>
              <a:rPr lang="ja-JP" altLang="en-US" sz="900">
                <a:solidFill>
                  <a:srgbClr val="212529"/>
                </a:solidFill>
                <a:effectLst/>
                <a:latin typeface="BIZ UDPGothic" panose="020B0400000000000000" pitchFamily="34" charset="-128"/>
                <a:ea typeface="BIZ UDPGothic" panose="020B0400000000000000" pitchFamily="34" charset="-128"/>
              </a:rPr>
              <a:t>新エネルギー・産業技術総合開発機構（</a:t>
            </a:r>
            <a:r>
              <a:rPr lang="en-US" altLang="ja-JP" sz="900">
                <a:solidFill>
                  <a:srgbClr val="212529"/>
                </a:solidFill>
                <a:effectLst/>
                <a:latin typeface="BIZ UDPGothic" panose="020B0400000000000000" pitchFamily="34" charset="-128"/>
                <a:ea typeface="BIZ UDPGothic" panose="020B0400000000000000" pitchFamily="34" charset="-128"/>
              </a:rPr>
              <a:t>n.d.</a:t>
            </a:r>
            <a:r>
              <a:rPr lang="ja-JP" altLang="en-US" sz="900">
                <a:solidFill>
                  <a:srgbClr val="212529"/>
                </a:solidFill>
                <a:effectLst/>
                <a:latin typeface="BIZ UDPGothic" panose="020B0400000000000000" pitchFamily="34" charset="-128"/>
                <a:ea typeface="BIZ UDPGothic" panose="020B0400000000000000" pitchFamily="34" charset="-128"/>
              </a:rPr>
              <a:t>）「</a:t>
            </a:r>
            <a:r>
              <a:rPr lang="en-US" altLang="ja-JP" sz="900">
                <a:solidFill>
                  <a:srgbClr val="212529"/>
                </a:solidFill>
                <a:effectLst/>
                <a:latin typeface="BIZ UDPGothic" panose="020B0400000000000000" pitchFamily="34" charset="-128"/>
                <a:ea typeface="BIZ UDPGothic" panose="020B0400000000000000" pitchFamily="34" charset="-128"/>
              </a:rPr>
              <a:t>NEDO</a:t>
            </a:r>
            <a:r>
              <a:rPr lang="ja-JP" altLang="en-US" sz="900">
                <a:solidFill>
                  <a:srgbClr val="212529"/>
                </a:solidFill>
                <a:effectLst/>
                <a:latin typeface="BIZ UDPGothic" panose="020B0400000000000000" pitchFamily="34" charset="-128"/>
                <a:ea typeface="BIZ UDPGothic" panose="020B0400000000000000" pitchFamily="34" charset="-128"/>
              </a:rPr>
              <a:t>プロジェクトにおけるデータマネジメントに</a:t>
            </a:r>
            <a:r>
              <a:rPr lang="ja-JP" altLang="en-US" sz="900">
                <a:solidFill>
                  <a:srgbClr val="212529"/>
                </a:solidFill>
                <a:latin typeface="BIZ UDPGothic" panose="020B0400000000000000" pitchFamily="34" charset="-128"/>
                <a:ea typeface="BIZ UDPGothic" panose="020B0400000000000000" pitchFamily="34" charset="-128"/>
              </a:rPr>
              <a:t>ついて」</a:t>
            </a:r>
            <a:r>
              <a:rPr lang="en-US" altLang="ja-JP" sz="900">
                <a:latin typeface="BIZ UDPGothic" panose="020B0400000000000000" pitchFamily="34" charset="-128"/>
                <a:ea typeface="BIZ UDPGothic" panose="020B0400000000000000" pitchFamily="34" charset="-128"/>
                <a:hlinkClick r:id="rId6"/>
              </a:rPr>
              <a:t>https://www.nedo.go.jp/jyouhoukoukai/other_CA_00003.html</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en-US" altLang="ja-JP" sz="900">
                <a:latin typeface="BIZ UDPGothic" panose="020B0400000000000000" pitchFamily="34" charset="-128"/>
                <a:ea typeface="BIZ UDPGothic" panose="020B0400000000000000" pitchFamily="34" charset="-128"/>
              </a:rPr>
              <a:t>––––––</a:t>
            </a:r>
            <a:r>
              <a:rPr lang="ja-JP" altLang="en-US" sz="900">
                <a:solidFill>
                  <a:srgbClr val="212529"/>
                </a:solidFill>
                <a:latin typeface="BIZ UDPGothic" panose="020B0400000000000000" pitchFamily="34" charset="-128"/>
                <a:ea typeface="BIZ UDPGothic" panose="020B0400000000000000" pitchFamily="34" charset="-128"/>
              </a:rPr>
              <a:t>（</a:t>
            </a:r>
            <a:r>
              <a:rPr lang="en-US" altLang="ja-JP" sz="900">
                <a:solidFill>
                  <a:srgbClr val="212529"/>
                </a:solidFill>
                <a:latin typeface="BIZ UDPGothic" panose="020B0400000000000000" pitchFamily="34" charset="-128"/>
                <a:ea typeface="BIZ UDPGothic" panose="020B0400000000000000" pitchFamily="34" charset="-128"/>
              </a:rPr>
              <a:t>2018, 3, 27</a:t>
            </a:r>
            <a:r>
              <a:rPr lang="ja-JP" altLang="en-US" sz="900">
                <a:solidFill>
                  <a:srgbClr val="212529"/>
                </a:solidFill>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NEDO</a:t>
            </a:r>
            <a:r>
              <a:rPr lang="ja-JP" altLang="en-US" sz="900">
                <a:latin typeface="BIZ UDPGothic" panose="020B0400000000000000" pitchFamily="34" charset="-128"/>
                <a:ea typeface="BIZ UDPGothic" panose="020B0400000000000000" pitchFamily="34" charset="-128"/>
              </a:rPr>
              <a:t>プロジェクトにおけるデータマネジメントに係る基本方針」</a:t>
            </a:r>
            <a:r>
              <a:rPr lang="en-US" altLang="ja-JP" sz="900">
                <a:latin typeface="BIZ UDPGothic" panose="020B0400000000000000" pitchFamily="34" charset="-128"/>
                <a:ea typeface="BIZ UDPGothic" panose="020B0400000000000000" pitchFamily="34" charset="-128"/>
                <a:hlinkClick r:id="rId7"/>
              </a:rPr>
              <a:t>https://www.nedo.go.jp/content/100951445.pdf</a:t>
            </a:r>
            <a:endParaRPr lang="ja-JP" altLang="en-US" sz="900">
              <a:latin typeface="BIZ UDPGothic" panose="020B0400000000000000" pitchFamily="34" charset="-128"/>
              <a:ea typeface="BIZ UDPGothic" panose="020B0400000000000000" pitchFamily="34" charset="-128"/>
            </a:endParaRPr>
          </a:p>
        </p:txBody>
      </p:sp>
      <p:sp>
        <p:nvSpPr>
          <p:cNvPr id="5" name="タイトル 1">
            <a:extLst>
              <a:ext uri="{FF2B5EF4-FFF2-40B4-BE49-F238E27FC236}">
                <a16:creationId xmlns:a16="http://schemas.microsoft.com/office/drawing/2014/main" id="{0EAB8BE2-FEC0-1E52-9F9F-88AC5465A0CA}"/>
              </a:ext>
            </a:extLst>
          </p:cNvPr>
          <p:cNvSpPr txBox="1">
            <a:spLocks/>
          </p:cNvSpPr>
          <p:nvPr/>
        </p:nvSpPr>
        <p:spPr bwMode="auto">
          <a:xfrm>
            <a:off x="560488" y="250678"/>
            <a:ext cx="7886700" cy="52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3000" b="1" kern="1200">
                <a:solidFill>
                  <a:schemeClr val="bg1"/>
                </a:solidFill>
                <a:latin typeface="游ゴシック" panose="020B0400000000000000" pitchFamily="50" charset="-128"/>
                <a:ea typeface="游ゴシック" panose="020B0400000000000000" pitchFamily="50" charset="-128"/>
                <a:cs typeface="メイリオ" pitchFamily="50" charset="-128"/>
              </a:defRPr>
            </a:lvl1pPr>
            <a:lvl2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2pPr>
            <a:lvl3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3pPr>
            <a:lvl4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4pPr>
            <a:lvl5pPr algn="ctr" rtl="0" eaLnBrk="1" fontAlgn="base" hangingPunct="1">
              <a:spcBef>
                <a:spcPct val="0"/>
              </a:spcBef>
              <a:spcAft>
                <a:spcPct val="0"/>
              </a:spcAft>
              <a:defRPr kumimoji="1" sz="2700" b="1">
                <a:solidFill>
                  <a:schemeClr val="tx1"/>
                </a:solidFill>
                <a:latin typeface="メイリオ" pitchFamily="50" charset="-128"/>
                <a:ea typeface="メイリオ" pitchFamily="50" charset="-128"/>
                <a:cs typeface="メイリオ" pitchFamily="50" charset="-128"/>
              </a:defRPr>
            </a:lvl5pPr>
            <a:lvl6pPr marL="342875" algn="ctr" rtl="0" eaLnBrk="1" fontAlgn="base" hangingPunct="1">
              <a:spcBef>
                <a:spcPct val="0"/>
              </a:spcBef>
              <a:spcAft>
                <a:spcPct val="0"/>
              </a:spcAft>
              <a:defRPr kumimoji="1" sz="3300">
                <a:solidFill>
                  <a:schemeClr val="tx1"/>
                </a:solidFill>
                <a:latin typeface="Calibri" pitchFamily="34" charset="0"/>
                <a:ea typeface="ＭＳ Ｐゴシック" charset="-128"/>
              </a:defRPr>
            </a:lvl6pPr>
            <a:lvl7pPr marL="685749" algn="ctr" rtl="0" eaLnBrk="1" fontAlgn="base" hangingPunct="1">
              <a:spcBef>
                <a:spcPct val="0"/>
              </a:spcBef>
              <a:spcAft>
                <a:spcPct val="0"/>
              </a:spcAft>
              <a:defRPr kumimoji="1" sz="3300">
                <a:solidFill>
                  <a:schemeClr val="tx1"/>
                </a:solidFill>
                <a:latin typeface="Calibri" pitchFamily="34" charset="0"/>
                <a:ea typeface="ＭＳ Ｐゴシック" charset="-128"/>
              </a:defRPr>
            </a:lvl7pPr>
            <a:lvl8pPr marL="1028624" algn="ctr" rtl="0" eaLnBrk="1" fontAlgn="base" hangingPunct="1">
              <a:spcBef>
                <a:spcPct val="0"/>
              </a:spcBef>
              <a:spcAft>
                <a:spcPct val="0"/>
              </a:spcAft>
              <a:defRPr kumimoji="1" sz="3300">
                <a:solidFill>
                  <a:schemeClr val="tx1"/>
                </a:solidFill>
                <a:latin typeface="Calibri" pitchFamily="34" charset="0"/>
                <a:ea typeface="ＭＳ Ｐゴシック" charset="-128"/>
              </a:defRPr>
            </a:lvl8pPr>
            <a:lvl9pPr marL="1371498" algn="ctr" rtl="0" eaLnBrk="1" fontAlgn="base" hangingPunct="1">
              <a:spcBef>
                <a:spcPct val="0"/>
              </a:spcBef>
              <a:spcAft>
                <a:spcPct val="0"/>
              </a:spcAft>
              <a:defRPr kumimoji="1" sz="3300">
                <a:solidFill>
                  <a:schemeClr val="tx1"/>
                </a:solidFill>
                <a:latin typeface="Calibri" pitchFamily="34" charset="0"/>
                <a:ea typeface="ＭＳ Ｐゴシック" charset="-128"/>
              </a:defRPr>
            </a:lvl9pPr>
          </a:lstStyle>
          <a:p>
            <a:r>
              <a:rPr lang="en-US" altLang="ja-JP" b="0">
                <a:latin typeface="BIZ UDPGothic" panose="020B0400000000000000" pitchFamily="34" charset="-128"/>
                <a:ea typeface="BIZ UDPGothic" panose="020B0400000000000000" pitchFamily="34" charset="-128"/>
              </a:rPr>
              <a:t>DMP</a:t>
            </a:r>
            <a:r>
              <a:rPr lang="ja-JP" altLang="en-US" b="0">
                <a:latin typeface="BIZ UDPGothic" panose="020B0400000000000000" pitchFamily="34" charset="-128"/>
                <a:ea typeface="BIZ UDPGothic" panose="020B0400000000000000" pitchFamily="34" charset="-128"/>
              </a:rPr>
              <a:t>に求められる情報（その他の例）</a:t>
            </a:r>
          </a:p>
        </p:txBody>
      </p:sp>
      <p:sp>
        <p:nvSpPr>
          <p:cNvPr id="2" name="タイトル 1">
            <a:extLst>
              <a:ext uri="{FF2B5EF4-FFF2-40B4-BE49-F238E27FC236}">
                <a16:creationId xmlns:a16="http://schemas.microsoft.com/office/drawing/2014/main" id="{0A12D7F2-5940-A703-CA9D-0CF875844A14}"/>
              </a:ext>
            </a:extLst>
          </p:cNvPr>
          <p:cNvSpPr>
            <a:spLocks noGrp="1"/>
          </p:cNvSpPr>
          <p:nvPr>
            <p:ph type="title"/>
          </p:nvPr>
        </p:nvSpPr>
        <p:spPr/>
        <p:txBody>
          <a:bodyPr/>
          <a:lstStyle/>
          <a:p>
            <a:r>
              <a:rPr lang="en-US" altLang="ja-JP"/>
              <a:t>DMP</a:t>
            </a:r>
            <a:r>
              <a:rPr lang="ja-JP" altLang="en-US"/>
              <a:t>に求められる情報（その他の例）</a:t>
            </a:r>
          </a:p>
        </p:txBody>
      </p:sp>
    </p:spTree>
    <p:extLst>
      <p:ext uri="{BB962C8B-B14F-4D97-AF65-F5344CB8AC3E}">
        <p14:creationId xmlns:p14="http://schemas.microsoft.com/office/powerpoint/2010/main" val="1800353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データ管理計画作成ツール</a:t>
            </a:r>
          </a:p>
        </p:txBody>
      </p:sp>
      <p:sp>
        <p:nvSpPr>
          <p:cNvPr id="9" name="コンテンツ プレースホルダー 8">
            <a:extLst>
              <a:ext uri="{FF2B5EF4-FFF2-40B4-BE49-F238E27FC236}">
                <a16:creationId xmlns:a16="http://schemas.microsoft.com/office/drawing/2014/main" id="{53AC65EF-19FC-D07F-D7B3-E8773592711C}"/>
              </a:ext>
            </a:extLst>
          </p:cNvPr>
          <p:cNvSpPr>
            <a:spLocks noGrp="1"/>
          </p:cNvSpPr>
          <p:nvPr>
            <p:ph idx="1"/>
          </p:nvPr>
        </p:nvSpPr>
        <p:spPr>
          <a:xfrm>
            <a:off x="457200" y="987574"/>
            <a:ext cx="8229600" cy="3394075"/>
          </a:xfrm>
        </p:spPr>
        <p:txBody>
          <a:bodyPr>
            <a:normAutofit/>
          </a:bodyPr>
          <a:lstStyle/>
          <a:p>
            <a:pPr>
              <a:buFont typeface="Wingdings" panose="05000000000000000000" pitchFamily="2" charset="2"/>
              <a:buChar char="u"/>
            </a:pPr>
            <a:r>
              <a:rPr lang="en-US" altLang="ja-JP" sz="1400" b="1" err="1">
                <a:cs typeface="+mn-cs"/>
              </a:rPr>
              <a:t>DMPOnline</a:t>
            </a:r>
            <a:r>
              <a:rPr lang="ja-JP" altLang="en-US" sz="1400" b="1">
                <a:cs typeface="+mn-cs"/>
              </a:rPr>
              <a:t>と</a:t>
            </a:r>
            <a:r>
              <a:rPr lang="en-US" altLang="ja-JP" sz="1400" b="1" err="1">
                <a:cs typeface="+mn-cs"/>
              </a:rPr>
              <a:t>DMPTool</a:t>
            </a:r>
            <a:r>
              <a:rPr lang="ja-JP" altLang="en-US" sz="1400" b="1">
                <a:cs typeface="+mn-cs"/>
              </a:rPr>
              <a:t>はデータ管理計画作成ツールを</a:t>
            </a:r>
            <a:r>
              <a:rPr lang="ja-JP" altLang="ja-JP" sz="1400" b="1">
                <a:cs typeface="+mn-cs"/>
              </a:rPr>
              <a:t>無料で</a:t>
            </a:r>
            <a:r>
              <a:rPr lang="ja-JP" altLang="en-US" sz="1400" b="1">
                <a:cs typeface="+mn-cs"/>
              </a:rPr>
              <a:t>使用可能</a:t>
            </a:r>
            <a:endParaRPr lang="ja-JP" altLang="en-US" sz="1400" b="1"/>
          </a:p>
        </p:txBody>
      </p:sp>
      <p:sp>
        <p:nvSpPr>
          <p:cNvPr id="15" name="テキスト ボックス 14"/>
          <p:cNvSpPr txBox="1"/>
          <p:nvPr/>
        </p:nvSpPr>
        <p:spPr>
          <a:xfrm>
            <a:off x="615244" y="1246645"/>
            <a:ext cx="3637922" cy="276999"/>
          </a:xfrm>
          <a:prstGeom prst="rect">
            <a:avLst/>
          </a:prstGeom>
          <a:noFill/>
        </p:spPr>
        <p:txBody>
          <a:bodyPr wrap="square" rtlCol="0">
            <a:spAutoFit/>
          </a:bodyPr>
          <a:lstStyle/>
          <a:p>
            <a:pPr algn="just">
              <a:spcBef>
                <a:spcPts val="450"/>
              </a:spcBef>
              <a:buClr>
                <a:srgbClr val="72A376"/>
              </a:buClr>
              <a:buSzPct val="76000"/>
            </a:pPr>
            <a:r>
              <a:rPr lang="ja-JP" altLang="en-US" sz="1200">
                <a:solidFill>
                  <a:prstClr val="black"/>
                </a:solidFill>
                <a:latin typeface="BIZ UDPGothic" panose="020B0400000000000000" pitchFamily="34" charset="-128"/>
                <a:ea typeface="BIZ UDPGothic" panose="020B0400000000000000" pitchFamily="34" charset="-128"/>
              </a:rPr>
              <a:t>データ管理計画作成ツールの例</a:t>
            </a:r>
            <a:endParaRPr lang="en-US" altLang="ja-JP" sz="1200">
              <a:solidFill>
                <a:prstClr val="black"/>
              </a:solidFill>
              <a:latin typeface="BIZ UDPGothic" panose="020B0400000000000000" pitchFamily="34" charset="-128"/>
              <a:ea typeface="BIZ UDPGothic" panose="020B0400000000000000" pitchFamily="34" charset="-128"/>
            </a:endParaRPr>
          </a:p>
        </p:txBody>
      </p:sp>
      <p:sp>
        <p:nvSpPr>
          <p:cNvPr id="14" name="コンテンツ プレースホルダー 2"/>
          <p:cNvSpPr txBox="1">
            <a:spLocks/>
          </p:cNvSpPr>
          <p:nvPr/>
        </p:nvSpPr>
        <p:spPr>
          <a:xfrm>
            <a:off x="651075" y="1522035"/>
            <a:ext cx="3966637" cy="717020"/>
          </a:xfrm>
          <a:prstGeom prst="rect">
            <a:avLst/>
          </a:prstGeom>
          <a:solidFill>
            <a:schemeClr val="bg1"/>
          </a:solidFill>
        </p:spPr>
        <p:txBody>
          <a:bodyPr>
            <a:noAutofit/>
          </a:bodyPr>
          <a:lstStyle>
            <a:lvl1pPr marL="265113" indent="-265113" algn="l" defTabSz="914400" rtl="0" eaLnBrk="1" latinLnBrk="0" hangingPunct="1">
              <a:lnSpc>
                <a:spcPct val="11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33363" algn="l" defTabSz="914400" rtl="0" eaLnBrk="1" latinLnBrk="0" hangingPunct="1">
              <a:lnSpc>
                <a:spcPct val="11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160338" algn="l" defTabSz="914400" rtl="0" eaLnBrk="1" latinLnBrk="0" hangingPunct="1">
              <a:lnSpc>
                <a:spcPct val="11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165100" algn="l" defTabSz="914400" rtl="0" eaLnBrk="1" latinLnBrk="0" hangingPunct="1">
              <a:lnSpc>
                <a:spcPct val="11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179388" algn="l" defTabSz="914400" rtl="0" eaLnBrk="1" latinLnBrk="0" hangingPunct="1">
              <a:lnSpc>
                <a:spcPct val="11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200" err="1">
                <a:latin typeface="BIZ UDPGothic" panose="020B0400000000000000" pitchFamily="34" charset="-128"/>
                <a:ea typeface="BIZ UDPGothic" panose="020B0400000000000000" pitchFamily="34" charset="-128"/>
              </a:rPr>
              <a:t>DMPOnline</a:t>
            </a:r>
            <a:r>
              <a:rPr lang="ja-JP" altLang="en-US" sz="1200">
                <a:latin typeface="BIZ UDPGothic" panose="020B0400000000000000" pitchFamily="34" charset="-128"/>
                <a:ea typeface="BIZ UDPGothic" panose="020B0400000000000000" pitchFamily="34" charset="-128"/>
              </a:rPr>
              <a:t>（デジタル・キュレーション・センター）</a:t>
            </a:r>
            <a:br>
              <a:rPr lang="en-US" altLang="ja-JP" sz="1200">
                <a:latin typeface="BIZ UDPGothic" panose="020B0400000000000000" pitchFamily="34" charset="-128"/>
                <a:ea typeface="BIZ UDPGothic" panose="020B0400000000000000" pitchFamily="34" charset="-128"/>
              </a:rPr>
            </a:br>
            <a:r>
              <a:rPr lang="en-US" altLang="ja-JP" sz="1200">
                <a:latin typeface="BIZ UDPGothic" panose="020B0400000000000000" pitchFamily="34" charset="-128"/>
                <a:ea typeface="BIZ UDPGothic" panose="020B0400000000000000" pitchFamily="34" charset="-128"/>
                <a:hlinkClick r:id="rId3"/>
              </a:rPr>
              <a:t>https://dmponline.dcc.ac.uk</a:t>
            </a:r>
            <a:r>
              <a:rPr lang="en-US" altLang="ja-JP" sz="1200">
                <a:latin typeface="BIZ UDPGothic" panose="020B0400000000000000" pitchFamily="34" charset="-128"/>
                <a:ea typeface="BIZ UDPGothic" panose="020B0400000000000000" pitchFamily="34" charset="-128"/>
              </a:rPr>
              <a:t> </a:t>
            </a:r>
            <a:endParaRPr lang="fr-FR" altLang="ja-JP" sz="1200">
              <a:latin typeface="BIZ UDPGothic" panose="020B0400000000000000" pitchFamily="34" charset="-128"/>
              <a:ea typeface="BIZ UDPGothic" panose="020B0400000000000000" pitchFamily="34" charset="-128"/>
            </a:endParaRPr>
          </a:p>
          <a:p>
            <a:pPr marL="0" indent="0">
              <a:buNone/>
            </a:pPr>
            <a:endParaRPr lang="en-US" altLang="ja-JP" sz="1200">
              <a:latin typeface="BIZ UDPGothic" panose="020B0400000000000000" pitchFamily="34" charset="-128"/>
              <a:ea typeface="BIZ UDPGothic" panose="020B0400000000000000" pitchFamily="34" charset="-128"/>
            </a:endParaRPr>
          </a:p>
        </p:txBody>
      </p:sp>
      <p:sp>
        <p:nvSpPr>
          <p:cNvPr id="16" name="コンテンツ プレースホルダー 2"/>
          <p:cNvSpPr txBox="1">
            <a:spLocks/>
          </p:cNvSpPr>
          <p:nvPr/>
        </p:nvSpPr>
        <p:spPr>
          <a:xfrm>
            <a:off x="4811587" y="1522035"/>
            <a:ext cx="4241999" cy="512070"/>
          </a:xfrm>
          <a:prstGeom prst="rect">
            <a:avLst/>
          </a:prstGeom>
          <a:noFill/>
        </p:spPr>
        <p:txBody>
          <a:bodyPr vert="horz">
            <a:no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indent="0">
              <a:buNone/>
            </a:pPr>
            <a:r>
              <a:rPr lang="en-US" altLang="ja-JP" sz="1200" err="1">
                <a:latin typeface="BIZ UDPGothic" panose="020B0400000000000000" pitchFamily="34" charset="-128"/>
                <a:ea typeface="BIZ UDPGothic" panose="020B0400000000000000" pitchFamily="34" charset="-128"/>
              </a:rPr>
              <a:t>DMPTool</a:t>
            </a:r>
            <a:r>
              <a:rPr lang="ja-JP" altLang="en-US" sz="1200">
                <a:latin typeface="BIZ UDPGothic" panose="020B0400000000000000" pitchFamily="34" charset="-128"/>
                <a:ea typeface="BIZ UDPGothic" panose="020B0400000000000000" pitchFamily="34" charset="-128"/>
              </a:rPr>
              <a:t>（カリフォルニア大学キュレーション・センター）</a:t>
            </a:r>
            <a:r>
              <a:rPr lang="es-419" altLang="ja-JP" sz="1200">
                <a:latin typeface="BIZ UDPGothic" panose="020B0400000000000000" pitchFamily="34" charset="-128"/>
                <a:ea typeface="BIZ UDPGothic" panose="020B0400000000000000" pitchFamily="34" charset="-128"/>
              </a:rPr>
              <a:t> </a:t>
            </a:r>
            <a:r>
              <a:rPr lang="es-419" altLang="ja-JP" sz="1200">
                <a:latin typeface="BIZ UDPGothic" panose="020B0400000000000000" pitchFamily="34" charset="-128"/>
                <a:ea typeface="BIZ UDPGothic" panose="020B0400000000000000" pitchFamily="34" charset="-128"/>
                <a:hlinkClick r:id="rId4"/>
              </a:rPr>
              <a:t>https://dmptool.org</a:t>
            </a:r>
            <a:endParaRPr lang="en-US" altLang="ja-JP" sz="1200">
              <a:latin typeface="BIZ UDPGothic" panose="020B0400000000000000" pitchFamily="34" charset="-128"/>
              <a:ea typeface="BIZ UDPGothic" panose="020B0400000000000000" pitchFamily="34" charset="-128"/>
            </a:endParaRPr>
          </a:p>
        </p:txBody>
      </p:sp>
      <p:pic>
        <p:nvPicPr>
          <p:cNvPr id="3" name="図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7186" y="2179459"/>
            <a:ext cx="3622685" cy="2642073"/>
          </a:xfrm>
          <a:prstGeom prst="rect">
            <a:avLst/>
          </a:prstGeom>
        </p:spPr>
      </p:pic>
      <p:pic>
        <p:nvPicPr>
          <p:cNvPr id="4" name="図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90495" y="2144421"/>
            <a:ext cx="3328861" cy="2677111"/>
          </a:xfrm>
          <a:prstGeom prst="rect">
            <a:avLst/>
          </a:prstGeom>
        </p:spPr>
      </p:pic>
      <p:grpSp>
        <p:nvGrpSpPr>
          <p:cNvPr id="17" name="グループ化 16"/>
          <p:cNvGrpSpPr/>
          <p:nvPr/>
        </p:nvGrpSpPr>
        <p:grpSpPr>
          <a:xfrm>
            <a:off x="3767899" y="3140296"/>
            <a:ext cx="1871750" cy="1157288"/>
            <a:chOff x="3641050" y="4647404"/>
            <a:chExt cx="2133137" cy="1543050"/>
          </a:xfrm>
        </p:grpSpPr>
        <p:sp>
          <p:nvSpPr>
            <p:cNvPr id="19" name="楕円 18"/>
            <p:cNvSpPr/>
            <p:nvPr/>
          </p:nvSpPr>
          <p:spPr>
            <a:xfrm>
              <a:off x="3645598" y="4647404"/>
              <a:ext cx="1990725" cy="1543050"/>
            </a:xfrm>
            <a:prstGeom prst="ellipse">
              <a:avLst/>
            </a:prstGeom>
            <a:solidFill>
              <a:schemeClr val="accent2">
                <a:lumMod val="20000"/>
                <a:lumOff val="80000"/>
              </a:schemeClr>
            </a:solidFill>
            <a:ln w="38100">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noFill/>
                <a:latin typeface="BIZ UDPGothic" panose="020B0400000000000000" pitchFamily="34" charset="-128"/>
                <a:ea typeface="BIZ UDPGothic" panose="020B0400000000000000" pitchFamily="34" charset="-128"/>
              </a:endParaRPr>
            </a:p>
          </p:txBody>
        </p:sp>
        <p:sp>
          <p:nvSpPr>
            <p:cNvPr id="18" name="正方形/長方形 17"/>
            <p:cNvSpPr/>
            <p:nvPr/>
          </p:nvSpPr>
          <p:spPr>
            <a:xfrm>
              <a:off x="3641050" y="5036265"/>
              <a:ext cx="2133137" cy="697626"/>
            </a:xfrm>
            <a:prstGeom prst="rect">
              <a:avLst/>
            </a:prstGeom>
          </p:spPr>
          <p:txBody>
            <a:bodyPr wrap="square">
              <a:spAutoFit/>
            </a:bodyPr>
            <a:lstStyle/>
            <a:p>
              <a:pPr lvl="0" algn="ctr"/>
              <a:r>
                <a:rPr lang="ja-JP" altLang="en-US" sz="1400">
                  <a:latin typeface="BIZ UDPGothic" panose="020B0400000000000000" pitchFamily="34" charset="-128"/>
                  <a:ea typeface="BIZ UDPGothic" panose="020B0400000000000000" pitchFamily="34" charset="-128"/>
                </a:rPr>
                <a:t>誰でも無料で</a:t>
              </a:r>
              <a:endParaRPr lang="en-US" altLang="ja-JP" sz="1400">
                <a:latin typeface="BIZ UDPGothic" panose="020B0400000000000000" pitchFamily="34" charset="-128"/>
                <a:ea typeface="BIZ UDPGothic" panose="020B0400000000000000" pitchFamily="34" charset="-128"/>
              </a:endParaRPr>
            </a:p>
            <a:p>
              <a:pPr lvl="0" algn="ctr"/>
              <a:r>
                <a:rPr lang="ja-JP" altLang="en-US" sz="1400">
                  <a:latin typeface="BIZ UDPGothic" panose="020B0400000000000000" pitchFamily="34" charset="-128"/>
                  <a:ea typeface="BIZ UDPGothic" panose="020B0400000000000000" pitchFamily="34" charset="-128"/>
                </a:rPr>
                <a:t>アカウント作成可能</a:t>
              </a:r>
            </a:p>
          </p:txBody>
        </p:sp>
      </p:grpSp>
      <p:sp>
        <p:nvSpPr>
          <p:cNvPr id="8" name="テキスト ボックス 7">
            <a:extLst>
              <a:ext uri="{FF2B5EF4-FFF2-40B4-BE49-F238E27FC236}">
                <a16:creationId xmlns:a16="http://schemas.microsoft.com/office/drawing/2014/main" id="{2DAEB5F3-30BB-E02E-732C-80CF0AF1598A}"/>
              </a:ext>
            </a:extLst>
          </p:cNvPr>
          <p:cNvSpPr txBox="1"/>
          <p:nvPr/>
        </p:nvSpPr>
        <p:spPr>
          <a:xfrm>
            <a:off x="0" y="4774168"/>
            <a:ext cx="9144000" cy="369332"/>
          </a:xfrm>
          <a:prstGeom prst="rect">
            <a:avLst/>
          </a:prstGeom>
          <a:solidFill>
            <a:srgbClr val="EAEAEA"/>
          </a:solidFill>
        </p:spPr>
        <p:txBody>
          <a:bodyPr wrap="square" rtlCol="0">
            <a:spAutoFit/>
          </a:bodyPr>
          <a:lstStyle/>
          <a:p>
            <a:r>
              <a:rPr lang="ja-JP" altLang="en-US" sz="900">
                <a:latin typeface="BIZ UDPGothic" panose="020B0400000000000000" pitchFamily="34" charset="-128"/>
                <a:ea typeface="BIZ UDPGothic" panose="020B0400000000000000" pitchFamily="34" charset="-128"/>
              </a:rPr>
              <a:t>吉田幸苗</a:t>
            </a:r>
            <a:r>
              <a:rPr lang="en-US" altLang="ja-JP" sz="900">
                <a:latin typeface="BIZ UDPGothic" panose="020B0400000000000000" pitchFamily="34" charset="-128"/>
                <a:ea typeface="BIZ UDPGothic" panose="020B0400000000000000" pitchFamily="34" charset="-128"/>
              </a:rPr>
              <a:t>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2021, 2, 10</a:t>
            </a:r>
            <a:r>
              <a:rPr lang="ja-JP" altLang="en-US" sz="900">
                <a:latin typeface="BIZ UDPGothic" panose="020B0400000000000000" pitchFamily="34" charset="-128"/>
                <a:ea typeface="BIZ UDPGothic" panose="020B0400000000000000" pitchFamily="34" charset="-128"/>
              </a:rPr>
              <a:t>）「研究データ管理サービスの設計と実践</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3</a:t>
            </a:r>
            <a:r>
              <a:rPr lang="ja-JP" altLang="en-US" sz="900">
                <a:latin typeface="BIZ UDPGothic" panose="020B0400000000000000" pitchFamily="34" charset="-128"/>
                <a:ea typeface="BIZ UDPGothic" panose="020B0400000000000000" pitchFamily="34" charset="-128"/>
              </a:rPr>
              <a:t>章</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2</a:t>
            </a:r>
            <a:r>
              <a:rPr lang="ja-JP" altLang="en-US" sz="900">
                <a:latin typeface="BIZ UDPGothic" panose="020B0400000000000000" pitchFamily="34" charset="-128"/>
                <a:ea typeface="BIZ UDPGothic" panose="020B0400000000000000" pitchFamily="34" charset="-128"/>
              </a:rPr>
              <a:t>版」</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教材「研究データ管理サービスの設計と実践」</a:t>
            </a:r>
            <a:r>
              <a:rPr lang="en-US" altLang="ja-JP" sz="900">
                <a:latin typeface="BIZ UDPGothic" panose="020B0400000000000000" pitchFamily="34" charset="-128"/>
                <a:ea typeface="BIZ UDPGothic" panose="020B0400000000000000" pitchFamily="34" charset="-128"/>
              </a:rPr>
              <a:t>』p.30. </a:t>
            </a:r>
            <a:r>
              <a:rPr lang="en-US" altLang="ja-JP" sz="900">
                <a:latin typeface="BIZ UDPGothic" panose="020B0400000000000000" pitchFamily="34" charset="-128"/>
                <a:ea typeface="BIZ UDPGothic" panose="020B0400000000000000" pitchFamily="34" charset="-128"/>
                <a:hlinkClick r:id="rId7"/>
              </a:rPr>
              <a:t>https://jpcoar.repo.nii.ac.jp/records/607</a:t>
            </a:r>
            <a:r>
              <a:rPr lang="en-US" altLang="ja-JP" sz="900">
                <a:latin typeface="BIZ UDPGothic" panose="020B0400000000000000" pitchFamily="34" charset="-128"/>
                <a:ea typeface="BIZ UDPGothic" panose="020B0400000000000000" pitchFamily="34" charset="-128"/>
              </a:rPr>
              <a:t>.</a:t>
            </a:r>
            <a:endParaRPr lang="ja-JP" altLang="en-US" sz="9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97155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3BF6BB7-D1C7-0842-B14D-B5B4A502F78C}"/>
              </a:ext>
            </a:extLst>
          </p:cNvPr>
          <p:cNvSpPr/>
          <p:nvPr/>
        </p:nvSpPr>
        <p:spPr>
          <a:xfrm>
            <a:off x="0" y="4234621"/>
            <a:ext cx="1436915" cy="9088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57175" algn="l" rtl="0" fontAlgn="base">
              <a:spcBef>
                <a:spcPct val="0"/>
              </a:spcBef>
              <a:spcAft>
                <a:spcPct val="0"/>
              </a:spcAft>
              <a:defRPr kumimoji="1" kern="1200">
                <a:solidFill>
                  <a:schemeClr val="lt1"/>
                </a:solidFill>
                <a:latin typeface="+mn-lt"/>
                <a:ea typeface="+mn-ea"/>
                <a:cs typeface="+mn-cs"/>
              </a:defRPr>
            </a:lvl2pPr>
            <a:lvl3pPr marL="514350" algn="l" rtl="0" fontAlgn="base">
              <a:spcBef>
                <a:spcPct val="0"/>
              </a:spcBef>
              <a:spcAft>
                <a:spcPct val="0"/>
              </a:spcAft>
              <a:defRPr kumimoji="1" kern="1200">
                <a:solidFill>
                  <a:schemeClr val="lt1"/>
                </a:solidFill>
                <a:latin typeface="+mn-lt"/>
                <a:ea typeface="+mn-ea"/>
                <a:cs typeface="+mn-cs"/>
              </a:defRPr>
            </a:lvl3pPr>
            <a:lvl4pPr marL="771525" algn="l" rtl="0" fontAlgn="base">
              <a:spcBef>
                <a:spcPct val="0"/>
              </a:spcBef>
              <a:spcAft>
                <a:spcPct val="0"/>
              </a:spcAft>
              <a:defRPr kumimoji="1" kern="1200">
                <a:solidFill>
                  <a:schemeClr val="lt1"/>
                </a:solidFill>
                <a:latin typeface="+mn-lt"/>
                <a:ea typeface="+mn-ea"/>
                <a:cs typeface="+mn-cs"/>
              </a:defRPr>
            </a:lvl4pPr>
            <a:lvl5pPr marL="1028700" algn="l" rtl="0" fontAlgn="base">
              <a:spcBef>
                <a:spcPct val="0"/>
              </a:spcBef>
              <a:spcAft>
                <a:spcPct val="0"/>
              </a:spcAft>
              <a:defRPr kumimoji="1" kern="1200">
                <a:solidFill>
                  <a:schemeClr val="lt1"/>
                </a:solidFill>
                <a:latin typeface="+mn-lt"/>
                <a:ea typeface="+mn-ea"/>
                <a:cs typeface="+mn-cs"/>
              </a:defRPr>
            </a:lvl5pPr>
            <a:lvl6pPr marL="1285875" algn="l" defTabSz="514350" rtl="0" eaLnBrk="1" latinLnBrk="0" hangingPunct="1">
              <a:defRPr kumimoji="1" kern="1200">
                <a:solidFill>
                  <a:schemeClr val="lt1"/>
                </a:solidFill>
                <a:latin typeface="+mn-lt"/>
                <a:ea typeface="+mn-ea"/>
                <a:cs typeface="+mn-cs"/>
              </a:defRPr>
            </a:lvl6pPr>
            <a:lvl7pPr marL="1543050" algn="l" defTabSz="514350" rtl="0" eaLnBrk="1" latinLnBrk="0" hangingPunct="1">
              <a:defRPr kumimoji="1" kern="1200">
                <a:solidFill>
                  <a:schemeClr val="lt1"/>
                </a:solidFill>
                <a:latin typeface="+mn-lt"/>
                <a:ea typeface="+mn-ea"/>
                <a:cs typeface="+mn-cs"/>
              </a:defRPr>
            </a:lvl7pPr>
            <a:lvl8pPr marL="1800225" algn="l" defTabSz="514350" rtl="0" eaLnBrk="1" latinLnBrk="0" hangingPunct="1">
              <a:defRPr kumimoji="1" kern="1200">
                <a:solidFill>
                  <a:schemeClr val="lt1"/>
                </a:solidFill>
                <a:latin typeface="+mn-lt"/>
                <a:ea typeface="+mn-ea"/>
                <a:cs typeface="+mn-cs"/>
              </a:defRPr>
            </a:lvl8pPr>
            <a:lvl9pPr marL="2057400" algn="l" defTabSz="514350" rtl="0" eaLnBrk="1" latinLnBrk="0" hangingPunct="1">
              <a:defRPr kumimoji="1" kern="1200">
                <a:solidFill>
                  <a:schemeClr val="lt1"/>
                </a:solidFill>
                <a:latin typeface="+mn-lt"/>
                <a:ea typeface="+mn-ea"/>
                <a:cs typeface="+mn-cs"/>
              </a:defRPr>
            </a:lvl9pPr>
          </a:lstStyle>
          <a:p>
            <a:pPr algn="ctr"/>
            <a:endParaRPr kumimoji="1" lang="ja-JP" altLang="en-US">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p:txBody>
          <a:bodyPr>
            <a:normAutofit/>
          </a:bodyPr>
          <a:lstStyle/>
          <a:p>
            <a:r>
              <a:rPr lang="ja-JP" altLang="en-US"/>
              <a:t>他者の</a:t>
            </a:r>
            <a:r>
              <a:rPr lang="en-US" altLang="ja-JP"/>
              <a:t>DMP</a:t>
            </a:r>
            <a:r>
              <a:rPr lang="ja-JP" altLang="en-US"/>
              <a:t>を事例として参照する</a:t>
            </a:r>
          </a:p>
        </p:txBody>
      </p:sp>
      <p:sp>
        <p:nvSpPr>
          <p:cNvPr id="3" name="コンテンツ プレースホルダー 2"/>
          <p:cNvSpPr>
            <a:spLocks noGrp="1"/>
          </p:cNvSpPr>
          <p:nvPr>
            <p:ph idx="1"/>
          </p:nvPr>
        </p:nvSpPr>
        <p:spPr>
          <a:xfrm>
            <a:off x="457200" y="969671"/>
            <a:ext cx="8229600" cy="3394075"/>
          </a:xfrm>
        </p:spPr>
        <p:txBody>
          <a:bodyPr>
            <a:normAutofit/>
          </a:bodyPr>
          <a:lstStyle/>
          <a:p>
            <a:pPr>
              <a:buFont typeface="Wingdings" panose="05000000000000000000" pitchFamily="2" charset="2"/>
              <a:buChar char="u"/>
            </a:pPr>
            <a:r>
              <a:rPr lang="en-US" altLang="ja-JP" sz="1400" b="1"/>
              <a:t>DMP</a:t>
            </a:r>
            <a:r>
              <a:rPr lang="ja-JP" altLang="en-US" sz="1400" b="1"/>
              <a:t>作成補助ツールや</a:t>
            </a:r>
            <a:r>
              <a:rPr lang="en-US" altLang="ja-JP" sz="1400" b="1"/>
              <a:t>DMP</a:t>
            </a:r>
            <a:r>
              <a:rPr lang="ja-JP" altLang="en-US" sz="1400" b="1"/>
              <a:t>公開サイトで、他者が作成・提出した</a:t>
            </a:r>
            <a:r>
              <a:rPr lang="en-US" altLang="ja-JP" sz="1400" b="1"/>
              <a:t>DMP</a:t>
            </a:r>
            <a:r>
              <a:rPr lang="ja-JP" altLang="en-US" sz="1400" b="1"/>
              <a:t>を閲覧できる場合がある　</a:t>
            </a:r>
            <a:r>
              <a:rPr lang="ja-JP" altLang="en-US" sz="1200"/>
              <a:t>自身の</a:t>
            </a:r>
            <a:r>
              <a:rPr lang="en-US" altLang="ja-JP" sz="1200"/>
              <a:t>DMP</a:t>
            </a:r>
            <a:r>
              <a:rPr lang="ja-JP" altLang="en-US" sz="1200"/>
              <a:t>作成に活用可能（同分野の</a:t>
            </a:r>
            <a:r>
              <a:rPr lang="en-US" altLang="ja-JP" sz="1200"/>
              <a:t>DMP</a:t>
            </a:r>
            <a:r>
              <a:rPr lang="ja-JP" altLang="en-US" sz="1200"/>
              <a:t>、申請先機関が同じ</a:t>
            </a:r>
            <a:r>
              <a:rPr lang="en-US" altLang="ja-JP" sz="1200"/>
              <a:t>DMP</a:t>
            </a:r>
            <a:r>
              <a:rPr lang="ja-JP" altLang="en-US" sz="1200"/>
              <a:t>など）</a:t>
            </a:r>
            <a:endParaRPr lang="en-US" altLang="ja-JP" sz="1200"/>
          </a:p>
        </p:txBody>
      </p:sp>
      <p:sp>
        <p:nvSpPr>
          <p:cNvPr id="6" name="スライド番号プレースホルダー 5"/>
          <p:cNvSpPr>
            <a:spLocks noGrp="1"/>
          </p:cNvSpPr>
          <p:nvPr>
            <p:ph type="sldNum" sz="quarter" idx="12"/>
          </p:nvPr>
        </p:nvSpPr>
        <p:spPr/>
        <p:txBody>
          <a:bodyPr/>
          <a:lstStyle/>
          <a:p>
            <a:fld id="{2B364103-2B80-49E2-BCE2-D697F365657B}" type="slidenum">
              <a:rPr kumimoji="1" lang="ja-JP" altLang="en-US" smtClean="0"/>
              <a:t>12</a:t>
            </a:fld>
            <a:endParaRPr kumimoji="1" lang="ja-JP" altLang="en-US"/>
          </a:p>
        </p:txBody>
      </p:sp>
      <p:sp>
        <p:nvSpPr>
          <p:cNvPr id="4" name="テキスト ボックス 3">
            <a:extLst>
              <a:ext uri="{FF2B5EF4-FFF2-40B4-BE49-F238E27FC236}">
                <a16:creationId xmlns:a16="http://schemas.microsoft.com/office/drawing/2014/main" id="{E231323A-F814-8E0A-079D-259E56C22632}"/>
              </a:ext>
            </a:extLst>
          </p:cNvPr>
          <p:cNvSpPr txBox="1"/>
          <p:nvPr/>
        </p:nvSpPr>
        <p:spPr>
          <a:xfrm>
            <a:off x="0" y="4805688"/>
            <a:ext cx="9143999" cy="369332"/>
          </a:xfrm>
          <a:prstGeom prst="rect">
            <a:avLst/>
          </a:prstGeom>
          <a:solidFill>
            <a:srgbClr val="EAEAEA"/>
          </a:solidFill>
        </p:spPr>
        <p:txBody>
          <a:bodyPr wrap="square" rtlCol="0">
            <a:spAutoFit/>
          </a:bodyPr>
          <a:lstStyle/>
          <a:p>
            <a:r>
              <a:rPr lang="ja-JP" altLang="en-US" sz="900">
                <a:latin typeface="BIZ UDPGothic" panose="020B0400000000000000" pitchFamily="34" charset="-128"/>
                <a:ea typeface="BIZ UDPGothic" panose="020B0400000000000000" pitchFamily="34" charset="-128"/>
              </a:rPr>
              <a:t>西薗由依</a:t>
            </a:r>
            <a:r>
              <a:rPr lang="en-US" altLang="ja-JP" sz="900">
                <a:latin typeface="BIZ UDPGothic" panose="020B0400000000000000" pitchFamily="34" charset="-128"/>
                <a:ea typeface="BIZ UDPGothic" panose="020B0400000000000000" pitchFamily="34" charset="-128"/>
              </a:rPr>
              <a:t> 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2020, 10, 29</a:t>
            </a:r>
            <a:r>
              <a:rPr lang="ja-JP" altLang="en-US" sz="900">
                <a:latin typeface="BIZ UDPGothic" panose="020B0400000000000000" pitchFamily="34" charset="-128"/>
                <a:ea typeface="BIZ UDPGothic" panose="020B0400000000000000" pitchFamily="34" charset="-128"/>
              </a:rPr>
              <a:t>）「研究者のための研究データマネジメント</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研究前</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申請書類（</a:t>
            </a:r>
            <a:r>
              <a:rPr lang="en-US" altLang="ja-JP" sz="900">
                <a:latin typeface="BIZ UDPGothic" panose="020B0400000000000000" pitchFamily="34" charset="-128"/>
                <a:ea typeface="BIZ UDPGothic" panose="020B0400000000000000" pitchFamily="34" charset="-128"/>
              </a:rPr>
              <a:t>DMP</a:t>
            </a:r>
            <a:r>
              <a:rPr lang="ja-JP" altLang="en-US" sz="900">
                <a:latin typeface="BIZ UDPGothic" panose="020B0400000000000000" pitchFamily="34" charset="-128"/>
                <a:ea typeface="BIZ UDPGothic" panose="020B0400000000000000" pitchFamily="34" charset="-128"/>
              </a:rPr>
              <a:t>）の作成」</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教材「研究者のための研究データマネジメント」</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3"/>
              </a:rPr>
              <a:t>https://jpcoar.repo.nii.ac.jp/records/294</a:t>
            </a:r>
            <a:endParaRPr lang="ja-JP" altLang="en-US" sz="900">
              <a:latin typeface="BIZ UDPGothic" panose="020B0400000000000000" pitchFamily="34" charset="-128"/>
              <a:ea typeface="BIZ UDPGothic" panose="020B0400000000000000" pitchFamily="34" charset="-128"/>
            </a:endParaRPr>
          </a:p>
        </p:txBody>
      </p:sp>
      <p:pic>
        <p:nvPicPr>
          <p:cNvPr id="11" name="図 10">
            <a:extLst>
              <a:ext uri="{FF2B5EF4-FFF2-40B4-BE49-F238E27FC236}">
                <a16:creationId xmlns:a16="http://schemas.microsoft.com/office/drawing/2014/main" id="{3F4721F8-9B7D-B4CC-D868-CA66F5BFCE2D}"/>
              </a:ext>
            </a:extLst>
          </p:cNvPr>
          <p:cNvPicPr>
            <a:picLocks noChangeAspect="1"/>
          </p:cNvPicPr>
          <p:nvPr/>
        </p:nvPicPr>
        <p:blipFill rotWithShape="1">
          <a:blip r:embed="rId4"/>
          <a:srcRect b="5816"/>
          <a:stretch/>
        </p:blipFill>
        <p:spPr>
          <a:xfrm>
            <a:off x="4935149" y="2224415"/>
            <a:ext cx="4009165" cy="2359996"/>
          </a:xfrm>
          <a:prstGeom prst="rect">
            <a:avLst/>
          </a:prstGeom>
          <a:ln>
            <a:solidFill>
              <a:schemeClr val="bg1">
                <a:lumMod val="75000"/>
              </a:schemeClr>
            </a:solidFill>
          </a:ln>
        </p:spPr>
      </p:pic>
      <p:sp>
        <p:nvSpPr>
          <p:cNvPr id="17" name="テキスト ボックス 16">
            <a:extLst>
              <a:ext uri="{FF2B5EF4-FFF2-40B4-BE49-F238E27FC236}">
                <a16:creationId xmlns:a16="http://schemas.microsoft.com/office/drawing/2014/main" id="{4576E2CB-D834-F1EC-D8B1-9FBA4AD6C348}"/>
              </a:ext>
            </a:extLst>
          </p:cNvPr>
          <p:cNvSpPr txBox="1"/>
          <p:nvPr/>
        </p:nvSpPr>
        <p:spPr>
          <a:xfrm>
            <a:off x="758722" y="1580923"/>
            <a:ext cx="3839168" cy="461665"/>
          </a:xfrm>
          <a:prstGeom prst="rect">
            <a:avLst/>
          </a:prstGeom>
          <a:noFill/>
        </p:spPr>
        <p:txBody>
          <a:bodyPr wrap="square">
            <a:spAutoFit/>
          </a:bodyPr>
          <a:lstStyle/>
          <a:p>
            <a:pPr marL="171450" indent="-171450">
              <a:buFont typeface="Arial" panose="020B0604020202020204" pitchFamily="34" charset="0"/>
              <a:buChar char="•"/>
            </a:pPr>
            <a:r>
              <a:rPr lang="fr-FR" altLang="ja-JP" sz="1200" err="1">
                <a:latin typeface="BIZ UDPGothic" panose="020B0400000000000000" pitchFamily="34" charset="-128"/>
                <a:ea typeface="BIZ UDPGothic" panose="020B0400000000000000" pitchFamily="34" charset="-128"/>
              </a:rPr>
              <a:t>DMPonline</a:t>
            </a:r>
            <a:r>
              <a:rPr lang="fr-FR" altLang="ja-JP" sz="1200">
                <a:latin typeface="BIZ UDPGothic" panose="020B0400000000000000" pitchFamily="34" charset="-128"/>
                <a:ea typeface="BIZ UDPGothic" panose="020B0400000000000000" pitchFamily="34" charset="-128"/>
              </a:rPr>
              <a:t> - Public </a:t>
            </a:r>
            <a:r>
              <a:rPr lang="fr-FR" altLang="ja-JP" sz="1200" err="1">
                <a:latin typeface="BIZ UDPGothic" panose="020B0400000000000000" pitchFamily="34" charset="-128"/>
                <a:ea typeface="BIZ UDPGothic" panose="020B0400000000000000" pitchFamily="34" charset="-128"/>
              </a:rPr>
              <a:t>DMPs</a:t>
            </a:r>
            <a:endParaRPr lang="fr-FR" altLang="ja-JP" sz="1200">
              <a:latin typeface="BIZ UDPGothic" panose="020B0400000000000000" pitchFamily="34" charset="-128"/>
              <a:ea typeface="BIZ UDPGothic" panose="020B0400000000000000" pitchFamily="34" charset="-128"/>
            </a:endParaRPr>
          </a:p>
          <a:p>
            <a:r>
              <a:rPr lang="ja-JP" altLang="en-US" sz="1200">
                <a:latin typeface="BIZ UDPGothic" panose="020B0400000000000000" pitchFamily="34" charset="-128"/>
                <a:ea typeface="BIZ UDPGothic" panose="020B0400000000000000" pitchFamily="34" charset="-128"/>
              </a:rPr>
              <a:t>　 </a:t>
            </a:r>
            <a:r>
              <a:rPr lang="fr-FR" altLang="ja-JP" sz="1200">
                <a:latin typeface="BIZ UDPGothic" panose="020B0400000000000000" pitchFamily="34" charset="-128"/>
                <a:ea typeface="BIZ UDPGothic" panose="020B0400000000000000" pitchFamily="34" charset="-128"/>
                <a:hlinkClick r:id="rId5"/>
              </a:rPr>
              <a:t>https://dmponline.dcc.ac.uk/public_plans</a:t>
            </a:r>
            <a:endParaRPr lang="fr-FR" altLang="ja-JP" sz="1200">
              <a:latin typeface="BIZ UDPGothic" panose="020B0400000000000000" pitchFamily="34" charset="-128"/>
              <a:ea typeface="BIZ UDPGothic" panose="020B0400000000000000" pitchFamily="34" charset="-128"/>
            </a:endParaRPr>
          </a:p>
        </p:txBody>
      </p:sp>
      <p:sp>
        <p:nvSpPr>
          <p:cNvPr id="19" name="テキスト ボックス 18">
            <a:extLst>
              <a:ext uri="{FF2B5EF4-FFF2-40B4-BE49-F238E27FC236}">
                <a16:creationId xmlns:a16="http://schemas.microsoft.com/office/drawing/2014/main" id="{BAB4EDD4-9E5C-0405-5307-58DE35EDE978}"/>
              </a:ext>
            </a:extLst>
          </p:cNvPr>
          <p:cNvSpPr txBox="1"/>
          <p:nvPr/>
        </p:nvSpPr>
        <p:spPr>
          <a:xfrm>
            <a:off x="4959593" y="1570784"/>
            <a:ext cx="3649504" cy="461665"/>
          </a:xfrm>
          <a:prstGeom prst="rect">
            <a:avLst/>
          </a:prstGeom>
          <a:noFill/>
        </p:spPr>
        <p:txBody>
          <a:bodyPr wrap="square">
            <a:spAutoFit/>
          </a:bodyPr>
          <a:lstStyle/>
          <a:p>
            <a:pPr marL="171450" indent="-171450">
              <a:buFont typeface="Arial" panose="020B0604020202020204" pitchFamily="34" charset="0"/>
              <a:buChar char="•"/>
            </a:pPr>
            <a:r>
              <a:rPr lang="en-US" altLang="ja-JP" sz="1200" err="1">
                <a:latin typeface="BIZ UDPGothic" panose="020B0400000000000000" pitchFamily="34" charset="-128"/>
                <a:ea typeface="BIZ UDPGothic" panose="020B0400000000000000" pitchFamily="34" charset="-128"/>
              </a:rPr>
              <a:t>DMPTool</a:t>
            </a:r>
            <a:r>
              <a:rPr lang="en-US" altLang="ja-JP" sz="1200">
                <a:latin typeface="BIZ UDPGothic" panose="020B0400000000000000" pitchFamily="34" charset="-128"/>
                <a:ea typeface="BIZ UDPGothic" panose="020B0400000000000000" pitchFamily="34" charset="-128"/>
              </a:rPr>
              <a:t> - Public DMPs</a:t>
            </a:r>
          </a:p>
          <a:p>
            <a:r>
              <a:rPr lang="ja-JP" altLang="en-US"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6"/>
              </a:rPr>
              <a:t>https://dmptool.org/public_plans</a:t>
            </a:r>
            <a:endParaRPr lang="en-US" altLang="ja-JP" sz="1200">
              <a:latin typeface="BIZ UDPGothic" panose="020B0400000000000000" pitchFamily="34" charset="-128"/>
              <a:ea typeface="BIZ UDPGothic" panose="020B0400000000000000" pitchFamily="34" charset="-128"/>
            </a:endParaRPr>
          </a:p>
        </p:txBody>
      </p:sp>
      <p:pic>
        <p:nvPicPr>
          <p:cNvPr id="21" name="図 20">
            <a:extLst>
              <a:ext uri="{FF2B5EF4-FFF2-40B4-BE49-F238E27FC236}">
                <a16:creationId xmlns:a16="http://schemas.microsoft.com/office/drawing/2014/main" id="{14621BBD-8948-BA96-C715-BD6805FE1EF8}"/>
              </a:ext>
            </a:extLst>
          </p:cNvPr>
          <p:cNvPicPr>
            <a:picLocks noChangeAspect="1"/>
          </p:cNvPicPr>
          <p:nvPr/>
        </p:nvPicPr>
        <p:blipFill rotWithShape="1">
          <a:blip r:embed="rId7"/>
          <a:srcRect t="1" b="5527"/>
          <a:stretch/>
        </p:blipFill>
        <p:spPr>
          <a:xfrm>
            <a:off x="758722" y="2217490"/>
            <a:ext cx="4009165" cy="2367227"/>
          </a:xfrm>
          <a:prstGeom prst="rect">
            <a:avLst/>
          </a:prstGeom>
          <a:ln>
            <a:solidFill>
              <a:schemeClr val="bg1">
                <a:lumMod val="75000"/>
              </a:schemeClr>
            </a:solidFill>
          </a:ln>
        </p:spPr>
      </p:pic>
    </p:spTree>
    <p:extLst>
      <p:ext uri="{BB962C8B-B14F-4D97-AF65-F5344CB8AC3E}">
        <p14:creationId xmlns:p14="http://schemas.microsoft.com/office/powerpoint/2010/main" val="2670225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2851FC-3C91-B09E-15BA-E7775A6B556E}"/>
              </a:ext>
            </a:extLst>
          </p:cNvPr>
          <p:cNvSpPr>
            <a:spLocks noGrp="1"/>
          </p:cNvSpPr>
          <p:nvPr>
            <p:ph type="title"/>
          </p:nvPr>
        </p:nvSpPr>
        <p:spPr/>
        <p:txBody>
          <a:bodyPr/>
          <a:lstStyle/>
          <a:p>
            <a:r>
              <a:rPr lang="ja-JP" altLang="en-US"/>
              <a:t>参照資料</a:t>
            </a:r>
            <a:endParaRPr kumimoji="1" lang="ja-JP" altLang="en-US"/>
          </a:p>
        </p:txBody>
      </p:sp>
      <p:sp>
        <p:nvSpPr>
          <p:cNvPr id="3" name="コンテンツ プレースホルダー 2">
            <a:extLst>
              <a:ext uri="{FF2B5EF4-FFF2-40B4-BE49-F238E27FC236}">
                <a16:creationId xmlns:a16="http://schemas.microsoft.com/office/drawing/2014/main" id="{220A6C08-3BCA-ADE6-0A26-801D4AE90EA8}"/>
              </a:ext>
            </a:extLst>
          </p:cNvPr>
          <p:cNvSpPr>
            <a:spLocks noGrp="1"/>
          </p:cNvSpPr>
          <p:nvPr>
            <p:ph idx="1"/>
          </p:nvPr>
        </p:nvSpPr>
        <p:spPr/>
        <p:txBody>
          <a:bodyPr numCol="1">
            <a:normAutofit fontScale="70000" lnSpcReduction="20000"/>
          </a:bodyPr>
          <a:lstStyle/>
          <a:p>
            <a:pPr>
              <a:lnSpc>
                <a:spcPct val="120000"/>
              </a:lnSpc>
              <a:buSzPct val="100000"/>
            </a:pPr>
            <a:r>
              <a:rPr lang="ja-JP" altLang="en-US" sz="1200" dirty="0">
                <a:latin typeface="BIZ UDPGothic" panose="020B0400000000000000" pitchFamily="34" charset="-128"/>
                <a:ea typeface="BIZ UDPGothic" panose="020B0400000000000000" pitchFamily="34" charset="-128"/>
              </a:rPr>
              <a:t>科学技術振興機構（</a:t>
            </a:r>
            <a:r>
              <a:rPr lang="en-US" altLang="ja-JP" sz="1200" dirty="0">
                <a:latin typeface="BIZ UDPGothic" panose="020B0400000000000000" pitchFamily="34" charset="-128"/>
                <a:ea typeface="BIZ UDPGothic" panose="020B0400000000000000" pitchFamily="34" charset="-128"/>
              </a:rPr>
              <a:t>2022, 4, 1</a:t>
            </a:r>
            <a:r>
              <a:rPr lang="ja-JP" altLang="en-US" sz="1200" dirty="0">
                <a:latin typeface="BIZ UDPGothic" panose="020B0400000000000000" pitchFamily="34" charset="-128"/>
                <a:ea typeface="BIZ UDPGothic" panose="020B0400000000000000" pitchFamily="34" charset="-128"/>
              </a:rPr>
              <a:t>）「オープンサイエンス促進に向けた研究成果の取扱いに関する </a:t>
            </a:r>
            <a:r>
              <a:rPr lang="en-US" altLang="ja-JP" sz="1200" dirty="0">
                <a:latin typeface="BIZ UDPGothic" panose="020B0400000000000000" pitchFamily="34" charset="-128"/>
                <a:ea typeface="BIZ UDPGothic" panose="020B0400000000000000" pitchFamily="34" charset="-128"/>
              </a:rPr>
              <a:t>JST </a:t>
            </a:r>
            <a:r>
              <a:rPr lang="ja-JP" altLang="en-US" sz="1200" dirty="0">
                <a:latin typeface="BIZ UDPGothic" panose="020B0400000000000000" pitchFamily="34" charset="-128"/>
                <a:ea typeface="BIZ UDPGothic" panose="020B0400000000000000" pitchFamily="34" charset="-128"/>
              </a:rPr>
              <a:t>の基本方針」</a:t>
            </a:r>
            <a:r>
              <a:rPr lang="en-US" altLang="ja-JP" sz="1200" dirty="0">
                <a:latin typeface="BIZ UDPGothic" panose="020B0400000000000000" pitchFamily="34" charset="-128"/>
                <a:ea typeface="BIZ UDPGothic" panose="020B0400000000000000" pitchFamily="34" charset="-128"/>
                <a:hlinkClick r:id="rId3"/>
              </a:rPr>
              <a:t>https://www.jst.go.jp/pr/intro/openscience/policy_openscience_r4.pdf</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2023, 8, 1</a:t>
            </a:r>
            <a:r>
              <a:rPr lang="ja-JP" altLang="en-US" sz="1200" dirty="0">
                <a:latin typeface="BIZ UDPGothic" panose="020B0400000000000000" pitchFamily="34" charset="-128"/>
                <a:ea typeface="BIZ UDPGothic" panose="020B0400000000000000" pitchFamily="34" charset="-128"/>
              </a:rPr>
              <a:t>）「オープンサイエンス促進に向けた研究成果の取扱いに関する </a:t>
            </a:r>
            <a:r>
              <a:rPr lang="en-US" altLang="ja-JP" sz="1200" dirty="0">
                <a:latin typeface="BIZ UDPGothic" panose="020B0400000000000000" pitchFamily="34" charset="-128"/>
                <a:ea typeface="BIZ UDPGothic" panose="020B0400000000000000" pitchFamily="34" charset="-128"/>
              </a:rPr>
              <a:t>JST </a:t>
            </a:r>
            <a:r>
              <a:rPr lang="ja-JP" altLang="en-US" sz="1200" dirty="0">
                <a:latin typeface="BIZ UDPGothic" panose="020B0400000000000000" pitchFamily="34" charset="-128"/>
                <a:ea typeface="BIZ UDPGothic" panose="020B0400000000000000" pitchFamily="34" charset="-128"/>
              </a:rPr>
              <a:t>の基本方針ガイドライン」</a:t>
            </a:r>
            <a:r>
              <a:rPr lang="en-US" altLang="ja-JP" sz="1200" dirty="0">
                <a:latin typeface="BIZ UDPGothic" panose="020B0400000000000000" pitchFamily="34" charset="-128"/>
                <a:ea typeface="BIZ UDPGothic" panose="020B0400000000000000" pitchFamily="34" charset="-128"/>
                <a:hlinkClick r:id="rId4"/>
              </a:rPr>
              <a:t>https://www.jst.go.jp/pr/intro/openscience/guideline_openscience_r4.pdf</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ja-JP" altLang="en-US" sz="1200" dirty="0">
                <a:solidFill>
                  <a:srgbClr val="212529"/>
                </a:solidFill>
                <a:effectLst/>
                <a:latin typeface="BIZ UDPGothic" panose="020B0400000000000000" pitchFamily="34" charset="-128"/>
                <a:ea typeface="BIZ UDPGothic" panose="020B0400000000000000" pitchFamily="34" charset="-128"/>
              </a:rPr>
              <a:t>新エネルギー・産業技術総合開発機構（</a:t>
            </a:r>
            <a:r>
              <a:rPr lang="en-US" altLang="ja-JP" sz="1200" dirty="0">
                <a:solidFill>
                  <a:srgbClr val="212529"/>
                </a:solidFill>
                <a:effectLst/>
                <a:latin typeface="BIZ UDPGothic" panose="020B0400000000000000" pitchFamily="34" charset="-128"/>
                <a:ea typeface="BIZ UDPGothic" panose="020B0400000000000000" pitchFamily="34" charset="-128"/>
              </a:rPr>
              <a:t>n.d.</a:t>
            </a:r>
            <a:r>
              <a:rPr lang="ja-JP" altLang="en-US" sz="1200" dirty="0">
                <a:solidFill>
                  <a:srgbClr val="212529"/>
                </a:solidFill>
                <a:effectLst/>
                <a:latin typeface="BIZ UDPGothic" panose="020B0400000000000000" pitchFamily="34" charset="-128"/>
                <a:ea typeface="BIZ UDPGothic" panose="020B0400000000000000" pitchFamily="34" charset="-128"/>
              </a:rPr>
              <a:t>）「</a:t>
            </a:r>
            <a:r>
              <a:rPr lang="en-US" altLang="ja-JP" sz="1200" dirty="0">
                <a:solidFill>
                  <a:srgbClr val="212529"/>
                </a:solidFill>
                <a:effectLst/>
                <a:latin typeface="BIZ UDPGothic" panose="020B0400000000000000" pitchFamily="34" charset="-128"/>
                <a:ea typeface="BIZ UDPGothic" panose="020B0400000000000000" pitchFamily="34" charset="-128"/>
              </a:rPr>
              <a:t>NEDO</a:t>
            </a:r>
            <a:r>
              <a:rPr lang="ja-JP" altLang="en-US" sz="1200" dirty="0">
                <a:solidFill>
                  <a:srgbClr val="212529"/>
                </a:solidFill>
                <a:effectLst/>
                <a:latin typeface="BIZ UDPGothic" panose="020B0400000000000000" pitchFamily="34" charset="-128"/>
                <a:ea typeface="BIZ UDPGothic" panose="020B0400000000000000" pitchFamily="34" charset="-128"/>
              </a:rPr>
              <a:t>プロジェクトにおけるデータマネジメントに</a:t>
            </a:r>
            <a:r>
              <a:rPr lang="ja-JP" altLang="en-US" sz="1200" dirty="0">
                <a:solidFill>
                  <a:srgbClr val="212529"/>
                </a:solidFill>
                <a:latin typeface="BIZ UDPGothic" panose="020B0400000000000000" pitchFamily="34" charset="-128"/>
                <a:ea typeface="BIZ UDPGothic" panose="020B0400000000000000" pitchFamily="34" charset="-128"/>
              </a:rPr>
              <a:t>ついて」</a:t>
            </a:r>
            <a:r>
              <a:rPr lang="en-US" altLang="ja-JP" sz="1200" dirty="0">
                <a:latin typeface="BIZ UDPGothic" panose="020B0400000000000000" pitchFamily="34" charset="-128"/>
                <a:ea typeface="BIZ UDPGothic" panose="020B0400000000000000" pitchFamily="34" charset="-128"/>
                <a:hlinkClick r:id="rId5"/>
              </a:rPr>
              <a:t>https://www.nedo.go.jp/jyouhoukoukai/other_CA_00003.html</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en-US" altLang="ja-JP" sz="1200" dirty="0">
                <a:latin typeface="BIZ UDPGothic" panose="020B0400000000000000" pitchFamily="34" charset="-128"/>
                <a:ea typeface="BIZ UDPGothic" panose="020B0400000000000000" pitchFamily="34" charset="-128"/>
              </a:rPr>
              <a:t>––––––</a:t>
            </a:r>
            <a:r>
              <a:rPr lang="ja-JP" altLang="en-US" sz="1200" dirty="0">
                <a:solidFill>
                  <a:srgbClr val="212529"/>
                </a:solidFill>
                <a:latin typeface="BIZ UDPGothic" panose="020B0400000000000000" pitchFamily="34" charset="-128"/>
                <a:ea typeface="BIZ UDPGothic" panose="020B0400000000000000" pitchFamily="34" charset="-128"/>
              </a:rPr>
              <a:t>（</a:t>
            </a:r>
            <a:r>
              <a:rPr lang="en-US" altLang="ja-JP" sz="1200" dirty="0">
                <a:solidFill>
                  <a:srgbClr val="212529"/>
                </a:solidFill>
                <a:latin typeface="BIZ UDPGothic" panose="020B0400000000000000" pitchFamily="34" charset="-128"/>
                <a:ea typeface="BIZ UDPGothic" panose="020B0400000000000000" pitchFamily="34" charset="-128"/>
              </a:rPr>
              <a:t>2018, 3, 27</a:t>
            </a:r>
            <a:r>
              <a:rPr lang="ja-JP" altLang="en-US" sz="1200" dirty="0">
                <a:solidFill>
                  <a:srgbClr val="212529"/>
                </a:solidFill>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NEDO</a:t>
            </a:r>
            <a:r>
              <a:rPr lang="ja-JP" altLang="en-US" sz="1200" dirty="0">
                <a:latin typeface="BIZ UDPGothic" panose="020B0400000000000000" pitchFamily="34" charset="-128"/>
                <a:ea typeface="BIZ UDPGothic" panose="020B0400000000000000" pitchFamily="34" charset="-128"/>
              </a:rPr>
              <a:t>プロジェクトにおけるデータマネジメントに係る基本方針」</a:t>
            </a:r>
            <a:r>
              <a:rPr lang="en-US" altLang="ja-JP" sz="1200" dirty="0">
                <a:latin typeface="BIZ UDPGothic" panose="020B0400000000000000" pitchFamily="34" charset="-128"/>
                <a:ea typeface="BIZ UDPGothic" panose="020B0400000000000000" pitchFamily="34" charset="-128"/>
                <a:hlinkClick r:id="rId6"/>
              </a:rPr>
              <a:t>https://www.nedo.go.jp/content/100951445.pdf</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ja-JP" altLang="en-US" sz="1200" dirty="0">
                <a:latin typeface="BIZ UDPGothic" panose="020B0400000000000000" pitchFamily="34" charset="-128"/>
                <a:ea typeface="BIZ UDPGothic" panose="020B0400000000000000" pitchFamily="34" charset="-128"/>
              </a:rPr>
              <a:t>内閣府研究データ基盤整備と国際展開ワーキング・グループ（</a:t>
            </a:r>
            <a:r>
              <a:rPr lang="en-US" altLang="ja-JP" sz="1200" dirty="0">
                <a:latin typeface="BIZ UDPGothic" panose="020B0400000000000000" pitchFamily="34" charset="-128"/>
                <a:ea typeface="BIZ UDPGothic" panose="020B0400000000000000" pitchFamily="34" charset="-128"/>
              </a:rPr>
              <a:t>2019, 10</a:t>
            </a:r>
            <a:r>
              <a:rPr lang="ja-JP" altLang="en-US" sz="1200" dirty="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研究データ基盤整備と国際展開に関する戦略</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rPr>
              <a:t>pp.20-21. </a:t>
            </a:r>
            <a:r>
              <a:rPr lang="en-US" altLang="ja-JP" sz="1200" dirty="0">
                <a:latin typeface="BIZ UDPGothic" panose="020B0400000000000000" pitchFamily="34" charset="-128"/>
                <a:ea typeface="BIZ UDPGothic" panose="020B0400000000000000" pitchFamily="34" charset="-128"/>
                <a:hlinkClick r:id="rId7"/>
              </a:rPr>
              <a:t>https://www8.cao.go.jp/cstp/tyousakai/kokusaiopen/houkokusho.pdf</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ja-JP" altLang="en-US" sz="1200" dirty="0">
                <a:latin typeface="BIZ UDPGothic" panose="020B0400000000000000" pitchFamily="34" charset="-128"/>
                <a:ea typeface="BIZ UDPGothic" panose="020B0400000000000000" pitchFamily="34" charset="-128"/>
              </a:rPr>
              <a:t>西薗由依</a:t>
            </a:r>
            <a:r>
              <a:rPr lang="en-US" altLang="ja-JP" sz="1200" dirty="0">
                <a:latin typeface="BIZ UDPGothic" panose="020B0400000000000000" pitchFamily="34" charset="-128"/>
                <a:ea typeface="BIZ UDPGothic" panose="020B0400000000000000" pitchFamily="34" charset="-128"/>
              </a:rPr>
              <a:t> et al.</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2020, 10, 29</a:t>
            </a:r>
            <a:r>
              <a:rPr lang="ja-JP" altLang="en-US" sz="1200" dirty="0">
                <a:latin typeface="BIZ UDPGothic" panose="020B0400000000000000" pitchFamily="34" charset="-128"/>
                <a:ea typeface="BIZ UDPGothic" panose="020B0400000000000000" pitchFamily="34" charset="-128"/>
              </a:rPr>
              <a:t>）「研究者のための研究データマネジメント</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研究前</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申請書類（</a:t>
            </a:r>
            <a:r>
              <a:rPr lang="en-US" altLang="ja-JP" sz="1200" dirty="0">
                <a:latin typeface="BIZ UDPGothic" panose="020B0400000000000000" pitchFamily="34" charset="-128"/>
                <a:ea typeface="BIZ UDPGothic" panose="020B0400000000000000" pitchFamily="34" charset="-128"/>
              </a:rPr>
              <a:t>DMP</a:t>
            </a:r>
            <a:r>
              <a:rPr lang="ja-JP" altLang="en-US" sz="1200" dirty="0">
                <a:latin typeface="BIZ UDPGothic" panose="020B0400000000000000" pitchFamily="34" charset="-128"/>
                <a:ea typeface="BIZ UDPGothic" panose="020B0400000000000000" pitchFamily="34" charset="-128"/>
              </a:rPr>
              <a:t>）の作成」</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教材「研究者のための研究データマネジメント」</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8"/>
              </a:rPr>
              <a:t>https://jpcoar.repo.nii.ac.jp/records/294</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ja-JP" altLang="en-US" sz="1200" dirty="0">
                <a:latin typeface="BIZ UDPGothic" panose="020B0400000000000000" pitchFamily="34" charset="-128"/>
                <a:ea typeface="BIZ UDPGothic" panose="020B0400000000000000" pitchFamily="34" charset="-128"/>
              </a:rPr>
              <a:t>日本医療研究開発機構（</a:t>
            </a:r>
            <a:r>
              <a:rPr lang="en-US" altLang="ja-JP" sz="1200" dirty="0">
                <a:latin typeface="BIZ UDPGothic" panose="020B0400000000000000" pitchFamily="34" charset="-128"/>
                <a:ea typeface="BIZ UDPGothic" panose="020B0400000000000000" pitchFamily="34" charset="-128"/>
              </a:rPr>
              <a:t>2021, 3, 11</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AMED</a:t>
            </a:r>
            <a:r>
              <a:rPr lang="ja-JP" altLang="en-US" sz="1200" dirty="0">
                <a:latin typeface="BIZ UDPGothic" panose="020B0400000000000000" pitchFamily="34" charset="-128"/>
                <a:ea typeface="BIZ UDPGothic" panose="020B0400000000000000" pitchFamily="34" charset="-128"/>
              </a:rPr>
              <a:t>研究データ利用に係るガイドライン</a:t>
            </a:r>
            <a:r>
              <a:rPr lang="en-US" altLang="ja-JP" sz="1200" dirty="0">
                <a:latin typeface="BIZ UDPGothic" panose="020B0400000000000000" pitchFamily="34" charset="-128"/>
                <a:ea typeface="BIZ UDPGothic" panose="020B0400000000000000" pitchFamily="34" charset="-128"/>
              </a:rPr>
              <a:t>2.0</a:t>
            </a:r>
            <a:r>
              <a:rPr lang="ja-JP" altLang="en-US" sz="1200" dirty="0">
                <a:latin typeface="BIZ UDPGothic" panose="020B0400000000000000" pitchFamily="34" charset="-128"/>
                <a:ea typeface="BIZ UDPGothic" panose="020B0400000000000000" pitchFamily="34" charset="-128"/>
              </a:rPr>
              <a:t>版」</a:t>
            </a:r>
            <a:r>
              <a:rPr lang="en-US" altLang="ja-JP" sz="1200" dirty="0">
                <a:latin typeface="BIZ UDPGothic" panose="020B0400000000000000" pitchFamily="34" charset="-128"/>
                <a:ea typeface="BIZ UDPGothic" panose="020B0400000000000000" pitchFamily="34" charset="-128"/>
                <a:hlinkClick r:id="rId9"/>
              </a:rPr>
              <a:t>https://www.amed.go.jp/content/000089256.pdf</a:t>
            </a:r>
            <a:endParaRPr lang="en-US" altLang="ja-JP" sz="1200" dirty="0">
              <a:effectLst/>
              <a:latin typeface="BIZ UDPGothic" panose="020B0400000000000000" pitchFamily="34" charset="-128"/>
              <a:ea typeface="BIZ UDPGothic" panose="020B0400000000000000" pitchFamily="34" charset="-128"/>
            </a:endParaRPr>
          </a:p>
          <a:p>
            <a:pPr>
              <a:lnSpc>
                <a:spcPct val="120000"/>
              </a:lnSpc>
            </a:pPr>
            <a:r>
              <a:rPr lang="en-US" altLang="ja-JP" sz="1200" dirty="0">
                <a:latin typeface="BIZ UDPGothic" panose="020B0400000000000000" pitchFamily="34" charset="-128"/>
                <a:ea typeface="BIZ UDPGothic" panose="020B0400000000000000" pitchFamily="34" charset="-128"/>
              </a:rPr>
              <a:t>––––––––</a:t>
            </a:r>
            <a:r>
              <a:rPr lang="ja-JP" altLang="en-US" sz="1200" dirty="0">
                <a:effectLst/>
                <a:latin typeface="BIZ UDPGothic" panose="020B0400000000000000" pitchFamily="34" charset="-128"/>
                <a:ea typeface="BIZ UDPGothic" panose="020B0400000000000000" pitchFamily="34" charset="-128"/>
              </a:rPr>
              <a:t>（</a:t>
            </a:r>
            <a:r>
              <a:rPr lang="en-US" altLang="ja-JP" sz="1200" dirty="0">
                <a:effectLst/>
                <a:latin typeface="BIZ UDPGothic" panose="020B0400000000000000" pitchFamily="34" charset="-128"/>
                <a:ea typeface="BIZ UDPGothic" panose="020B0400000000000000" pitchFamily="34" charset="-128"/>
              </a:rPr>
              <a:t>2023, 10, 16</a:t>
            </a:r>
            <a:r>
              <a:rPr lang="ja-JP" altLang="en-US" sz="1200" dirty="0">
                <a:effectLst/>
                <a:latin typeface="BIZ UDPGothic" panose="020B0400000000000000" pitchFamily="34" charset="-128"/>
                <a:ea typeface="BIZ UDPGothic" panose="020B0400000000000000" pitchFamily="34" charset="-128"/>
              </a:rPr>
              <a:t>）「</a:t>
            </a:r>
            <a:r>
              <a:rPr lang="en-US" altLang="ja-JP" sz="1200" dirty="0">
                <a:effectLst/>
                <a:latin typeface="BIZ UDPGothic" panose="020B0400000000000000" pitchFamily="34" charset="-128"/>
                <a:ea typeface="BIZ UDPGothic" panose="020B0400000000000000" pitchFamily="34" charset="-128"/>
              </a:rPr>
              <a:t>AMED</a:t>
            </a:r>
            <a:r>
              <a:rPr lang="ja-JP" altLang="en-US" sz="1200" dirty="0">
                <a:effectLst/>
                <a:latin typeface="BIZ UDPGothic" panose="020B0400000000000000" pitchFamily="34" charset="-128"/>
                <a:ea typeface="BIZ UDPGothic" panose="020B0400000000000000" pitchFamily="34" charset="-128"/>
              </a:rPr>
              <a:t>における研究開発データの取扱いに関する基本方針、</a:t>
            </a:r>
            <a:r>
              <a:rPr lang="en-US" altLang="ja-JP" sz="1200" dirty="0">
                <a:effectLst/>
                <a:latin typeface="BIZ UDPGothic" panose="020B0400000000000000" pitchFamily="34" charset="-128"/>
                <a:ea typeface="BIZ UDPGothic" panose="020B0400000000000000" pitchFamily="34" charset="-128"/>
              </a:rPr>
              <a:t>AMED</a:t>
            </a:r>
            <a:r>
              <a:rPr lang="ja-JP" altLang="en-US" sz="1200" dirty="0">
                <a:effectLst/>
                <a:latin typeface="BIZ UDPGothic" panose="020B0400000000000000" pitchFamily="34" charset="-128"/>
                <a:ea typeface="BIZ UDPGothic" panose="020B0400000000000000" pitchFamily="34" charset="-128"/>
              </a:rPr>
              <a:t>研究データ利活用に係るガイドライン、データマネジメントプラン」</a:t>
            </a:r>
            <a:r>
              <a:rPr lang="en-US" altLang="ja-JP" sz="1200" dirty="0">
                <a:latin typeface="BIZ UDPGothic" panose="020B0400000000000000" pitchFamily="34" charset="-128"/>
                <a:ea typeface="BIZ UDPGothic" panose="020B0400000000000000" pitchFamily="34" charset="-128"/>
                <a:hlinkClick r:id="rId10"/>
              </a:rPr>
              <a:t>https://www.amed.go.jp/koubo/datamanagement.html</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ja-JP" altLang="en-US" sz="1200" dirty="0">
                <a:latin typeface="BIZ UDPGothic" panose="020B0400000000000000" pitchFamily="34" charset="-128"/>
                <a:ea typeface="BIZ UDPGothic" panose="020B0400000000000000" pitchFamily="34" charset="-128"/>
              </a:rPr>
              <a:t>日本学術振興会（</a:t>
            </a:r>
            <a:r>
              <a:rPr lang="en-US" altLang="ja-JP" sz="1200" dirty="0">
                <a:latin typeface="BIZ UDPGothic" panose="020B0400000000000000" pitchFamily="34" charset="-128"/>
                <a:ea typeface="BIZ UDPGothic" panose="020B0400000000000000" pitchFamily="34" charset="-128"/>
              </a:rPr>
              <a:t>2023, 7</a:t>
            </a:r>
            <a:r>
              <a:rPr lang="ja-JP" altLang="en-US" sz="1200" dirty="0">
                <a:latin typeface="BIZ UDPGothic" panose="020B0400000000000000" pitchFamily="34" charset="-128"/>
                <a:ea typeface="BIZ UDPGothic" panose="020B0400000000000000" pitchFamily="34" charset="-128"/>
              </a:rPr>
              <a:t>）「科研費の最近の動向及び令和</a:t>
            </a:r>
            <a:r>
              <a:rPr lang="en-US" altLang="ja-JP" sz="1200" dirty="0">
                <a:latin typeface="BIZ UDPGothic" panose="020B0400000000000000" pitchFamily="34" charset="-128"/>
                <a:ea typeface="BIZ UDPGothic" panose="020B0400000000000000" pitchFamily="34" charset="-128"/>
              </a:rPr>
              <a:t>6</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2024</a:t>
            </a:r>
            <a:r>
              <a:rPr lang="ja-JP" altLang="en-US" sz="1200" dirty="0">
                <a:latin typeface="BIZ UDPGothic" panose="020B0400000000000000" pitchFamily="34" charset="-128"/>
                <a:ea typeface="BIZ UDPGothic" panose="020B0400000000000000" pitchFamily="34" charset="-128"/>
              </a:rPr>
              <a:t>）年度公募について」</a:t>
            </a:r>
            <a:r>
              <a:rPr lang="en-US" altLang="ja-JP" sz="1200" dirty="0">
                <a:latin typeface="BIZ UDPGothic" panose="020B0400000000000000" pitchFamily="34" charset="-128"/>
                <a:ea typeface="BIZ UDPGothic" panose="020B0400000000000000" pitchFamily="34" charset="-128"/>
              </a:rPr>
              <a:t>, p.20. </a:t>
            </a:r>
            <a:r>
              <a:rPr lang="en-US" altLang="ja-JP" sz="1200" dirty="0">
                <a:latin typeface="BIZ UDPGothic" panose="020B0400000000000000" pitchFamily="34" charset="-128"/>
                <a:ea typeface="BIZ UDPGothic" panose="020B0400000000000000" pitchFamily="34" charset="-128"/>
                <a:hlinkClick r:id="rId11"/>
              </a:rPr>
              <a:t>https://www.jsps.go.jp/file/storage/kaken_g_737/siryou2.pdf</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n.d.</a:t>
            </a:r>
            <a:r>
              <a:rPr lang="ja-JP" altLang="en-US" sz="1200" dirty="0">
                <a:latin typeface="BIZ UDPGothic" panose="020B0400000000000000" pitchFamily="34" charset="-128"/>
                <a:ea typeface="BIZ UDPGothic" panose="020B0400000000000000" pitchFamily="34" charset="-128"/>
              </a:rPr>
              <a:t>）「令和４</a:t>
            </a:r>
            <a:r>
              <a:rPr lang="en-US" altLang="ja-JP" sz="1200" dirty="0">
                <a:latin typeface="BIZ UDPGothic" panose="020B0400000000000000" pitchFamily="34" charset="-128"/>
                <a:ea typeface="BIZ UDPGothic" panose="020B0400000000000000" pitchFamily="34" charset="-128"/>
              </a:rPr>
              <a:t>(2022)</a:t>
            </a:r>
            <a:r>
              <a:rPr lang="ja-JP" altLang="en-US" sz="1200" dirty="0">
                <a:latin typeface="BIZ UDPGothic" panose="020B0400000000000000" pitchFamily="34" charset="-128"/>
                <a:ea typeface="BIZ UDPGothic" panose="020B0400000000000000" pitchFamily="34" charset="-128"/>
              </a:rPr>
              <a:t>年度交付申請時に使用する様式</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補助金</a:t>
            </a:r>
            <a:r>
              <a:rPr lang="en-US" altLang="ja-JP" sz="1200" dirty="0">
                <a:latin typeface="BIZ UDPGothic" panose="020B0400000000000000" pitchFamily="34" charset="-128"/>
                <a:ea typeface="BIZ UDPGothic" panose="020B0400000000000000" pitchFamily="34" charset="-128"/>
              </a:rPr>
              <a:t>)(A</a:t>
            </a:r>
            <a:r>
              <a:rPr lang="ja-JP" altLang="en-US" sz="1200" dirty="0">
                <a:latin typeface="BIZ UDPGothic" panose="020B0400000000000000" pitchFamily="34" charset="-128"/>
                <a:ea typeface="BIZ UDPGothic" panose="020B0400000000000000" pitchFamily="34" charset="-128"/>
              </a:rPr>
              <a:t>様式</a:t>
            </a:r>
            <a:r>
              <a:rPr lang="en-US" altLang="ja-JP" sz="1200" dirty="0">
                <a:latin typeface="BIZ UDPGothic" panose="020B0400000000000000" pitchFamily="34" charset="-128"/>
                <a:ea typeface="BIZ UDPGothic" panose="020B0400000000000000" pitchFamily="34" charset="-128"/>
              </a:rPr>
              <a:t>). A-18.</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hlinkClick r:id="rId12"/>
              </a:rPr>
              <a:t>https://www.jsps.go.jp/j-grantsinaid/17_koufu/index.html</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ja-JP" altLang="en-US" sz="1200" dirty="0">
                <a:latin typeface="BIZ UDPGothic" panose="020B0400000000000000" pitchFamily="34" charset="-128"/>
                <a:ea typeface="BIZ UDPGothic" panose="020B0400000000000000" pitchFamily="34" charset="-128"/>
              </a:rPr>
              <a:t>文部科学省科学技術・学術審議会学術分科会学術情報委員会（</a:t>
            </a:r>
            <a:r>
              <a:rPr lang="en-US" altLang="ja-JP" sz="1200" dirty="0">
                <a:latin typeface="BIZ UDPGothic" panose="020B0400000000000000" pitchFamily="34" charset="-128"/>
                <a:ea typeface="BIZ UDPGothic" panose="020B0400000000000000" pitchFamily="34" charset="-128"/>
              </a:rPr>
              <a:t>2016, 2, 26</a:t>
            </a:r>
            <a:r>
              <a:rPr lang="ja-JP" altLang="en-US" sz="1200" dirty="0">
                <a:latin typeface="BIZ UDPGothic" panose="020B0400000000000000" pitchFamily="34" charset="-128"/>
                <a:ea typeface="BIZ UDPGothic" panose="020B0400000000000000" pitchFamily="34" charset="-128"/>
              </a:rPr>
              <a:t>）「学術情報のオープン化の推進について（審議まとめ）」</a:t>
            </a:r>
            <a:r>
              <a:rPr lang="en-US" altLang="ja-JP" sz="1200" dirty="0">
                <a:latin typeface="BIZ UDPGothic" panose="020B0400000000000000" pitchFamily="34" charset="-128"/>
                <a:ea typeface="BIZ UDPGothic" panose="020B0400000000000000" pitchFamily="34" charset="-128"/>
              </a:rPr>
              <a:t>, p.17. </a:t>
            </a:r>
            <a:r>
              <a:rPr lang="en-US" altLang="ja-JP" sz="1200" dirty="0">
                <a:latin typeface="BIZ UDPGothic" panose="020B0400000000000000" pitchFamily="34" charset="-128"/>
                <a:ea typeface="BIZ UDPGothic" panose="020B0400000000000000" pitchFamily="34" charset="-128"/>
                <a:hlinkClick r:id="rId13"/>
              </a:rPr>
              <a:t>https://www.mext.go.jp/component/b_menu/shingi/toushin/__icsFiles/afieldfile/2016/04/08/1368804_1_1_1.pdf</a:t>
            </a:r>
            <a:endParaRPr lang="en-US" altLang="ja-JP" sz="1200" dirty="0">
              <a:latin typeface="BIZ UDPGothic" panose="020B0400000000000000" pitchFamily="34" charset="-128"/>
              <a:ea typeface="BIZ UDPGothic" panose="020B0400000000000000" pitchFamily="34" charset="-128"/>
            </a:endParaRPr>
          </a:p>
          <a:p>
            <a:pPr>
              <a:lnSpc>
                <a:spcPct val="120000"/>
              </a:lnSpc>
            </a:pPr>
            <a:r>
              <a:rPr lang="ja-JP" altLang="en-US" sz="1200" dirty="0">
                <a:latin typeface="BIZ UDPGothic" panose="020B0400000000000000" pitchFamily="34" charset="-128"/>
                <a:ea typeface="BIZ UDPGothic" panose="020B0400000000000000" pitchFamily="34" charset="-128"/>
              </a:rPr>
              <a:t>吉田幸苗</a:t>
            </a:r>
            <a:r>
              <a:rPr lang="en-US" altLang="ja-JP" sz="1200" dirty="0">
                <a:latin typeface="BIZ UDPGothic" panose="020B0400000000000000" pitchFamily="34" charset="-128"/>
                <a:ea typeface="BIZ UDPGothic" panose="020B0400000000000000" pitchFamily="34" charset="-128"/>
              </a:rPr>
              <a:t> et al.</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2021, 2, 10</a:t>
            </a:r>
            <a:r>
              <a:rPr lang="ja-JP" altLang="en-US" sz="1200" dirty="0">
                <a:latin typeface="BIZ UDPGothic" panose="020B0400000000000000" pitchFamily="34" charset="-128"/>
                <a:ea typeface="BIZ UDPGothic" panose="020B0400000000000000" pitchFamily="34" charset="-128"/>
              </a:rPr>
              <a:t>）「研究データ管理サービスの設計と実践</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第</a:t>
            </a:r>
            <a:r>
              <a:rPr lang="en-US" altLang="ja-JP" sz="1200" dirty="0">
                <a:latin typeface="BIZ UDPGothic" panose="020B0400000000000000" pitchFamily="34" charset="-128"/>
                <a:ea typeface="BIZ UDPGothic" panose="020B0400000000000000" pitchFamily="34" charset="-128"/>
              </a:rPr>
              <a:t>3</a:t>
            </a:r>
            <a:r>
              <a:rPr lang="ja-JP" altLang="en-US" sz="1200" dirty="0">
                <a:latin typeface="BIZ UDPGothic" panose="020B0400000000000000" pitchFamily="34" charset="-128"/>
                <a:ea typeface="BIZ UDPGothic" panose="020B0400000000000000" pitchFamily="34" charset="-128"/>
              </a:rPr>
              <a:t>章</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第</a:t>
            </a:r>
            <a:r>
              <a:rPr lang="en-US" altLang="ja-JP" sz="1200" dirty="0">
                <a:latin typeface="BIZ UDPGothic" panose="020B0400000000000000" pitchFamily="34" charset="-128"/>
                <a:ea typeface="BIZ UDPGothic" panose="020B0400000000000000" pitchFamily="34" charset="-128"/>
              </a:rPr>
              <a:t>2</a:t>
            </a:r>
            <a:r>
              <a:rPr lang="ja-JP" altLang="en-US" sz="1200" dirty="0">
                <a:latin typeface="BIZ UDPGothic" panose="020B0400000000000000" pitchFamily="34" charset="-128"/>
                <a:ea typeface="BIZ UDPGothic" panose="020B0400000000000000" pitchFamily="34" charset="-128"/>
              </a:rPr>
              <a:t>版」</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教材「研究データ管理サービスの設計と実践」</a:t>
            </a:r>
            <a:r>
              <a:rPr lang="en-US" altLang="ja-JP" sz="1200" dirty="0">
                <a:latin typeface="BIZ UDPGothic" panose="020B0400000000000000" pitchFamily="34" charset="-128"/>
                <a:ea typeface="BIZ UDPGothic" panose="020B0400000000000000" pitchFamily="34" charset="-128"/>
              </a:rPr>
              <a:t>』, p.16. </a:t>
            </a:r>
            <a:r>
              <a:rPr lang="en-US" altLang="ja-JP" sz="1200" dirty="0">
                <a:latin typeface="BIZ UDPGothic" panose="020B0400000000000000" pitchFamily="34" charset="-128"/>
                <a:ea typeface="BIZ UDPGothic" panose="020B0400000000000000" pitchFamily="34" charset="-128"/>
                <a:hlinkClick r:id="rId14"/>
              </a:rPr>
              <a:t>https://jpcoar.repo.nii.ac.jp/records/607</a:t>
            </a:r>
            <a:endParaRPr lang="ja-JP" altLang="en-US" sz="1200" dirty="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888827185"/>
      </p:ext>
    </p:extLst>
  </p:cSld>
  <p:clrMapOvr>
    <a:masterClrMapping/>
  </p:clrMapOvr>
</p:sld>
</file>

<file path=ppt/theme/theme1.xml><?xml version="1.0" encoding="utf-8"?>
<a:theme xmlns:a="http://schemas.openxmlformats.org/drawingml/2006/main" name="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92F9FDB-CD83-4F1F-B4B6-2A6853864B2E}">
  <we:reference id="bd5fb07b-f3e7-4d3f-af08-fcc3868e6623" version="1.0.0.0" store="\\SENMON-GAKUJO\Users\ANRIKA-HOSA2K\Desktop\RDM\JPCOAR研究データ作業部会\教材作成チーム2024\manifest" storeType="Filesystem"/>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6393</Words>
  <Application>Microsoft Office PowerPoint</Application>
  <PresentationFormat>画面に合わせる (16:9)</PresentationFormat>
  <Paragraphs>372</Paragraphs>
  <Slides>13</Slides>
  <Notes>13</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13</vt:i4>
      </vt:variant>
    </vt:vector>
  </HeadingPairs>
  <TitlesOfParts>
    <vt:vector size="23" baseType="lpstr">
      <vt:lpstr>BIZ UDPGothic</vt:lpstr>
      <vt:lpstr>BIZ UDPGothic</vt:lpstr>
      <vt:lpstr>Meiryo UI</vt:lpstr>
      <vt:lpstr>Source Han Sans JP Normal</vt:lpstr>
      <vt:lpstr>ヒラギノ角ゴ Pro W6</vt:lpstr>
      <vt:lpstr>Arial</vt:lpstr>
      <vt:lpstr>Calibri</vt:lpstr>
      <vt:lpstr>Wingdings</vt:lpstr>
      <vt:lpstr>Office ​​テーマ</vt:lpstr>
      <vt:lpstr>1_Office ​​テーマ</vt:lpstr>
      <vt:lpstr>研究データ管理計画（DMP）</vt:lpstr>
      <vt:lpstr>データ管理計画（データマネジメントプラン）とは</vt:lpstr>
      <vt:lpstr>2024年度より科研費全研究種目で DMP作成が必須です</vt:lpstr>
      <vt:lpstr>DMP策定の意義</vt:lpstr>
      <vt:lpstr>データ管理計画のライフサイクル</vt:lpstr>
      <vt:lpstr>申請書類（DMP）の作成</vt:lpstr>
      <vt:lpstr>DMPに求められる情報（一般的な項目）</vt:lpstr>
      <vt:lpstr>DMPに求められる情報（科研費）</vt:lpstr>
      <vt:lpstr>DMPに求められる情報（その他の例）</vt:lpstr>
      <vt:lpstr>DMPに求められる情報（その他の例）</vt:lpstr>
      <vt:lpstr>データ管理計画作成ツール</vt:lpstr>
      <vt:lpstr>他者のDMPを事例として参照する</vt:lpstr>
      <vt:lpstr>参照資料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研究データ管理計画（DMP）</dc:title>
  <dc:creator>ENMON-GAKUJOS</dc:creator>
  <cp:lastModifiedBy>南山　泰之</cp:lastModifiedBy>
  <cp:revision>2</cp:revision>
  <dcterms:created xsi:type="dcterms:W3CDTF">2011-07-07T11:53:11Z</dcterms:created>
  <dcterms:modified xsi:type="dcterms:W3CDTF">2024-11-26T12:58:47Z</dcterms:modified>
</cp:coreProperties>
</file>